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73" r:id="rId3"/>
    <p:sldId id="276" r:id="rId4"/>
    <p:sldId id="274" r:id="rId5"/>
    <p:sldId id="277" r:id="rId6"/>
    <p:sldId id="278" r:id="rId7"/>
    <p:sldId id="279" r:id="rId8"/>
    <p:sldId id="280" r:id="rId9"/>
    <p:sldId id="281" r:id="rId10"/>
    <p:sldId id="282" r:id="rId11"/>
    <p:sldId id="283" r:id="rId12"/>
    <p:sldId id="285" r:id="rId13"/>
    <p:sldId id="284" r:id="rId14"/>
    <p:sldId id="270" r:id="rId15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BA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-34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924AE1E-6796-4C03-9ED1-B23E2E47C2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BDAEF2F9-377E-4BBF-B0F3-84843369A4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xmlns="" id="{962E7874-29BF-4A05-A28B-60581C9CC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634C8-9294-419A-BBD9-881AA96A770F}" type="datetimeFigureOut">
              <a:rPr lang="pt-PT" smtClean="0"/>
              <a:t>12-10-2018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xmlns="" id="{4BE584F7-EC84-4B21-B06C-AA0272820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xmlns="" id="{AF702625-1C32-47EC-BA09-81706DE7D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C381B-D4BD-40EB-81EF-24669F543FB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34879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F41A3D8-04C8-4194-A757-7AA6E9843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xmlns="" id="{B31E212A-B65B-4311-8236-DBF6B41F33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xmlns="" id="{665945D1-D4AB-4E5B-9F63-9C84BD6E71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634C8-9294-419A-BBD9-881AA96A770F}" type="datetimeFigureOut">
              <a:rPr lang="pt-PT" smtClean="0"/>
              <a:t>12-10-2018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xmlns="" id="{7385DD0F-FCC2-4882-9DB4-4C5D7452C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xmlns="" id="{C4669D63-3DB8-45F6-86A8-EB0B428E5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C381B-D4BD-40EB-81EF-24669F543FB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26546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D79FB08-E723-4C96-B70B-EE87E4AA8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xmlns="" id="{61A5B0E5-24CA-4AA9-81BE-0DF9E006A0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xmlns="" id="{D6322F95-F30E-4445-AE5B-2D216A8B2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634C8-9294-419A-BBD9-881AA96A770F}" type="datetimeFigureOut">
              <a:rPr lang="pt-PT" smtClean="0"/>
              <a:t>12-10-2018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xmlns="" id="{BC170D59-D702-4D4A-A097-7AC9D7944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xmlns="" id="{D596C04A-1117-453E-A058-DD772DC58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C381B-D4BD-40EB-81EF-24669F543FB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93902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91D3A3E-9557-42CC-BA77-7D509C264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xmlns="" id="{4421DC8C-65E4-47BD-AD8C-9073D17943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xmlns="" id="{896B6866-B55B-46C8-A715-BF27359E02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xmlns="" id="{8B873014-E9DA-4D8F-A91C-3EF116EA6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634C8-9294-419A-BBD9-881AA96A770F}" type="datetimeFigureOut">
              <a:rPr lang="pt-PT" smtClean="0"/>
              <a:t>12-10-2018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xmlns="" id="{D747CDFB-9F41-4437-B371-D1B7CA423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xmlns="" id="{DC482163-EC0C-4451-A187-04C355AB9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C381B-D4BD-40EB-81EF-24669F543FB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99973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426011E-C8B4-4D2B-BF71-8919C2271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xmlns="" id="{6AE0EF5D-F08C-4980-B570-39FDB7C1D6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xmlns="" id="{6BCD8253-47FB-44CA-B99C-1CBD8F5E08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xmlns="" id="{1634D0CA-D7B6-4FBF-B155-64F07AA88E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xmlns="" id="{48AF8729-283F-4619-87F4-AB121CEE1C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xmlns="" id="{EDA80ABA-73FF-427F-A9C2-B7F6247BE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634C8-9294-419A-BBD9-881AA96A770F}" type="datetimeFigureOut">
              <a:rPr lang="pt-PT" smtClean="0"/>
              <a:t>12-10-2018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xmlns="" id="{D3D5C62A-BF1B-42B7-85DC-CC7509041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xmlns="" id="{4B7B1E88-D04C-4A44-9F58-7E3BFFDFE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C381B-D4BD-40EB-81EF-24669F543FB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90316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8E2A075-C424-45AB-88BB-F686C4B33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xmlns="" id="{F7A8E265-722D-40B8-8813-F3B974FCB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634C8-9294-419A-BBD9-881AA96A770F}" type="datetimeFigureOut">
              <a:rPr lang="pt-PT" smtClean="0"/>
              <a:t>12-10-2018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xmlns="" id="{A5BAAEE7-0103-4392-932A-9854358FD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xmlns="" id="{6942E3D9-936B-4A81-B60D-FC080E450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C381B-D4BD-40EB-81EF-24669F543FB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6776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xmlns="" id="{99C676CE-241A-42E0-9519-BA41D5215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634C8-9294-419A-BBD9-881AA96A770F}" type="datetimeFigureOut">
              <a:rPr lang="pt-PT" smtClean="0"/>
              <a:t>12-10-2018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xmlns="" id="{C851E5C9-85D0-47EE-800A-0BFCBEEA4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xmlns="" id="{8CA58FC7-3316-4D08-8101-E012D4C71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C381B-D4BD-40EB-81EF-24669F543FB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7406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11E4DAB-846B-46A8-82E5-EDC3007A1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xmlns="" id="{47C08A1F-6D08-4A46-B327-0CAD382DE7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xmlns="" id="{F56C301D-C8EB-4E8E-8563-4ED96A9DBC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xmlns="" id="{1F8CF3E6-2E0C-46D4-9D7F-53F6A3C05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634C8-9294-419A-BBD9-881AA96A770F}" type="datetimeFigureOut">
              <a:rPr lang="pt-PT" smtClean="0"/>
              <a:t>12-10-2018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xmlns="" id="{B4C69B6D-F77A-4E54-9AE9-32F99DC8B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xmlns="" id="{0097E708-B405-4465-A6A3-0C5D68724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C381B-D4BD-40EB-81EF-24669F543FB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73298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3132C72-9828-4253-B6C6-97206C5E1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xmlns="" id="{145C1277-5A2B-4B56-9550-FA7250CEDA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xmlns="" id="{4A2B4BAE-EB98-41D4-8B1C-668E4434AE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xmlns="" id="{D01D6CDA-0E27-4CFB-870B-23BDA89A7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634C8-9294-419A-BBD9-881AA96A770F}" type="datetimeFigureOut">
              <a:rPr lang="pt-PT" smtClean="0"/>
              <a:t>12-10-2018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xmlns="" id="{529441A8-5539-4788-9ACB-DC990C209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xmlns="" id="{D12E0A6F-D817-4666-BEC7-C00E7FBBB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C381B-D4BD-40EB-81EF-24669F543FB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29566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79C509E-AF18-422E-8FAE-59047ABD0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xmlns="" id="{0CB19CBF-96BE-4D27-AAAB-B5715227BF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xmlns="" id="{397120BE-AFBE-4D54-8698-6FB5F1701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634C8-9294-419A-BBD9-881AA96A770F}" type="datetimeFigureOut">
              <a:rPr lang="pt-PT" smtClean="0"/>
              <a:t>12-10-2018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xmlns="" id="{5E70B953-3EE1-47EE-A2E5-5A61F1889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xmlns="" id="{50572C1A-F79C-450D-A7D7-3BF4F140F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C381B-D4BD-40EB-81EF-24669F543FB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38778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1D0E69B0-DACE-4A50-8F0E-1A31EBD26D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xmlns="" id="{72D0B9D7-7990-433F-B854-3297F46889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xmlns="" id="{C5FAA725-A6F5-4BAB-A319-82B71B1C6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634C8-9294-419A-BBD9-881AA96A770F}" type="datetimeFigureOut">
              <a:rPr lang="pt-PT" smtClean="0"/>
              <a:t>12-10-2018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xmlns="" id="{6498FAA3-CC57-4EB0-B537-C4E2E75ED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xmlns="" id="{4F756430-FAE3-455F-B273-98B04E4DF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C381B-D4BD-40EB-81EF-24669F543FB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73440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48"/>
            <a:ext cx="12191997" cy="6857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4699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xmlns="" id="{E4865527-E421-434D-B8A2-D8FE60776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xmlns="" id="{26914D14-D807-46CB-8EE7-479827877A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xmlns="" id="{797E20F1-9A8C-467F-9E62-0DFEECCE39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B634C8-9294-419A-BBD9-881AA96A770F}" type="datetimeFigureOut">
              <a:rPr lang="pt-PT" smtClean="0"/>
              <a:t>12-10-2018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xmlns="" id="{3BF5DFD0-12E8-4624-BF66-023B296147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xmlns="" id="{FBD82BC1-D5E9-4163-A378-E61AA3B4F2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DC381B-D4BD-40EB-81EF-24669F543FB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91819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0966A9B2-556A-4AF9-BF28-2039D22DC56E}"/>
              </a:ext>
            </a:extLst>
          </p:cNvPr>
          <p:cNvSpPr txBox="1"/>
          <p:nvPr/>
        </p:nvSpPr>
        <p:spPr>
          <a:xfrm>
            <a:off x="6449962" y="162599"/>
            <a:ext cx="6127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dirty="0">
                <a:solidFill>
                  <a:srgbClr val="C00000"/>
                </a:solidFill>
              </a:rPr>
              <a:t>Correção do teste 1_2018/2019</a:t>
            </a:r>
          </a:p>
        </p:txBody>
      </p:sp>
    </p:spTree>
    <p:extLst>
      <p:ext uri="{BB962C8B-B14F-4D97-AF65-F5344CB8AC3E}">
        <p14:creationId xmlns:p14="http://schemas.microsoft.com/office/powerpoint/2010/main" val="17008584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xmlns="" id="{38057B36-5028-41C4-BE69-A58637838BD4}"/>
              </a:ext>
            </a:extLst>
          </p:cNvPr>
          <p:cNvSpPr/>
          <p:nvPr/>
        </p:nvSpPr>
        <p:spPr>
          <a:xfrm>
            <a:off x="816077" y="234816"/>
            <a:ext cx="108843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>
                <a:solidFill>
                  <a:schemeClr val="bg1"/>
                </a:solidFill>
              </a:rPr>
              <a:t>1. Observa e lê  com atenção todos os documentos e questões que te são apresentados.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9223F9F8-962C-4E0B-A9D9-2B31123BA7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4207" y="1404479"/>
            <a:ext cx="3451123" cy="3483785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28AB56F1-4FAE-4161-BE41-1EDBAFC53293}"/>
              </a:ext>
            </a:extLst>
          </p:cNvPr>
          <p:cNvSpPr/>
          <p:nvPr/>
        </p:nvSpPr>
        <p:spPr>
          <a:xfrm>
            <a:off x="8334207" y="634926"/>
            <a:ext cx="34511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>
                <a:solidFill>
                  <a:schemeClr val="bg1"/>
                </a:solidFill>
              </a:rPr>
              <a:t>Doc. A – Linhas imaginárias traçadas sobre o globo terrestre. 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CCD1670B-0DC0-4F59-9FB4-1C710E839E76}"/>
              </a:ext>
            </a:extLst>
          </p:cNvPr>
          <p:cNvSpPr/>
          <p:nvPr/>
        </p:nvSpPr>
        <p:spPr>
          <a:xfrm>
            <a:off x="840608" y="634926"/>
            <a:ext cx="7187381" cy="6129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PT" sz="2400" dirty="0">
                <a:solidFill>
                  <a:schemeClr val="bg1"/>
                </a:solidFill>
              </a:rPr>
              <a:t>1.1. Faz corresponder às letras os respetivos elementos geográficos.</a:t>
            </a:r>
          </a:p>
          <a:p>
            <a:pPr>
              <a:lnSpc>
                <a:spcPct val="150000"/>
              </a:lnSpc>
            </a:pPr>
            <a:r>
              <a:rPr lang="pt-PT" sz="2400" dirty="0">
                <a:solidFill>
                  <a:schemeClr val="bg1"/>
                </a:solidFill>
              </a:rPr>
              <a:t>A – linha do __________________________</a:t>
            </a:r>
          </a:p>
          <a:p>
            <a:pPr>
              <a:lnSpc>
                <a:spcPct val="150000"/>
              </a:lnSpc>
            </a:pPr>
            <a:r>
              <a:rPr lang="pt-PT" sz="2400" dirty="0">
                <a:solidFill>
                  <a:schemeClr val="bg1"/>
                </a:solidFill>
              </a:rPr>
              <a:t>B – linha do __________________________</a:t>
            </a:r>
          </a:p>
          <a:p>
            <a:pPr>
              <a:lnSpc>
                <a:spcPct val="150000"/>
              </a:lnSpc>
            </a:pPr>
            <a:r>
              <a:rPr lang="pt-PT" sz="2400" dirty="0">
                <a:solidFill>
                  <a:schemeClr val="bg1"/>
                </a:solidFill>
              </a:rPr>
              <a:t>C -  _________________________________</a:t>
            </a:r>
          </a:p>
          <a:p>
            <a:pPr>
              <a:lnSpc>
                <a:spcPct val="150000"/>
              </a:lnSpc>
            </a:pPr>
            <a:r>
              <a:rPr lang="pt-PT" sz="2400" dirty="0">
                <a:solidFill>
                  <a:schemeClr val="bg1"/>
                </a:solidFill>
              </a:rPr>
              <a:t>D - _________________________________</a:t>
            </a:r>
          </a:p>
          <a:p>
            <a:pPr>
              <a:lnSpc>
                <a:spcPct val="150000"/>
              </a:lnSpc>
            </a:pPr>
            <a:r>
              <a:rPr lang="pt-PT" sz="2400" dirty="0">
                <a:solidFill>
                  <a:schemeClr val="bg1"/>
                </a:solidFill>
              </a:rPr>
              <a:t>E -  _____________________ de Greenwich.</a:t>
            </a:r>
          </a:p>
          <a:p>
            <a:pPr>
              <a:lnSpc>
                <a:spcPct val="150000"/>
              </a:lnSpc>
            </a:pPr>
            <a:r>
              <a:rPr lang="pt-PT" sz="2400" dirty="0">
                <a:solidFill>
                  <a:schemeClr val="bg1"/>
                </a:solidFill>
              </a:rPr>
              <a:t>F – Círculo ___________________________</a:t>
            </a:r>
          </a:p>
          <a:p>
            <a:pPr>
              <a:lnSpc>
                <a:spcPct val="150000"/>
              </a:lnSpc>
            </a:pPr>
            <a:r>
              <a:rPr lang="pt-PT" sz="2400" dirty="0">
                <a:solidFill>
                  <a:schemeClr val="bg1"/>
                </a:solidFill>
              </a:rPr>
              <a:t>G – Círculo ______________________________</a:t>
            </a:r>
          </a:p>
          <a:p>
            <a:pPr>
              <a:lnSpc>
                <a:spcPct val="150000"/>
              </a:lnSpc>
            </a:pPr>
            <a:r>
              <a:rPr lang="pt-PT" sz="2400" dirty="0">
                <a:solidFill>
                  <a:schemeClr val="bg1"/>
                </a:solidFill>
              </a:rPr>
              <a:t>H – Trópico de __________________________</a:t>
            </a:r>
          </a:p>
          <a:p>
            <a:pPr>
              <a:lnSpc>
                <a:spcPct val="150000"/>
              </a:lnSpc>
            </a:pPr>
            <a:r>
              <a:rPr lang="pt-PT" sz="2400" dirty="0">
                <a:solidFill>
                  <a:schemeClr val="bg1"/>
                </a:solidFill>
              </a:rPr>
              <a:t>I – Trópico de ____________________________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xmlns="" id="{CE12FC3A-2264-4D73-960A-2CB322442746}"/>
              </a:ext>
            </a:extLst>
          </p:cNvPr>
          <p:cNvSpPr/>
          <p:nvPr/>
        </p:nvSpPr>
        <p:spPr>
          <a:xfrm>
            <a:off x="2568427" y="1682719"/>
            <a:ext cx="21298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t-PT" sz="2800" dirty="0">
                <a:solidFill>
                  <a:srgbClr val="FFFF00"/>
                </a:solidFill>
              </a:rPr>
              <a:t>eixo da Terra.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xmlns="" id="{F50C57E0-A97F-47D8-9EE6-CCA7BEC2BE9B}"/>
              </a:ext>
            </a:extLst>
          </p:cNvPr>
          <p:cNvSpPr/>
          <p:nvPr/>
        </p:nvSpPr>
        <p:spPr>
          <a:xfrm>
            <a:off x="2568427" y="2285446"/>
            <a:ext cx="14710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t-PT" sz="2800" dirty="0">
                <a:solidFill>
                  <a:srgbClr val="FFFF00"/>
                </a:solidFill>
              </a:rPr>
              <a:t>equador.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xmlns="" id="{44848FA8-D3B2-4A53-8553-E9E7E0F5E0E1}"/>
              </a:ext>
            </a:extLst>
          </p:cNvPr>
          <p:cNvSpPr/>
          <p:nvPr/>
        </p:nvSpPr>
        <p:spPr>
          <a:xfrm>
            <a:off x="1426555" y="2846241"/>
            <a:ext cx="27814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t-PT" sz="2800" dirty="0">
                <a:solidFill>
                  <a:srgbClr val="FFFF00"/>
                </a:solidFill>
              </a:rPr>
              <a:t>Hemisfério Norte.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xmlns="" id="{49110312-092B-4185-8BFD-4CE43CCD8DF7}"/>
              </a:ext>
            </a:extLst>
          </p:cNvPr>
          <p:cNvSpPr/>
          <p:nvPr/>
        </p:nvSpPr>
        <p:spPr>
          <a:xfrm>
            <a:off x="1425838" y="3369461"/>
            <a:ext cx="23765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dirty="0">
                <a:solidFill>
                  <a:srgbClr val="FFFF00"/>
                </a:solidFill>
              </a:rPr>
              <a:t>Hemisfério Sul.</a:t>
            </a:r>
            <a:endParaRPr lang="pt-PT" dirty="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xmlns="" id="{62AD799E-DE2A-44D7-A26C-888CCD79695C}"/>
              </a:ext>
            </a:extLst>
          </p:cNvPr>
          <p:cNvSpPr/>
          <p:nvPr/>
        </p:nvSpPr>
        <p:spPr>
          <a:xfrm>
            <a:off x="1425838" y="3892681"/>
            <a:ext cx="16979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t-PT" sz="2800" dirty="0">
                <a:solidFill>
                  <a:srgbClr val="FFFF00"/>
                </a:solidFill>
              </a:rPr>
              <a:t>Meridiano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xmlns="" id="{19CAB17C-3B99-467F-BE88-4EA3073E93A1}"/>
              </a:ext>
            </a:extLst>
          </p:cNvPr>
          <p:cNvSpPr/>
          <p:nvPr/>
        </p:nvSpPr>
        <p:spPr>
          <a:xfrm>
            <a:off x="2415848" y="4472384"/>
            <a:ext cx="19779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t-PT" sz="2800" dirty="0">
                <a:solidFill>
                  <a:srgbClr val="FFFF00"/>
                </a:solidFill>
              </a:rPr>
              <a:t>Polar Ártico.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xmlns="" id="{C5D8D457-FA31-4C73-955D-62D316379F6E}"/>
              </a:ext>
            </a:extLst>
          </p:cNvPr>
          <p:cNvSpPr/>
          <p:nvPr/>
        </p:nvSpPr>
        <p:spPr>
          <a:xfrm>
            <a:off x="2415848" y="5031197"/>
            <a:ext cx="24511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dirty="0">
                <a:solidFill>
                  <a:srgbClr val="FFFF00"/>
                </a:solidFill>
              </a:rPr>
              <a:t>Polar Antártico.</a:t>
            </a:r>
            <a:endParaRPr lang="pt-PT" dirty="0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xmlns="" id="{47434A04-572E-43B4-8A5C-AA1BFFC5215F}"/>
              </a:ext>
            </a:extLst>
          </p:cNvPr>
          <p:cNvSpPr/>
          <p:nvPr/>
        </p:nvSpPr>
        <p:spPr>
          <a:xfrm>
            <a:off x="2848119" y="5599891"/>
            <a:ext cx="12466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t-PT" sz="2800" dirty="0">
                <a:solidFill>
                  <a:srgbClr val="FFFF00"/>
                </a:solidFill>
              </a:rPr>
              <a:t>Câncer.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xmlns="" id="{72F5882C-6E57-4B94-BCB7-EAA24C4A74F2}"/>
              </a:ext>
            </a:extLst>
          </p:cNvPr>
          <p:cNvSpPr/>
          <p:nvPr/>
        </p:nvSpPr>
        <p:spPr>
          <a:xfrm>
            <a:off x="2708171" y="6098527"/>
            <a:ext cx="19578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dirty="0">
                <a:solidFill>
                  <a:srgbClr val="FFFF00"/>
                </a:solidFill>
              </a:rPr>
              <a:t>Capricórnio.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59073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xmlns="" id="{4BC3AD1A-B766-4502-9CA2-A3E01440BA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622" y="963177"/>
            <a:ext cx="2050391" cy="2635104"/>
          </a:xfrm>
          <a:prstGeom prst="rect">
            <a:avLst/>
          </a:prstGeom>
        </p:spPr>
      </p:pic>
      <p:sp>
        <p:nvSpPr>
          <p:cNvPr id="3" name="Text Box 45">
            <a:extLst>
              <a:ext uri="{FF2B5EF4-FFF2-40B4-BE49-F238E27FC236}">
                <a16:creationId xmlns:a16="http://schemas.microsoft.com/office/drawing/2014/main" xmlns="" id="{EB88BC8D-51F7-4A45-86C3-4C15AC5B3C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0517" y="2022867"/>
            <a:ext cx="1344930" cy="15557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P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P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Escala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P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Título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P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Orientação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P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Legenda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DF2CCF25-54ED-4AB1-BAB3-3B9BF9FA44D8}"/>
              </a:ext>
            </a:extLst>
          </p:cNvPr>
          <p:cNvSpPr/>
          <p:nvPr/>
        </p:nvSpPr>
        <p:spPr>
          <a:xfrm>
            <a:off x="699602" y="593845"/>
            <a:ext cx="38905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dirty="0">
                <a:solidFill>
                  <a:schemeClr val="bg1"/>
                </a:solidFill>
              </a:rPr>
              <a:t> Doc. B – Mapa de Portugal continental 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40D5CBFE-60F9-45B4-B5F1-9E7A3FF67723}"/>
              </a:ext>
            </a:extLst>
          </p:cNvPr>
          <p:cNvSpPr/>
          <p:nvPr/>
        </p:nvSpPr>
        <p:spPr>
          <a:xfrm>
            <a:off x="699602" y="193735"/>
            <a:ext cx="111262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>
                <a:solidFill>
                  <a:schemeClr val="bg1"/>
                </a:solidFill>
              </a:rPr>
              <a:t>2. Observa e lê  com atenção todos os documentos e questões que te são apresentados.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CB5C2C63-E9D7-47FE-B3A2-E6DD04AFF5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4849" y="1732752"/>
            <a:ext cx="7254869" cy="1956986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xmlns="" id="{688C9FE2-B7C7-4ECE-83BC-DD334F7507C9}"/>
              </a:ext>
            </a:extLst>
          </p:cNvPr>
          <p:cNvSpPr/>
          <p:nvPr/>
        </p:nvSpPr>
        <p:spPr>
          <a:xfrm>
            <a:off x="4364854" y="1308356"/>
            <a:ext cx="79549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>
                <a:solidFill>
                  <a:schemeClr val="bg1"/>
                </a:solidFill>
              </a:rPr>
              <a:t>Doc. C – Conjunto de mapas que representam a localização da Península Ibérica </a:t>
            </a:r>
          </a:p>
        </p:txBody>
      </p:sp>
    </p:spTree>
    <p:extLst>
      <p:ext uri="{BB962C8B-B14F-4D97-AF65-F5344CB8AC3E}">
        <p14:creationId xmlns:p14="http://schemas.microsoft.com/office/powerpoint/2010/main" val="2953081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xmlns="" id="{D65E7487-ED67-4929-ABC2-4328B64D08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2763" y="0"/>
            <a:ext cx="5112774" cy="6858000"/>
          </a:xfrm>
          <a:prstGeom prst="rect">
            <a:avLst/>
          </a:prstGeom>
        </p:spPr>
      </p:pic>
      <p:sp>
        <p:nvSpPr>
          <p:cNvPr id="3" name="Text Box 45">
            <a:extLst>
              <a:ext uri="{FF2B5EF4-FFF2-40B4-BE49-F238E27FC236}">
                <a16:creationId xmlns:a16="http://schemas.microsoft.com/office/drawing/2014/main" xmlns="" id="{F051392D-D515-4831-B3C9-CCB074AD11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5395" y="4815787"/>
            <a:ext cx="1557368" cy="197003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P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Escala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P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Título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P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Orientação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PT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Legenda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8D6D2ADA-BE93-4077-BEFF-73D03559FDCA}"/>
              </a:ext>
            </a:extLst>
          </p:cNvPr>
          <p:cNvSpPr txBox="1"/>
          <p:nvPr/>
        </p:nvSpPr>
        <p:spPr>
          <a:xfrm>
            <a:off x="10451690" y="5417796"/>
            <a:ext cx="127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FF0000"/>
                </a:solidFill>
              </a:rPr>
              <a:t>Legenda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66F31B3C-DD5B-450B-AC29-F5EAEFFE27A6}"/>
              </a:ext>
            </a:extLst>
          </p:cNvPr>
          <p:cNvSpPr txBox="1"/>
          <p:nvPr/>
        </p:nvSpPr>
        <p:spPr>
          <a:xfrm>
            <a:off x="7549086" y="5569973"/>
            <a:ext cx="11110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FF0000"/>
                </a:solidFill>
              </a:rPr>
              <a:t>Escala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08F52E87-0F57-45D1-9264-ED2E3B890BC1}"/>
              </a:ext>
            </a:extLst>
          </p:cNvPr>
          <p:cNvSpPr txBox="1"/>
          <p:nvPr/>
        </p:nvSpPr>
        <p:spPr>
          <a:xfrm>
            <a:off x="7102763" y="452129"/>
            <a:ext cx="16562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FF0000"/>
                </a:solidFill>
              </a:rPr>
              <a:t>Orientação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8D7075C6-BE48-49FF-ACEC-6BC5A0B27FC5}"/>
              </a:ext>
            </a:extLst>
          </p:cNvPr>
          <p:cNvSpPr txBox="1"/>
          <p:nvPr/>
        </p:nvSpPr>
        <p:spPr>
          <a:xfrm>
            <a:off x="10913807" y="139071"/>
            <a:ext cx="11110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FF0000"/>
                </a:solidFill>
              </a:rPr>
              <a:t>Título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xmlns="" id="{CD384C92-C008-444A-B249-FCA6F11F195C}"/>
              </a:ext>
            </a:extLst>
          </p:cNvPr>
          <p:cNvSpPr/>
          <p:nvPr/>
        </p:nvSpPr>
        <p:spPr>
          <a:xfrm>
            <a:off x="692391" y="452129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pt-PT" sz="2400" dirty="0">
                <a:solidFill>
                  <a:schemeClr val="bg1"/>
                </a:solidFill>
              </a:rPr>
              <a:t>2.1. No documento B, utiliza as palavras da caixa e identifica os elementos fundamentais para a interpretação de um mapa nos locais corretos. </a:t>
            </a:r>
          </a:p>
        </p:txBody>
      </p:sp>
    </p:spTree>
    <p:extLst>
      <p:ext uri="{BB962C8B-B14F-4D97-AF65-F5344CB8AC3E}">
        <p14:creationId xmlns:p14="http://schemas.microsoft.com/office/powerpoint/2010/main" val="317083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xmlns="" id="{C857F1EA-D88A-4725-9D84-0D23A23F7062}"/>
              </a:ext>
            </a:extLst>
          </p:cNvPr>
          <p:cNvSpPr/>
          <p:nvPr/>
        </p:nvSpPr>
        <p:spPr>
          <a:xfrm>
            <a:off x="682892" y="245495"/>
            <a:ext cx="47303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dirty="0">
                <a:solidFill>
                  <a:schemeClr val="bg1"/>
                </a:solidFill>
              </a:rPr>
              <a:t>2.2. </a:t>
            </a:r>
            <a:r>
              <a:rPr lang="pt-PT" sz="2400" dirty="0" smtClean="0">
                <a:solidFill>
                  <a:schemeClr val="bg1"/>
                </a:solidFill>
              </a:rPr>
              <a:t>Indica, a partir do documento C.</a:t>
            </a:r>
            <a:endParaRPr lang="pt-PT" sz="2400" dirty="0">
              <a:solidFill>
                <a:schemeClr val="bg1"/>
              </a:solidFill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7F43A2B3-7A1F-4C21-9B0A-0EBA51F16CDB}"/>
              </a:ext>
            </a:extLst>
          </p:cNvPr>
          <p:cNvSpPr/>
          <p:nvPr/>
        </p:nvSpPr>
        <p:spPr>
          <a:xfrm>
            <a:off x="920155" y="707160"/>
            <a:ext cx="57265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dirty="0">
                <a:solidFill>
                  <a:schemeClr val="bg1"/>
                </a:solidFill>
              </a:rPr>
              <a:t>a)  o tipo de escala representada nos mapas.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CA5BA8C0-498C-4715-96B2-DF5EC43C408E}"/>
              </a:ext>
            </a:extLst>
          </p:cNvPr>
          <p:cNvSpPr/>
          <p:nvPr/>
        </p:nvSpPr>
        <p:spPr>
          <a:xfrm>
            <a:off x="920155" y="1709288"/>
            <a:ext cx="30517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dirty="0">
                <a:solidFill>
                  <a:schemeClr val="bg1"/>
                </a:solidFill>
              </a:rPr>
              <a:t>b) o objetivo da escala.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6DC3E347-574A-4E40-A9DB-1785A925397B}"/>
              </a:ext>
            </a:extLst>
          </p:cNvPr>
          <p:cNvSpPr/>
          <p:nvPr/>
        </p:nvSpPr>
        <p:spPr>
          <a:xfrm>
            <a:off x="920155" y="2681156"/>
            <a:ext cx="58864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dirty="0">
                <a:solidFill>
                  <a:schemeClr val="bg1"/>
                </a:solidFill>
              </a:rPr>
              <a:t>c) O mapa onde a realidade foi mais reduzida.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xmlns="" id="{A429EDE8-CC5E-47BD-AF00-946DE71AF0F7}"/>
              </a:ext>
            </a:extLst>
          </p:cNvPr>
          <p:cNvSpPr/>
          <p:nvPr/>
        </p:nvSpPr>
        <p:spPr>
          <a:xfrm>
            <a:off x="1054845" y="3830428"/>
            <a:ext cx="61781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dirty="0">
                <a:solidFill>
                  <a:schemeClr val="bg1"/>
                </a:solidFill>
              </a:rPr>
              <a:t>d) O mapa onde a realidade foi menos reduzida.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xmlns="" id="{678258D0-368F-450D-AB48-7B8AE773F54A}"/>
              </a:ext>
            </a:extLst>
          </p:cNvPr>
          <p:cNvSpPr/>
          <p:nvPr/>
        </p:nvSpPr>
        <p:spPr>
          <a:xfrm>
            <a:off x="1225221" y="1134498"/>
            <a:ext cx="23066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dirty="0">
                <a:solidFill>
                  <a:srgbClr val="FFC000">
                    <a:lumMod val="40000"/>
                    <a:lumOff val="60000"/>
                  </a:srgbClr>
                </a:solidFill>
              </a:rPr>
              <a:t>a) escala gráfica. </a:t>
            </a:r>
            <a:endParaRPr lang="pt-PT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xmlns="" id="{4E5087A2-EF38-45FB-8BFB-D8BF15E9D296}"/>
              </a:ext>
            </a:extLst>
          </p:cNvPr>
          <p:cNvSpPr/>
          <p:nvPr/>
        </p:nvSpPr>
        <p:spPr>
          <a:xfrm>
            <a:off x="1225220" y="2136626"/>
            <a:ext cx="108094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rgbClr val="FFC000">
                    <a:lumMod val="40000"/>
                    <a:lumOff val="60000"/>
                  </a:srgbClr>
                </a:solidFill>
              </a:rPr>
              <a:t>b) para indicar o número de vezes que a realidade foi reduzida para ser representada.</a:t>
            </a:r>
            <a:endParaRPr lang="pt-PT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xmlns="" id="{A86727B9-3712-4C7F-B41A-FF5EE2584F68}"/>
              </a:ext>
            </a:extLst>
          </p:cNvPr>
          <p:cNvSpPr/>
          <p:nvPr/>
        </p:nvSpPr>
        <p:spPr>
          <a:xfrm>
            <a:off x="1225220" y="3198167"/>
            <a:ext cx="8723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dirty="0">
                <a:solidFill>
                  <a:srgbClr val="FFC000">
                    <a:lumMod val="40000"/>
                    <a:lumOff val="60000"/>
                  </a:srgbClr>
                </a:solidFill>
              </a:rPr>
              <a:t>c) C3.</a:t>
            </a:r>
            <a:endParaRPr lang="pt-PT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xmlns="" id="{6A00D774-E3FF-4765-AA95-505C220CFFFD}"/>
              </a:ext>
            </a:extLst>
          </p:cNvPr>
          <p:cNvSpPr/>
          <p:nvPr/>
        </p:nvSpPr>
        <p:spPr>
          <a:xfrm>
            <a:off x="1225220" y="4353458"/>
            <a:ext cx="9044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dirty="0">
                <a:solidFill>
                  <a:srgbClr val="FFC000">
                    <a:lumMod val="40000"/>
                    <a:lumOff val="60000"/>
                  </a:srgbClr>
                </a:solidFill>
              </a:rPr>
              <a:t>d) C1.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525058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8" grpId="0"/>
      <p:bldP spid="9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7BC84D5C-13FD-4028-AC83-9940CEA84EC6}"/>
              </a:ext>
            </a:extLst>
          </p:cNvPr>
          <p:cNvSpPr/>
          <p:nvPr/>
        </p:nvSpPr>
        <p:spPr>
          <a:xfrm>
            <a:off x="1907458" y="887369"/>
            <a:ext cx="9568053" cy="45593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50000"/>
              </a:lnSpc>
            </a:pPr>
            <a:r>
              <a:rPr lang="pt-PT" sz="2400" dirty="0">
                <a:solidFill>
                  <a:schemeClr val="bg1"/>
                </a:solidFill>
              </a:rPr>
              <a:t>a) Uma Península é uma porção de terra rodeada por água por todos os lados, exceto por um.</a:t>
            </a:r>
          </a:p>
          <a:p>
            <a:pPr>
              <a:lnSpc>
                <a:spcPct val="250000"/>
              </a:lnSpc>
            </a:pPr>
            <a:r>
              <a:rPr lang="pt-PT" sz="2400" dirty="0">
                <a:solidFill>
                  <a:schemeClr val="bg1"/>
                </a:solidFill>
              </a:rPr>
              <a:t>b) A Península Ibérica faz parte do continente asiático.</a:t>
            </a:r>
          </a:p>
          <a:p>
            <a:pPr>
              <a:lnSpc>
                <a:spcPct val="250000"/>
              </a:lnSpc>
            </a:pPr>
            <a:r>
              <a:rPr lang="pt-PT" sz="2400" dirty="0">
                <a:solidFill>
                  <a:schemeClr val="bg1"/>
                </a:solidFill>
              </a:rPr>
              <a:t>c) A Península Ibérica situa-se no hemisfério sul.</a:t>
            </a:r>
          </a:p>
          <a:p>
            <a:pPr>
              <a:lnSpc>
                <a:spcPct val="250000"/>
              </a:lnSpc>
            </a:pPr>
            <a:r>
              <a:rPr lang="pt-PT" sz="2400" dirty="0">
                <a:solidFill>
                  <a:schemeClr val="bg1"/>
                </a:solidFill>
              </a:rPr>
              <a:t>d) Portugal e Espanha localizam-se na Península ibérica.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A8AE584E-614D-44F6-9610-FAD895501F8C}"/>
              </a:ext>
            </a:extLst>
          </p:cNvPr>
          <p:cNvSpPr/>
          <p:nvPr/>
        </p:nvSpPr>
        <p:spPr>
          <a:xfrm>
            <a:off x="716489" y="210912"/>
            <a:ext cx="103054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chemeClr val="bg1"/>
                </a:solidFill>
              </a:rPr>
              <a:t>2.3.  Assinala </a:t>
            </a:r>
            <a:r>
              <a:rPr lang="pt-PT" sz="2400" dirty="0">
                <a:solidFill>
                  <a:schemeClr val="bg1"/>
                </a:solidFill>
              </a:rPr>
              <a:t>cada uma das seguintes </a:t>
            </a:r>
            <a:r>
              <a:rPr lang="pt-PT" sz="2400" dirty="0" smtClean="0">
                <a:solidFill>
                  <a:schemeClr val="bg1"/>
                </a:solidFill>
              </a:rPr>
              <a:t>afirmações </a:t>
            </a:r>
            <a:r>
              <a:rPr lang="pt-PT" sz="2400" dirty="0" smtClean="0">
                <a:solidFill>
                  <a:schemeClr val="bg1"/>
                </a:solidFill>
              </a:rPr>
              <a:t>com </a:t>
            </a:r>
            <a:r>
              <a:rPr lang="pt-PT" sz="2400" dirty="0">
                <a:solidFill>
                  <a:schemeClr val="bg1"/>
                </a:solidFill>
              </a:rPr>
              <a:t>um V (Verdadeira) ou com um F (Falsa</a:t>
            </a:r>
            <a:r>
              <a:rPr lang="pt-PT" sz="2400" dirty="0" smtClean="0">
                <a:solidFill>
                  <a:schemeClr val="bg1"/>
                </a:solidFill>
              </a:rPr>
              <a:t>).</a:t>
            </a:r>
            <a:endParaRPr lang="pt-PT" sz="2400" dirty="0">
              <a:solidFill>
                <a:schemeClr val="bg1"/>
              </a:solidFill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2F71A885-5B2A-46C5-8305-C576B463FE29}"/>
              </a:ext>
            </a:extLst>
          </p:cNvPr>
          <p:cNvSpPr/>
          <p:nvPr/>
        </p:nvSpPr>
        <p:spPr>
          <a:xfrm>
            <a:off x="1145755" y="1268361"/>
            <a:ext cx="692878" cy="643828"/>
          </a:xfrm>
          <a:prstGeom prst="rect">
            <a:avLst/>
          </a:prstGeom>
          <a:noFill/>
          <a:ln w="254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xmlns="" id="{CD50C6FF-234A-464E-8F6F-71C00CDD7400}"/>
              </a:ext>
            </a:extLst>
          </p:cNvPr>
          <p:cNvSpPr/>
          <p:nvPr/>
        </p:nvSpPr>
        <p:spPr>
          <a:xfrm>
            <a:off x="1249393" y="1268361"/>
            <a:ext cx="50526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4400" dirty="0">
                <a:solidFill>
                  <a:srgbClr val="FFFF00"/>
                </a:solidFill>
              </a:rPr>
              <a:t>V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xmlns="" id="{4C847B6F-5D26-4304-A1AE-474ADB703DD3}"/>
              </a:ext>
            </a:extLst>
          </p:cNvPr>
          <p:cNvSpPr/>
          <p:nvPr/>
        </p:nvSpPr>
        <p:spPr>
          <a:xfrm>
            <a:off x="1155588" y="2909839"/>
            <a:ext cx="692878" cy="643828"/>
          </a:xfrm>
          <a:prstGeom prst="rect">
            <a:avLst/>
          </a:prstGeom>
          <a:noFill/>
          <a:ln w="254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xmlns="" id="{FFDC9059-C927-45D6-8419-1F2F0207FDD9}"/>
              </a:ext>
            </a:extLst>
          </p:cNvPr>
          <p:cNvSpPr/>
          <p:nvPr/>
        </p:nvSpPr>
        <p:spPr>
          <a:xfrm>
            <a:off x="1155588" y="3836364"/>
            <a:ext cx="692878" cy="643828"/>
          </a:xfrm>
          <a:prstGeom prst="rect">
            <a:avLst/>
          </a:prstGeom>
          <a:noFill/>
          <a:ln w="254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xmlns="" id="{F7777EC7-CCE7-4DE4-B338-D16AB18C7252}"/>
              </a:ext>
            </a:extLst>
          </p:cNvPr>
          <p:cNvSpPr/>
          <p:nvPr/>
        </p:nvSpPr>
        <p:spPr>
          <a:xfrm>
            <a:off x="1145755" y="4755735"/>
            <a:ext cx="692878" cy="643828"/>
          </a:xfrm>
          <a:prstGeom prst="rect">
            <a:avLst/>
          </a:prstGeom>
          <a:noFill/>
          <a:ln w="254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xmlns="" id="{6512A644-4B07-4D4E-97B4-B8224DF98608}"/>
              </a:ext>
            </a:extLst>
          </p:cNvPr>
          <p:cNvSpPr/>
          <p:nvPr/>
        </p:nvSpPr>
        <p:spPr>
          <a:xfrm>
            <a:off x="1238732" y="4692928"/>
            <a:ext cx="50526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4400" dirty="0">
                <a:solidFill>
                  <a:srgbClr val="FFFF00"/>
                </a:solidFill>
              </a:rPr>
              <a:t>V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xmlns="" id="{2ACBBEEC-E169-4AC4-AB83-C355776EC45A}"/>
              </a:ext>
            </a:extLst>
          </p:cNvPr>
          <p:cNvSpPr/>
          <p:nvPr/>
        </p:nvSpPr>
        <p:spPr>
          <a:xfrm>
            <a:off x="1249393" y="3789031"/>
            <a:ext cx="44435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4400" dirty="0">
                <a:solidFill>
                  <a:srgbClr val="FFFF00"/>
                </a:solidFill>
              </a:rPr>
              <a:t>F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xmlns="" id="{1628D287-7E8D-4629-A4FB-EF8CAF3963C5}"/>
              </a:ext>
            </a:extLst>
          </p:cNvPr>
          <p:cNvSpPr/>
          <p:nvPr/>
        </p:nvSpPr>
        <p:spPr>
          <a:xfrm>
            <a:off x="1239560" y="2850610"/>
            <a:ext cx="44435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4400" dirty="0">
                <a:solidFill>
                  <a:srgbClr val="FFFF00"/>
                </a:solidFill>
              </a:rPr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978801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xmlns="" id="{EC46C84E-B19F-44C9-AC5E-9A5B8D70E93B}"/>
              </a:ext>
            </a:extLst>
          </p:cNvPr>
          <p:cNvSpPr/>
          <p:nvPr/>
        </p:nvSpPr>
        <p:spPr>
          <a:xfrm>
            <a:off x="679373" y="93061"/>
            <a:ext cx="737395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>
                <a:solidFill>
                  <a:schemeClr val="bg1"/>
                </a:solidFill>
              </a:rPr>
              <a:t>3. Observa e lê  com atenção todos os documentos e questões que te são apresentados.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6EDBAA00-EAB4-47C9-B160-E22D392D2FB3}"/>
              </a:ext>
            </a:extLst>
          </p:cNvPr>
          <p:cNvSpPr/>
          <p:nvPr/>
        </p:nvSpPr>
        <p:spPr>
          <a:xfrm>
            <a:off x="8317246" y="577476"/>
            <a:ext cx="38323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dirty="0">
                <a:solidFill>
                  <a:schemeClr val="bg1"/>
                </a:solidFill>
              </a:rPr>
              <a:t>Doc. D – Portugal Continental e insular.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8844B3B9-83B0-448D-9100-849276DDA4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6602" y="1076257"/>
            <a:ext cx="3169781" cy="2710523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xmlns="" id="{56154479-40EE-4E6F-B3FE-DD97735FF427}"/>
              </a:ext>
            </a:extLst>
          </p:cNvPr>
          <p:cNvSpPr/>
          <p:nvPr/>
        </p:nvSpPr>
        <p:spPr>
          <a:xfrm>
            <a:off x="5095800" y="3857865"/>
            <a:ext cx="42669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dirty="0">
                <a:solidFill>
                  <a:schemeClr val="bg1"/>
                </a:solidFill>
              </a:rPr>
              <a:t>Doc. E – Localização de Portugal no Mundo.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xmlns="" id="{C4D681EE-1EBD-4A42-836D-3519D545FB21}"/>
              </a:ext>
            </a:extLst>
          </p:cNvPr>
          <p:cNvSpPr/>
          <p:nvPr/>
        </p:nvSpPr>
        <p:spPr>
          <a:xfrm>
            <a:off x="674644" y="1071234"/>
            <a:ext cx="34126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chemeClr val="bg1"/>
                </a:solidFill>
              </a:rPr>
              <a:t>3.1. Completa a legenda do documento D.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xmlns="" id="{B882E819-38BC-4F71-AB8C-589D07ED775A}"/>
              </a:ext>
            </a:extLst>
          </p:cNvPr>
          <p:cNvSpPr/>
          <p:nvPr/>
        </p:nvSpPr>
        <p:spPr>
          <a:xfrm>
            <a:off x="4832890" y="1729165"/>
            <a:ext cx="3833712" cy="2057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50000"/>
              </a:lnSpc>
            </a:pPr>
            <a:r>
              <a:rPr lang="pt-PT" dirty="0">
                <a:solidFill>
                  <a:schemeClr val="bg1"/>
                </a:solidFill>
              </a:rPr>
              <a:t>A. ____________________________</a:t>
            </a:r>
          </a:p>
          <a:p>
            <a:pPr>
              <a:lnSpc>
                <a:spcPct val="250000"/>
              </a:lnSpc>
            </a:pPr>
            <a:r>
              <a:rPr lang="pt-PT" dirty="0">
                <a:solidFill>
                  <a:schemeClr val="bg1"/>
                </a:solidFill>
              </a:rPr>
              <a:t>B. ____________________________</a:t>
            </a:r>
          </a:p>
          <a:p>
            <a:pPr>
              <a:lnSpc>
                <a:spcPct val="250000"/>
              </a:lnSpc>
            </a:pPr>
            <a:r>
              <a:rPr lang="pt-PT" dirty="0">
                <a:solidFill>
                  <a:schemeClr val="bg1"/>
                </a:solidFill>
              </a:rPr>
              <a:t>C. ____________________________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xmlns="" id="{91107010-442E-45BC-9A73-A15DEF5432BC}"/>
              </a:ext>
            </a:extLst>
          </p:cNvPr>
          <p:cNvSpPr/>
          <p:nvPr/>
        </p:nvSpPr>
        <p:spPr>
          <a:xfrm>
            <a:off x="4832890" y="1399661"/>
            <a:ext cx="11283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dirty="0">
                <a:solidFill>
                  <a:schemeClr val="bg1"/>
                </a:solidFill>
              </a:rPr>
              <a:t>Legenda: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xmlns="" id="{F0C4442C-E57F-4452-9BFE-4F439CBD6F00}"/>
              </a:ext>
            </a:extLst>
          </p:cNvPr>
          <p:cNvSpPr/>
          <p:nvPr/>
        </p:nvSpPr>
        <p:spPr>
          <a:xfrm>
            <a:off x="5169341" y="1884813"/>
            <a:ext cx="31244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dirty="0">
                <a:solidFill>
                  <a:srgbClr val="FFFF00"/>
                </a:solidFill>
              </a:rPr>
              <a:t>Arquipélago dos Açores</a:t>
            </a:r>
            <a:endParaRPr lang="pt-PT" dirty="0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xmlns="" id="{78A74CFD-7A52-4949-B901-FF3579A3DEE3}"/>
              </a:ext>
            </a:extLst>
          </p:cNvPr>
          <p:cNvSpPr/>
          <p:nvPr/>
        </p:nvSpPr>
        <p:spPr>
          <a:xfrm>
            <a:off x="5169341" y="2604963"/>
            <a:ext cx="31904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dirty="0">
                <a:solidFill>
                  <a:srgbClr val="FFFF00"/>
                </a:solidFill>
              </a:rPr>
              <a:t>Arquipélago da Madeira</a:t>
            </a:r>
            <a:endParaRPr lang="pt-PT" dirty="0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xmlns="" id="{B7F438B6-A4E2-4871-80F3-D7CAD7B23258}"/>
              </a:ext>
            </a:extLst>
          </p:cNvPr>
          <p:cNvSpPr/>
          <p:nvPr/>
        </p:nvSpPr>
        <p:spPr>
          <a:xfrm>
            <a:off x="5169341" y="3221825"/>
            <a:ext cx="27456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dirty="0">
                <a:solidFill>
                  <a:srgbClr val="FFFF00"/>
                </a:solidFill>
              </a:rPr>
              <a:t>Portugal Continental</a:t>
            </a:r>
            <a:endParaRPr lang="pt-PT" dirty="0"/>
          </a:p>
        </p:txBody>
      </p:sp>
      <p:pic>
        <p:nvPicPr>
          <p:cNvPr id="15" name="Picture 1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800" y="4333760"/>
            <a:ext cx="3849486" cy="2388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m 34" descr="Portugal… um território…&#10;Localização:&#10;- Sudoeste do continente europeu&#10;- Fronteiras:&#10;Norte e Este com a Espanha&#10;Oeste e Su...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2735" b="71399" l="57994" r="100000">
                        <a14:foregroundMark x1="91850" y1="30271" x2="91850" y2="30271"/>
                        <a14:foregroundMark x1="88715" y1="30898" x2="88715" y2="308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612" t="13403" b="30212"/>
          <a:stretch>
            <a:fillRect/>
          </a:stretch>
        </p:blipFill>
        <p:spPr bwMode="auto">
          <a:xfrm>
            <a:off x="8585619" y="4193945"/>
            <a:ext cx="1289901" cy="13423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60240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xmlns="" id="{FE02D2FD-DC59-4F3E-BC79-C880FB6FB13E}"/>
              </a:ext>
            </a:extLst>
          </p:cNvPr>
          <p:cNvSpPr/>
          <p:nvPr/>
        </p:nvSpPr>
        <p:spPr>
          <a:xfrm>
            <a:off x="930926" y="562784"/>
            <a:ext cx="1073593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pt-PT" sz="2400" dirty="0">
                <a:solidFill>
                  <a:schemeClr val="bg1"/>
                </a:solidFill>
              </a:rPr>
              <a:t>3.2. Com a ajuda da rosa dos </a:t>
            </a:r>
            <a:r>
              <a:rPr lang="pt-PT" sz="2400" dirty="0" smtClean="0">
                <a:solidFill>
                  <a:schemeClr val="bg1"/>
                </a:solidFill>
              </a:rPr>
              <a:t>ventos, completa as frases seguintes.</a:t>
            </a:r>
            <a:endParaRPr lang="pt-PT" sz="2400" dirty="0">
              <a:solidFill>
                <a:schemeClr val="bg1"/>
              </a:solidFill>
            </a:endParaRPr>
          </a:p>
          <a:p>
            <a:pPr algn="just">
              <a:lnSpc>
                <a:spcPct val="200000"/>
              </a:lnSpc>
            </a:pPr>
            <a:r>
              <a:rPr lang="pt-PT" sz="2400" dirty="0">
                <a:solidFill>
                  <a:schemeClr val="bg1"/>
                </a:solidFill>
              </a:rPr>
              <a:t>a) Portugal continental situa-se no extremo _____________do continente europeu. Faz fronteira a ________ e a ________ com a Espanha. A ___________ e a sul é banhado pelo oceano atlântico.</a:t>
            </a:r>
          </a:p>
          <a:p>
            <a:pPr algn="just">
              <a:lnSpc>
                <a:spcPct val="200000"/>
              </a:lnSpc>
            </a:pPr>
            <a:r>
              <a:rPr lang="pt-PT" sz="2400" dirty="0">
                <a:solidFill>
                  <a:schemeClr val="bg1"/>
                </a:solidFill>
              </a:rPr>
              <a:t>b) O arquipélago dos Açores situa-se a ____________ do território continental.</a:t>
            </a:r>
          </a:p>
          <a:p>
            <a:pPr algn="just">
              <a:lnSpc>
                <a:spcPct val="200000"/>
              </a:lnSpc>
            </a:pPr>
            <a:r>
              <a:rPr lang="pt-PT" sz="2400" dirty="0">
                <a:solidFill>
                  <a:schemeClr val="bg1"/>
                </a:solidFill>
              </a:rPr>
              <a:t>c) O arquipélago da Madeira  situa-se a ___________ de Lisboa.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A868759D-BD82-45C2-84BF-F20686C83274}"/>
              </a:ext>
            </a:extLst>
          </p:cNvPr>
          <p:cNvSpPr/>
          <p:nvPr/>
        </p:nvSpPr>
        <p:spPr>
          <a:xfrm>
            <a:off x="6824706" y="1481635"/>
            <a:ext cx="15024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dirty="0">
                <a:solidFill>
                  <a:srgbClr val="FFFF00"/>
                </a:solidFill>
              </a:rPr>
              <a:t>sudoeste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5B948D7C-E53F-43A3-B3AB-50FCC15D2299}"/>
              </a:ext>
            </a:extLst>
          </p:cNvPr>
          <p:cNvSpPr/>
          <p:nvPr/>
        </p:nvSpPr>
        <p:spPr>
          <a:xfrm>
            <a:off x="6096000" y="3629924"/>
            <a:ext cx="9830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dirty="0">
                <a:solidFill>
                  <a:srgbClr val="FFFF00"/>
                </a:solidFill>
              </a:rPr>
              <a:t>oeste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A755348E-E6AD-49DF-B65C-A66E1096FA81}"/>
              </a:ext>
            </a:extLst>
          </p:cNvPr>
          <p:cNvSpPr/>
          <p:nvPr/>
        </p:nvSpPr>
        <p:spPr>
          <a:xfrm>
            <a:off x="3017442" y="2162583"/>
            <a:ext cx="9823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dirty="0">
                <a:solidFill>
                  <a:srgbClr val="FFFF00"/>
                </a:solidFill>
              </a:rPr>
              <a:t>norte</a:t>
            </a:r>
            <a:endParaRPr lang="pt-PT" sz="2000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xmlns="" id="{AC631707-C1F9-4EF4-8EF5-3F3C8876945A}"/>
              </a:ext>
            </a:extLst>
          </p:cNvPr>
          <p:cNvSpPr/>
          <p:nvPr/>
        </p:nvSpPr>
        <p:spPr>
          <a:xfrm>
            <a:off x="4860419" y="2162583"/>
            <a:ext cx="7939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dirty="0">
                <a:solidFill>
                  <a:srgbClr val="FFFF00"/>
                </a:solidFill>
              </a:rPr>
              <a:t>este</a:t>
            </a:r>
            <a:endParaRPr lang="pt-PT" sz="2000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xmlns="" id="{A7FD2A3A-C9C7-4879-9DA2-0A5F27C91243}"/>
              </a:ext>
            </a:extLst>
          </p:cNvPr>
          <p:cNvSpPr/>
          <p:nvPr/>
        </p:nvSpPr>
        <p:spPr>
          <a:xfrm>
            <a:off x="8878013" y="2162583"/>
            <a:ext cx="9830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dirty="0">
                <a:solidFill>
                  <a:srgbClr val="FFFF00"/>
                </a:solidFill>
              </a:rPr>
              <a:t>oeste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xmlns="" id="{94D048A4-6B66-47C7-92A5-D151DD4671FC}"/>
              </a:ext>
            </a:extLst>
          </p:cNvPr>
          <p:cNvSpPr/>
          <p:nvPr/>
        </p:nvSpPr>
        <p:spPr>
          <a:xfrm>
            <a:off x="6017848" y="4363110"/>
            <a:ext cx="15024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dirty="0">
                <a:solidFill>
                  <a:srgbClr val="FFFF00"/>
                </a:solidFill>
              </a:rPr>
              <a:t>sudoeste</a:t>
            </a:r>
          </a:p>
        </p:txBody>
      </p:sp>
    </p:spTree>
    <p:extLst>
      <p:ext uri="{BB962C8B-B14F-4D97-AF65-F5344CB8AC3E}">
        <p14:creationId xmlns:p14="http://schemas.microsoft.com/office/powerpoint/2010/main" val="2131548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xmlns="" id="{AEF80109-36A1-48D9-B6F2-11D0DCBB43CB}"/>
              </a:ext>
            </a:extLst>
          </p:cNvPr>
          <p:cNvSpPr/>
          <p:nvPr/>
        </p:nvSpPr>
        <p:spPr>
          <a:xfrm>
            <a:off x="800559" y="208398"/>
            <a:ext cx="1054681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>
                <a:solidFill>
                  <a:schemeClr val="bg1"/>
                </a:solidFill>
              </a:rPr>
              <a:t>4. Observa e lê  com atenção todos os documentos e questões que te são apresentados.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E08E3788-0485-4850-9C80-0B122465EC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831" y="1531840"/>
            <a:ext cx="2004065" cy="1411955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C9BC9A2D-89F1-4A54-8720-9457668D04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4368" y="1538364"/>
            <a:ext cx="2088517" cy="140543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F0E9827C-977B-48DF-BF69-1272B506C4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7732" y="1531838"/>
            <a:ext cx="2199808" cy="1405432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DE7C12ED-EAC5-43D3-A66B-F9C17FBE72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15838" y="1560398"/>
            <a:ext cx="2246680" cy="1368945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xmlns="" id="{3BDF0F5D-BF76-4BD0-B7C9-CC85E513F3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35901" y="1531838"/>
            <a:ext cx="2199808" cy="1368945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xmlns="" id="{D10C5F56-D6D0-416D-B4FB-0AFCDCE6C534}"/>
              </a:ext>
            </a:extLst>
          </p:cNvPr>
          <p:cNvSpPr/>
          <p:nvPr/>
        </p:nvSpPr>
        <p:spPr>
          <a:xfrm>
            <a:off x="839831" y="608508"/>
            <a:ext cx="21166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>
                <a:solidFill>
                  <a:schemeClr val="bg1"/>
                </a:solidFill>
              </a:rPr>
              <a:t>Doc. F – O relevo e os principais rios da Península Ibérica. 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xmlns="" id="{3FF34BB1-9687-431C-A65C-0B8AB759F4A1}"/>
              </a:ext>
            </a:extLst>
          </p:cNvPr>
          <p:cNvSpPr/>
          <p:nvPr/>
        </p:nvSpPr>
        <p:spPr>
          <a:xfrm>
            <a:off x="9867030" y="596908"/>
            <a:ext cx="2199641" cy="8803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dirty="0">
                <a:solidFill>
                  <a:prstClr val="white"/>
                </a:solidFill>
              </a:rPr>
              <a:t>Doc. J</a:t>
            </a:r>
          </a:p>
          <a:p>
            <a:pPr algn="ctr">
              <a:lnSpc>
                <a:spcPct val="150000"/>
              </a:lnSpc>
            </a:pPr>
            <a:r>
              <a:rPr lang="pt-PT" dirty="0">
                <a:solidFill>
                  <a:prstClr val="white"/>
                </a:solidFill>
              </a:rPr>
              <a:t>_________________ </a:t>
            </a:r>
            <a:endParaRPr lang="pt-PT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xmlns="" id="{8D4EDC33-99A4-49E1-87BD-2C5B6B79ECD8}"/>
              </a:ext>
            </a:extLst>
          </p:cNvPr>
          <p:cNvSpPr/>
          <p:nvPr/>
        </p:nvSpPr>
        <p:spPr>
          <a:xfrm>
            <a:off x="7479444" y="612983"/>
            <a:ext cx="2262158" cy="8803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dirty="0">
                <a:solidFill>
                  <a:prstClr val="white"/>
                </a:solidFill>
              </a:rPr>
              <a:t>Doc. I</a:t>
            </a:r>
          </a:p>
          <a:p>
            <a:pPr algn="ctr">
              <a:lnSpc>
                <a:spcPct val="150000"/>
              </a:lnSpc>
            </a:pPr>
            <a:r>
              <a:rPr lang="pt-PT" dirty="0">
                <a:solidFill>
                  <a:prstClr val="white"/>
                </a:solidFill>
              </a:rPr>
              <a:t>__________________</a:t>
            </a:r>
            <a:endParaRPr lang="pt-PT" dirty="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xmlns="" id="{80A34A70-6284-4E2A-AD81-8DD1926A8A73}"/>
              </a:ext>
            </a:extLst>
          </p:cNvPr>
          <p:cNvSpPr/>
          <p:nvPr/>
        </p:nvSpPr>
        <p:spPr>
          <a:xfrm>
            <a:off x="5197732" y="612983"/>
            <a:ext cx="2088517" cy="880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dirty="0">
                <a:solidFill>
                  <a:prstClr val="white"/>
                </a:solidFill>
              </a:rPr>
              <a:t>Doc. H</a:t>
            </a:r>
          </a:p>
          <a:p>
            <a:pPr algn="ctr">
              <a:lnSpc>
                <a:spcPct val="150000"/>
              </a:lnSpc>
            </a:pPr>
            <a:r>
              <a:rPr lang="pt-PT" dirty="0">
                <a:solidFill>
                  <a:prstClr val="white"/>
                </a:solidFill>
              </a:rPr>
              <a:t>________________ </a:t>
            </a:r>
            <a:endParaRPr lang="pt-PT" dirty="0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xmlns="" id="{FD59A02B-2F7C-4142-8E61-FD1E944570BA}"/>
              </a:ext>
            </a:extLst>
          </p:cNvPr>
          <p:cNvSpPr/>
          <p:nvPr/>
        </p:nvSpPr>
        <p:spPr>
          <a:xfrm>
            <a:off x="3071098" y="594479"/>
            <a:ext cx="1943142" cy="880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dirty="0">
                <a:solidFill>
                  <a:prstClr val="white"/>
                </a:solidFill>
              </a:rPr>
              <a:t>Doc. G</a:t>
            </a:r>
          </a:p>
          <a:p>
            <a:pPr algn="ctr">
              <a:lnSpc>
                <a:spcPct val="150000"/>
              </a:lnSpc>
            </a:pPr>
            <a:r>
              <a:rPr lang="pt-PT" dirty="0">
                <a:solidFill>
                  <a:prstClr val="white"/>
                </a:solidFill>
              </a:rPr>
              <a:t>_______________ </a:t>
            </a:r>
            <a:endParaRPr lang="pt-PT" dirty="0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xmlns="" id="{5669C6AB-9B6B-4E92-96BF-5AA5F88E7C52}"/>
              </a:ext>
            </a:extLst>
          </p:cNvPr>
          <p:cNvSpPr/>
          <p:nvPr/>
        </p:nvSpPr>
        <p:spPr>
          <a:xfrm>
            <a:off x="861364" y="3187201"/>
            <a:ext cx="111470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chemeClr val="bg1"/>
                </a:solidFill>
              </a:rPr>
              <a:t>4.1. Indica as diferentes formas de relevo da Península Ibérica representadas no documento F.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xmlns="" id="{D48BD408-75C3-4BE4-8B94-39F99D9ED651}"/>
              </a:ext>
            </a:extLst>
          </p:cNvPr>
          <p:cNvSpPr/>
          <p:nvPr/>
        </p:nvSpPr>
        <p:spPr>
          <a:xfrm>
            <a:off x="861364" y="3993237"/>
            <a:ext cx="48830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dirty="0">
                <a:solidFill>
                  <a:srgbClr val="FFFF00"/>
                </a:solidFill>
              </a:rPr>
              <a:t>4.1. Montanhas, planícies e planaltos.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xmlns="" id="{04B5DFE4-93D1-46F0-8180-A53049F75F57}"/>
              </a:ext>
            </a:extLst>
          </p:cNvPr>
          <p:cNvSpPr/>
          <p:nvPr/>
        </p:nvSpPr>
        <p:spPr>
          <a:xfrm>
            <a:off x="3441286" y="954996"/>
            <a:ext cx="12027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dirty="0">
                <a:solidFill>
                  <a:srgbClr val="FFFF00"/>
                </a:solidFill>
              </a:rPr>
              <a:t>Planalto</a:t>
            </a:r>
            <a:endParaRPr lang="pt-PT" dirty="0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xmlns="" id="{D8296E48-774D-4CA6-9663-9B2259BA3D60}"/>
              </a:ext>
            </a:extLst>
          </p:cNvPr>
          <p:cNvSpPr/>
          <p:nvPr/>
        </p:nvSpPr>
        <p:spPr>
          <a:xfrm>
            <a:off x="5645989" y="1011093"/>
            <a:ext cx="11480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dirty="0">
                <a:solidFill>
                  <a:srgbClr val="FFFF00"/>
                </a:solidFill>
              </a:rPr>
              <a:t>Planície</a:t>
            </a:r>
            <a:endParaRPr lang="pt-PT" dirty="0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xmlns="" id="{6FE1336C-07AC-4F44-82E7-D582713E67C7}"/>
              </a:ext>
            </a:extLst>
          </p:cNvPr>
          <p:cNvSpPr/>
          <p:nvPr/>
        </p:nvSpPr>
        <p:spPr>
          <a:xfrm>
            <a:off x="8219555" y="1017765"/>
            <a:ext cx="7141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dirty="0">
                <a:solidFill>
                  <a:srgbClr val="FFFF00"/>
                </a:solidFill>
              </a:rPr>
              <a:t>Vale</a:t>
            </a:r>
            <a:endParaRPr lang="pt-PT" dirty="0"/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xmlns="" id="{FD3259DD-3395-4922-9B96-16DD4C9FD89F}"/>
              </a:ext>
            </a:extLst>
          </p:cNvPr>
          <p:cNvSpPr/>
          <p:nvPr/>
        </p:nvSpPr>
        <p:spPr>
          <a:xfrm>
            <a:off x="10275793" y="1005212"/>
            <a:ext cx="148604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dirty="0">
                <a:solidFill>
                  <a:srgbClr val="FFFF00"/>
                </a:solidFill>
              </a:rPr>
              <a:t>Montanha</a:t>
            </a:r>
            <a:endParaRPr lang="pt-PT" dirty="0"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xmlns="" id="{D68CF0A7-7D7F-4335-9A08-C81D645997A9}"/>
              </a:ext>
            </a:extLst>
          </p:cNvPr>
          <p:cNvSpPr/>
          <p:nvPr/>
        </p:nvSpPr>
        <p:spPr>
          <a:xfrm>
            <a:off x="821584" y="3166607"/>
            <a:ext cx="112450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chemeClr val="bg1"/>
                </a:solidFill>
              </a:rPr>
              <a:t>4.2. Completa as legendas dos documentos G, H, I e J, com as formas de relevo corretas.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xmlns="" id="{C52AB778-4434-483F-8BE2-2EC4D9279559}"/>
              </a:ext>
            </a:extLst>
          </p:cNvPr>
          <p:cNvSpPr/>
          <p:nvPr/>
        </p:nvSpPr>
        <p:spPr>
          <a:xfrm>
            <a:off x="836951" y="3192965"/>
            <a:ext cx="52086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dirty="0">
                <a:solidFill>
                  <a:schemeClr val="bg1"/>
                </a:solidFill>
              </a:rPr>
              <a:t>4.3. Refere os grandes rios ibéricos que: 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xmlns="" id="{6587B657-CFFE-4156-83DD-602D293BF155}"/>
              </a:ext>
            </a:extLst>
          </p:cNvPr>
          <p:cNvSpPr/>
          <p:nvPr/>
        </p:nvSpPr>
        <p:spPr>
          <a:xfrm>
            <a:off x="836951" y="3622748"/>
            <a:ext cx="63847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dirty="0">
                <a:solidFill>
                  <a:schemeClr val="bg1"/>
                </a:solidFill>
              </a:rPr>
              <a:t>4.3.1 nascem em Espanha e atravessam Portugal. </a:t>
            </a: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xmlns="" id="{150F5ED8-E4F4-4C70-9BE5-3A76EC514DAF}"/>
              </a:ext>
            </a:extLst>
          </p:cNvPr>
          <p:cNvSpPr/>
          <p:nvPr/>
        </p:nvSpPr>
        <p:spPr>
          <a:xfrm>
            <a:off x="1431917" y="4089190"/>
            <a:ext cx="49021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4.3.1. Minho, Douro, Tejo e Guadiana.</a:t>
            </a:r>
            <a:endParaRPr lang="pt-PT" sz="2400" dirty="0">
              <a:solidFill>
                <a:srgbClr val="FFFF00"/>
              </a:solidFill>
            </a:endParaRP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xmlns="" id="{0D1B994D-DAC8-4F9D-B900-623C1AA09F8D}"/>
              </a:ext>
            </a:extLst>
          </p:cNvPr>
          <p:cNvSpPr/>
          <p:nvPr/>
        </p:nvSpPr>
        <p:spPr>
          <a:xfrm>
            <a:off x="800559" y="3620371"/>
            <a:ext cx="35583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dirty="0">
                <a:solidFill>
                  <a:schemeClr val="bg1"/>
                </a:solidFill>
              </a:rPr>
              <a:t>4.3.2 nascem em Portugal. </a:t>
            </a: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xmlns="" id="{E45A1F60-2993-4BE0-9B46-49C44355E5DF}"/>
              </a:ext>
            </a:extLst>
          </p:cNvPr>
          <p:cNvSpPr/>
          <p:nvPr/>
        </p:nvSpPr>
        <p:spPr>
          <a:xfrm>
            <a:off x="1240148" y="4177989"/>
            <a:ext cx="31384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dirty="0">
                <a:solidFill>
                  <a:srgbClr val="FFFF00"/>
                </a:solidFill>
              </a:rPr>
              <a:t>4.3.2. Mondego e Sado.</a:t>
            </a:r>
          </a:p>
        </p:txBody>
      </p:sp>
    </p:spTree>
    <p:extLst>
      <p:ext uri="{BB962C8B-B14F-4D97-AF65-F5344CB8AC3E}">
        <p14:creationId xmlns:p14="http://schemas.microsoft.com/office/powerpoint/2010/main" val="334599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  <p:bldP spid="15" grpId="1"/>
      <p:bldP spid="17" grpId="0"/>
      <p:bldP spid="18" grpId="0"/>
      <p:bldP spid="19" grpId="0"/>
      <p:bldP spid="20" grpId="0"/>
      <p:bldP spid="21" grpId="0"/>
      <p:bldP spid="21" grpId="1"/>
      <p:bldP spid="22" grpId="0"/>
      <p:bldP spid="23" grpId="0"/>
      <p:bldP spid="23" grpId="1"/>
      <p:bldP spid="24" grpId="0"/>
      <p:bldP spid="24" grpId="1"/>
      <p:bldP spid="25" grpId="0"/>
      <p:bldP spid="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5CAE4A35-A5FE-4C88-96EA-CDF8BFB7D4AF}"/>
              </a:ext>
            </a:extLst>
          </p:cNvPr>
          <p:cNvSpPr/>
          <p:nvPr/>
        </p:nvSpPr>
        <p:spPr>
          <a:xfrm>
            <a:off x="899711" y="134236"/>
            <a:ext cx="103925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>
                <a:solidFill>
                  <a:schemeClr val="bg1"/>
                </a:solidFill>
              </a:rPr>
              <a:t>5. Observa e lê </a:t>
            </a:r>
            <a:r>
              <a:rPr lang="pt-PT" sz="2000" dirty="0" smtClean="0">
                <a:solidFill>
                  <a:schemeClr val="bg1"/>
                </a:solidFill>
              </a:rPr>
              <a:t>com </a:t>
            </a:r>
            <a:r>
              <a:rPr lang="pt-PT" sz="2000" dirty="0">
                <a:solidFill>
                  <a:schemeClr val="bg1"/>
                </a:solidFill>
              </a:rPr>
              <a:t>atenção todos os documentos e questões que te são apresentados.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1BD3504C-2295-4F99-8ADA-3BEB04BCB0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711" y="1180677"/>
            <a:ext cx="3016167" cy="2417989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C6490151-E2C0-447B-9889-81E5952331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2569" y="1146896"/>
            <a:ext cx="3797147" cy="245177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xmlns="" id="{64C2CE0F-AD2F-4E11-8C2C-BE9E11A7C077}"/>
              </a:ext>
            </a:extLst>
          </p:cNvPr>
          <p:cNvSpPr/>
          <p:nvPr/>
        </p:nvSpPr>
        <p:spPr>
          <a:xfrm>
            <a:off x="2043158" y="664622"/>
            <a:ext cx="7777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dirty="0">
                <a:solidFill>
                  <a:schemeClr val="bg1"/>
                </a:solidFill>
              </a:rPr>
              <a:t>Doc. K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xmlns="" id="{6508C4A6-FD8E-4876-9CAF-50CB7274EA85}"/>
              </a:ext>
            </a:extLst>
          </p:cNvPr>
          <p:cNvSpPr/>
          <p:nvPr/>
        </p:nvSpPr>
        <p:spPr>
          <a:xfrm>
            <a:off x="4453089" y="534346"/>
            <a:ext cx="32219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>
                <a:solidFill>
                  <a:schemeClr val="bg1"/>
                </a:solidFill>
              </a:rPr>
              <a:t>Doc. L – Principais regiões climáticas da Península Ibérica.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xmlns="" id="{07CC9CF7-1FB7-4C9C-9024-77D526DECAAE}"/>
              </a:ext>
            </a:extLst>
          </p:cNvPr>
          <p:cNvSpPr/>
          <p:nvPr/>
        </p:nvSpPr>
        <p:spPr>
          <a:xfrm>
            <a:off x="8016608" y="501295"/>
            <a:ext cx="41753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>
                <a:solidFill>
                  <a:schemeClr val="bg1"/>
                </a:solidFill>
              </a:rPr>
              <a:t>Doc. M – Gráficos com a temperatura e a precipitação do Funchal, na Madeira e de Ponta Delgada, nos Açores (média anual).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xmlns="" id="{9409EBF4-F80C-4EC4-963C-801E8C3006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6624" y="1483892"/>
            <a:ext cx="3286930" cy="2081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4715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xmlns="" id="{A01148C0-E1EE-4952-9A11-09F1EDB7D331}"/>
              </a:ext>
            </a:extLst>
          </p:cNvPr>
          <p:cNvSpPr/>
          <p:nvPr/>
        </p:nvSpPr>
        <p:spPr>
          <a:xfrm>
            <a:off x="943778" y="641474"/>
            <a:ext cx="1117477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● Funchal • climáticas  ● marítimo   • de relevo      • temperatura ●  continental    • tempestades      • zona fria do norte • zona temperada do norte • zona temperada do sul ● mediterrânico ● atlântico ● secos e quentes ● Ponta Delgada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4E580A51-67C1-4F15-8F9A-232E4A73F4B9}"/>
              </a:ext>
            </a:extLst>
          </p:cNvPr>
          <p:cNvSpPr/>
          <p:nvPr/>
        </p:nvSpPr>
        <p:spPr>
          <a:xfrm>
            <a:off x="694062" y="197399"/>
            <a:ext cx="924315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chemeClr val="bg1"/>
                </a:solidFill>
              </a:rPr>
              <a:t>5.1. Seleciona a </a:t>
            </a:r>
            <a:r>
              <a:rPr lang="pt-PT" sz="2400" dirty="0" smtClean="0">
                <a:solidFill>
                  <a:schemeClr val="bg1"/>
                </a:solidFill>
              </a:rPr>
              <a:t>informação </a:t>
            </a:r>
            <a:r>
              <a:rPr lang="pt-PT" sz="2400" dirty="0">
                <a:solidFill>
                  <a:schemeClr val="bg1"/>
                </a:solidFill>
              </a:rPr>
              <a:t>correta e completa </a:t>
            </a:r>
            <a:r>
              <a:rPr lang="pt-PT" sz="2400" dirty="0" smtClean="0">
                <a:solidFill>
                  <a:schemeClr val="bg1"/>
                </a:solidFill>
              </a:rPr>
              <a:t>as </a:t>
            </a:r>
            <a:r>
              <a:rPr lang="pt-PT" sz="2400" dirty="0">
                <a:solidFill>
                  <a:schemeClr val="bg1"/>
                </a:solidFill>
              </a:rPr>
              <a:t>frases seguintes.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A5279BDB-9659-468E-8BC3-B7B3D38DAC8E}"/>
              </a:ext>
            </a:extLst>
          </p:cNvPr>
          <p:cNvSpPr/>
          <p:nvPr/>
        </p:nvSpPr>
        <p:spPr>
          <a:xfrm>
            <a:off x="767507" y="1639546"/>
            <a:ext cx="11174776" cy="3359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PT" sz="2400" dirty="0">
                <a:solidFill>
                  <a:schemeClr val="bg1"/>
                </a:solidFill>
              </a:rPr>
              <a:t>A ) O documento K representa as zonas ____________ da Terra.</a:t>
            </a:r>
          </a:p>
          <a:p>
            <a:pPr>
              <a:lnSpc>
                <a:spcPct val="150000"/>
              </a:lnSpc>
            </a:pPr>
            <a:r>
              <a:rPr lang="pt-PT" sz="2400" dirty="0">
                <a:solidFill>
                  <a:schemeClr val="bg1"/>
                </a:solidFill>
              </a:rPr>
              <a:t>B )  A Península Ibérica localiza-se na ________________________.</a:t>
            </a:r>
          </a:p>
          <a:p>
            <a:pPr>
              <a:lnSpc>
                <a:spcPct val="150000"/>
              </a:lnSpc>
            </a:pPr>
            <a:r>
              <a:rPr lang="pt-PT" sz="2400" dirty="0">
                <a:solidFill>
                  <a:schemeClr val="bg1"/>
                </a:solidFill>
              </a:rPr>
              <a:t>C )  O clima continental da Península Ibérica caracteriza-se por ventos _______________.</a:t>
            </a:r>
          </a:p>
          <a:p>
            <a:pPr>
              <a:lnSpc>
                <a:spcPct val="150000"/>
              </a:lnSpc>
            </a:pPr>
            <a:r>
              <a:rPr lang="pt-PT" sz="2400" dirty="0">
                <a:solidFill>
                  <a:schemeClr val="bg1"/>
                </a:solidFill>
              </a:rPr>
              <a:t>D)  Os principais elementos do clima são a precipitação, a ______________e o vento.</a:t>
            </a:r>
          </a:p>
          <a:p>
            <a:pPr>
              <a:lnSpc>
                <a:spcPct val="150000"/>
              </a:lnSpc>
            </a:pPr>
            <a:r>
              <a:rPr lang="pt-PT" sz="2400" dirty="0">
                <a:solidFill>
                  <a:schemeClr val="bg1"/>
                </a:solidFill>
              </a:rPr>
              <a:t>E)  O documento M mostra-nos que chove menos ao longo do ano na cidade de/do _______________. 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xmlns="" id="{9876BC11-F3AD-4BEE-9E03-0D1EAE5E60FB}"/>
              </a:ext>
            </a:extLst>
          </p:cNvPr>
          <p:cNvSpPr/>
          <p:nvPr/>
        </p:nvSpPr>
        <p:spPr>
          <a:xfrm>
            <a:off x="5824402" y="1701204"/>
            <a:ext cx="14135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t-PT" sz="2400" dirty="0">
                <a:solidFill>
                  <a:srgbClr val="FFFF00"/>
                </a:solidFill>
              </a:rPr>
              <a:t>climáticas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xmlns="" id="{3484354B-61DF-4046-9C68-B83750C52286}"/>
              </a:ext>
            </a:extLst>
          </p:cNvPr>
          <p:cNvSpPr/>
          <p:nvPr/>
        </p:nvSpPr>
        <p:spPr>
          <a:xfrm>
            <a:off x="5539357" y="2215432"/>
            <a:ext cx="37331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rgbClr val="FFFF00"/>
                </a:solidFill>
              </a:rPr>
              <a:t>zona temperada do norte </a:t>
            </a:r>
            <a:endParaRPr lang="pt-PT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xmlns="" id="{89194602-9AA6-4C3D-A4ED-93086E6DFC71}"/>
              </a:ext>
            </a:extLst>
          </p:cNvPr>
          <p:cNvSpPr/>
          <p:nvPr/>
        </p:nvSpPr>
        <p:spPr>
          <a:xfrm>
            <a:off x="9457980" y="2804580"/>
            <a:ext cx="21700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dirty="0">
                <a:solidFill>
                  <a:srgbClr val="FFFF00"/>
                </a:solidFill>
              </a:rPr>
              <a:t>secos e quentes</a:t>
            </a:r>
            <a:endParaRPr lang="pt-PT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xmlns="" id="{50CB3285-F227-44C5-BB49-F0AD1FAD9C64}"/>
              </a:ext>
            </a:extLst>
          </p:cNvPr>
          <p:cNvSpPr/>
          <p:nvPr/>
        </p:nvSpPr>
        <p:spPr>
          <a:xfrm>
            <a:off x="8037487" y="3370794"/>
            <a:ext cx="17576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dirty="0">
                <a:solidFill>
                  <a:srgbClr val="FFFF00"/>
                </a:solidFill>
              </a:rPr>
              <a:t>temperatura</a:t>
            </a:r>
            <a:endParaRPr lang="pt-PT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xmlns="" id="{11B8B4B4-E23C-4825-B4C8-070150C95BC9}"/>
              </a:ext>
            </a:extLst>
          </p:cNvPr>
          <p:cNvSpPr/>
          <p:nvPr/>
        </p:nvSpPr>
        <p:spPr>
          <a:xfrm>
            <a:off x="973308" y="4443172"/>
            <a:ext cx="11592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t-PT" sz="2400" dirty="0">
                <a:solidFill>
                  <a:srgbClr val="FFFF00"/>
                </a:solidFill>
              </a:rPr>
              <a:t>Funchal</a:t>
            </a:r>
          </a:p>
        </p:txBody>
      </p:sp>
    </p:spTree>
    <p:extLst>
      <p:ext uri="{BB962C8B-B14F-4D97-AF65-F5344CB8AC3E}">
        <p14:creationId xmlns:p14="http://schemas.microsoft.com/office/powerpoint/2010/main" val="3901773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xmlns="" id="{B5EB8189-E20C-4C3B-A1B8-60BFF3550E24}"/>
              </a:ext>
            </a:extLst>
          </p:cNvPr>
          <p:cNvSpPr/>
          <p:nvPr/>
        </p:nvSpPr>
        <p:spPr>
          <a:xfrm>
            <a:off x="833609" y="164332"/>
            <a:ext cx="1029342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>
                <a:solidFill>
                  <a:schemeClr val="bg1"/>
                </a:solidFill>
              </a:rPr>
              <a:t>6. Observa e lê </a:t>
            </a:r>
            <a:r>
              <a:rPr lang="pt-PT" sz="2000" dirty="0" smtClean="0">
                <a:solidFill>
                  <a:schemeClr val="bg1"/>
                </a:solidFill>
              </a:rPr>
              <a:t>com </a:t>
            </a:r>
            <a:r>
              <a:rPr lang="pt-PT" sz="2000" dirty="0">
                <a:solidFill>
                  <a:schemeClr val="bg1"/>
                </a:solidFill>
              </a:rPr>
              <a:t>atenção todos os documentos e questões que te são apresentados.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7271B009-0DBA-4EA7-B967-EA4280FB0465}"/>
              </a:ext>
            </a:extLst>
          </p:cNvPr>
          <p:cNvSpPr/>
          <p:nvPr/>
        </p:nvSpPr>
        <p:spPr>
          <a:xfrm>
            <a:off x="3494787" y="599222"/>
            <a:ext cx="22608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dirty="0">
                <a:solidFill>
                  <a:schemeClr val="bg1"/>
                </a:solidFill>
              </a:rPr>
              <a:t>Doc. N – Lixo na praia.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E1A11A02-4708-47D4-9900-C9FC290DDD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609" y="1022541"/>
            <a:ext cx="4279530" cy="2542503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xmlns="" id="{5D7478ED-7E93-4A60-8F1E-26301326BB51}"/>
              </a:ext>
            </a:extLst>
          </p:cNvPr>
          <p:cNvSpPr/>
          <p:nvPr/>
        </p:nvSpPr>
        <p:spPr>
          <a:xfrm>
            <a:off x="5211097" y="889844"/>
            <a:ext cx="6784257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A propósito do Dia Mundial dos Oceanos, a Organização Não Governamental chama a atenção para a poluição no Mediterrâneo e pede às instituições, empresas e cidadãos que se comprometam com a luta contra a contaminação marinha.</a:t>
            </a:r>
          </a:p>
          <a:p>
            <a:pPr algn="just"/>
            <a:r>
              <a:rPr lang="pt-PT" sz="20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Segundo o relatório, os turistas de um conjunto de </a:t>
            </a:r>
            <a:r>
              <a:rPr lang="pt-PT" sz="20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países. </a:t>
            </a:r>
            <a:r>
              <a:rPr lang="pt-PT" sz="20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onde se inclui a Turquia, </a:t>
            </a:r>
            <a:r>
              <a:rPr lang="pt-PT" sz="20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a Espanha</a:t>
            </a:r>
            <a:r>
              <a:rPr lang="pt-PT" sz="20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, </a:t>
            </a:r>
            <a:r>
              <a:rPr lang="pt-PT" sz="20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a Itália</a:t>
            </a:r>
            <a:r>
              <a:rPr lang="pt-PT" sz="20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, </a:t>
            </a:r>
            <a:r>
              <a:rPr lang="pt-PT" sz="20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o </a:t>
            </a:r>
            <a:r>
              <a:rPr lang="pt-PT" sz="2000" dirty="0" err="1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Egito</a:t>
            </a:r>
            <a:r>
              <a:rPr lang="pt-PT" sz="20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 </a:t>
            </a:r>
            <a:r>
              <a:rPr lang="pt-PT" sz="20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e </a:t>
            </a:r>
            <a:r>
              <a:rPr lang="pt-PT" sz="20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a França</a:t>
            </a:r>
            <a:r>
              <a:rPr lang="pt-PT" sz="20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, provocam um aumento da poluição marinha em cerca de 40% em cada verão.</a:t>
            </a:r>
          </a:p>
          <a:p>
            <a:r>
              <a:rPr lang="pt-PT" sz="20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As Nações Unidas lembram que 80% da poluição dos oceanos é proveniente das pessoas.</a:t>
            </a:r>
          </a:p>
          <a:p>
            <a:endParaRPr lang="pt-PT" sz="20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xmlns="" id="{D45A5996-05EF-4C73-8E00-2DB8166E50ED}"/>
              </a:ext>
            </a:extLst>
          </p:cNvPr>
          <p:cNvSpPr/>
          <p:nvPr/>
        </p:nvSpPr>
        <p:spPr>
          <a:xfrm>
            <a:off x="695957" y="3960137"/>
            <a:ext cx="1138788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Na sua página oficial, a ONU lembra também que oito milhões de toneladas de plástico acabam nos oceanos em cada ano, prejudicando a vida selvagem, mas igualmente a pesca ou o turismo.</a:t>
            </a:r>
          </a:p>
          <a:p>
            <a:pPr algn="just"/>
            <a:r>
              <a:rPr lang="pt-PT" sz="20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E acrescenta que a poluição por plásticos custa a vida a um milhão de aves marinhas e a 100 mil mamíferos, também em cada ano.</a:t>
            </a:r>
          </a:p>
          <a:p>
            <a:pPr algn="r"/>
            <a:r>
              <a:rPr lang="pt-PT" sz="2000" i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JN</a:t>
            </a:r>
            <a:r>
              <a:rPr lang="pt-PT" sz="20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, 8 de junho de 2018 (adaptado)</a:t>
            </a:r>
          </a:p>
        </p:txBody>
      </p:sp>
    </p:spTree>
    <p:extLst>
      <p:ext uri="{BB962C8B-B14F-4D97-AF65-F5344CB8AC3E}">
        <p14:creationId xmlns:p14="http://schemas.microsoft.com/office/powerpoint/2010/main" val="2880027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9451D8DA-1947-40DA-8BEE-B4A9EC3463E9}"/>
              </a:ext>
            </a:extLst>
          </p:cNvPr>
          <p:cNvSpPr/>
          <p:nvPr/>
        </p:nvSpPr>
        <p:spPr>
          <a:xfrm>
            <a:off x="820106" y="382099"/>
            <a:ext cx="51503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dirty="0">
                <a:solidFill>
                  <a:schemeClr val="bg1"/>
                </a:solidFill>
              </a:rPr>
              <a:t>6.1. Refere o assunto tratado na notícia.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xmlns="" id="{8A472744-D1B9-48A0-8D25-82471A2D5E53}"/>
              </a:ext>
            </a:extLst>
          </p:cNvPr>
          <p:cNvSpPr/>
          <p:nvPr/>
        </p:nvSpPr>
        <p:spPr>
          <a:xfrm>
            <a:off x="820106" y="1727323"/>
            <a:ext cx="109589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chemeClr val="bg1"/>
                </a:solidFill>
              </a:rPr>
              <a:t>6.2. Explica o significado da frase sublinhada.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xmlns="" id="{B9F631A2-2CD7-4D1A-9226-226018603A2A}"/>
              </a:ext>
            </a:extLst>
          </p:cNvPr>
          <p:cNvSpPr/>
          <p:nvPr/>
        </p:nvSpPr>
        <p:spPr>
          <a:xfrm>
            <a:off x="820106" y="1025214"/>
            <a:ext cx="110474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dirty="0">
                <a:solidFill>
                  <a:srgbClr val="FFFF00"/>
                </a:solidFill>
              </a:rPr>
              <a:t>6.1. O assunto tratado na notícia é poluição no mar. 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xmlns="" id="{C91A2AB2-8620-43FB-8209-6A82CBB811D7}"/>
              </a:ext>
            </a:extLst>
          </p:cNvPr>
          <p:cNvSpPr/>
          <p:nvPr/>
        </p:nvSpPr>
        <p:spPr>
          <a:xfrm>
            <a:off x="751947" y="2347054"/>
            <a:ext cx="110270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rgbClr val="FFFF00"/>
                </a:solidFill>
              </a:rPr>
              <a:t>6.2. As pessoas, designadamente </a:t>
            </a:r>
            <a:r>
              <a:rPr lang="pt-PT" sz="2400">
                <a:solidFill>
                  <a:srgbClr val="FFFF00"/>
                </a:solidFill>
              </a:rPr>
              <a:t>os </a:t>
            </a:r>
            <a:r>
              <a:rPr lang="pt-PT" sz="2400" smtClean="0">
                <a:solidFill>
                  <a:srgbClr val="FFFF00"/>
                </a:solidFill>
              </a:rPr>
              <a:t>turistas, </a:t>
            </a:r>
            <a:r>
              <a:rPr lang="pt-PT" sz="2400" dirty="0">
                <a:solidFill>
                  <a:srgbClr val="FFFF00"/>
                </a:solidFill>
              </a:rPr>
              <a:t>depositam todos os anos, sobretudo no verão, muitos plásticos nas praias  que acabam nos oceanos, prejudicando a vida selvagem, a pesca e o próprio turismo.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xmlns="" id="{1DCABE61-04F8-476E-8686-BA539226A995}"/>
              </a:ext>
            </a:extLst>
          </p:cNvPr>
          <p:cNvSpPr/>
          <p:nvPr/>
        </p:nvSpPr>
        <p:spPr>
          <a:xfrm>
            <a:off x="751947" y="3727820"/>
            <a:ext cx="109589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chemeClr val="bg1"/>
                </a:solidFill>
              </a:rPr>
              <a:t>6.3. Indica uma ação para prevenir e combater a situação descrita na notícia. 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xmlns="" id="{55A16E5C-9323-42C1-B6C6-57AAC9592123}"/>
              </a:ext>
            </a:extLst>
          </p:cNvPr>
          <p:cNvSpPr/>
          <p:nvPr/>
        </p:nvSpPr>
        <p:spPr>
          <a:xfrm>
            <a:off x="751947" y="4450508"/>
            <a:ext cx="110270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rgbClr val="FFFF00"/>
                </a:solidFill>
              </a:rPr>
              <a:t>6.3. Reduzir a utilização de plástico ou separar o lixo, fazendo a reciclagem, entre outras.</a:t>
            </a:r>
          </a:p>
        </p:txBody>
      </p:sp>
    </p:spTree>
    <p:extLst>
      <p:ext uri="{BB962C8B-B14F-4D97-AF65-F5344CB8AC3E}">
        <p14:creationId xmlns:p14="http://schemas.microsoft.com/office/powerpoint/2010/main" val="799062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20C4EA12-95FA-4ED7-9E01-BDAC6A4A0901}"/>
              </a:ext>
            </a:extLst>
          </p:cNvPr>
          <p:cNvSpPr txBox="1"/>
          <p:nvPr/>
        </p:nvSpPr>
        <p:spPr>
          <a:xfrm>
            <a:off x="4748271" y="2205794"/>
            <a:ext cx="11347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dirty="0">
                <a:solidFill>
                  <a:srgbClr val="FFFF00"/>
                </a:solidFill>
              </a:rPr>
              <a:t>FIM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923FD8F4-2CC9-4F83-A4AF-A168195819AF}"/>
              </a:ext>
            </a:extLst>
          </p:cNvPr>
          <p:cNvSpPr txBox="1"/>
          <p:nvPr/>
        </p:nvSpPr>
        <p:spPr>
          <a:xfrm>
            <a:off x="5502924" y="2919441"/>
            <a:ext cx="1685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Luís Sousa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B5D935E4-ECD8-4BE0-B513-A77BFF0C9C1A}"/>
              </a:ext>
            </a:extLst>
          </p:cNvPr>
          <p:cNvSpPr txBox="1"/>
          <p:nvPr/>
        </p:nvSpPr>
        <p:spPr>
          <a:xfrm>
            <a:off x="6345714" y="3420989"/>
            <a:ext cx="1685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Luiz Soares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53714043-F8D5-4112-90F7-072D9156B36C}"/>
              </a:ext>
            </a:extLst>
          </p:cNvPr>
          <p:cNvSpPr txBox="1"/>
          <p:nvPr/>
        </p:nvSpPr>
        <p:spPr>
          <a:xfrm>
            <a:off x="7001219" y="3922537"/>
            <a:ext cx="1685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Mavilde Albino</a:t>
            </a:r>
          </a:p>
        </p:txBody>
      </p:sp>
    </p:spTree>
    <p:extLst>
      <p:ext uri="{BB962C8B-B14F-4D97-AF65-F5344CB8AC3E}">
        <p14:creationId xmlns:p14="http://schemas.microsoft.com/office/powerpoint/2010/main" val="2272652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469</TotalTime>
  <Words>1111</Words>
  <Application>Microsoft Office PowerPoint</Application>
  <PresentationFormat>Custom</PresentationFormat>
  <Paragraphs>134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 Soares</dc:creator>
  <cp:lastModifiedBy>Mariana Marques Moreira</cp:lastModifiedBy>
  <cp:revision>50</cp:revision>
  <dcterms:created xsi:type="dcterms:W3CDTF">2017-09-25T10:17:03Z</dcterms:created>
  <dcterms:modified xsi:type="dcterms:W3CDTF">2018-10-12T19:35:40Z</dcterms:modified>
</cp:coreProperties>
</file>