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1DFF"/>
    <a:srgbClr val="157FFF"/>
    <a:srgbClr val="F7E289"/>
    <a:srgbClr val="FF9E1D"/>
    <a:srgbClr val="D68B1C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80"/>
    <p:restoredTop sz="92813"/>
  </p:normalViewPr>
  <p:slideViewPr>
    <p:cSldViewPr>
      <p:cViewPr>
        <p:scale>
          <a:sx n="75" d="100"/>
          <a:sy n="75" d="100"/>
        </p:scale>
        <p:origin x="-2892" y="-7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080" y="4956050"/>
            <a:ext cx="8093365" cy="458115"/>
          </a:xfrm>
          <a:effectLst>
            <a:outerShdw blurRad="50800" dist="25400" dir="2700000" algn="tl" rotWithShape="0">
              <a:prstClr val="black">
                <a:alpha val="61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7080" y="5566870"/>
            <a:ext cx="6400800" cy="458115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60" y="1443835"/>
            <a:ext cx="855148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60" y="2054654"/>
            <a:ext cx="8551480" cy="4428445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527605"/>
            <a:ext cx="7016195" cy="68488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0" y="1443835"/>
            <a:ext cx="7016195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522475"/>
            <a:ext cx="8382305" cy="53218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2073696"/>
            <a:ext cx="4275740" cy="620719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684517"/>
            <a:ext cx="4275740" cy="31877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704" y="2073696"/>
            <a:ext cx="4123035" cy="62071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704" y="2684517"/>
            <a:ext cx="4123035" cy="31877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3/6/2019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3925" y="2970885"/>
            <a:ext cx="8093365" cy="458115"/>
          </a:xfrm>
        </p:spPr>
        <p:txBody>
          <a:bodyPr>
            <a:noAutofit/>
          </a:bodyPr>
          <a:lstStyle/>
          <a:p>
            <a:pPr algn="ctr"/>
            <a:r>
              <a:rPr lang="en-US" sz="5000" dirty="0"/>
              <a:t>Test Correction – Year </a:t>
            </a:r>
            <a:r>
              <a:rPr lang="en-US" sz="5000" dirty="0" smtClean="0"/>
              <a:t>5</a:t>
            </a:r>
            <a:br>
              <a:rPr lang="en-US" sz="5000" dirty="0" smtClean="0"/>
            </a:br>
            <a:r>
              <a:rPr lang="en-US" sz="5000" dirty="0" smtClean="0"/>
              <a:t> </a:t>
            </a:r>
            <a:r>
              <a:rPr lang="en-US" sz="5000" dirty="0"/>
              <a:t>(Tests A &amp; B)</a:t>
            </a:r>
          </a:p>
        </p:txBody>
      </p:sp>
      <p:pic>
        <p:nvPicPr>
          <p:cNvPr id="5" name="Picture 2" descr="C:\Users\mmmoreira\Desktop\LOGOS\asa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05" y="5542023"/>
            <a:ext cx="710143" cy="61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mmmoreira\Desktop\LOGOS\asa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740" y="5787034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494906" y="985720"/>
            <a:ext cx="824607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A. 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1. </a:t>
            </a:r>
            <a:r>
              <a:rPr lang="en-GB" sz="2400" dirty="0">
                <a:solidFill>
                  <a:schemeClr val="bg1"/>
                </a:solidFill>
              </a:rPr>
              <a:t>carrot </a:t>
            </a:r>
            <a:r>
              <a:rPr lang="en-GB" sz="2400" dirty="0" smtClean="0">
                <a:solidFill>
                  <a:schemeClr val="bg1"/>
                </a:solidFill>
              </a:rPr>
              <a:t>| </a:t>
            </a:r>
            <a:r>
              <a:rPr lang="en-GB" sz="2400" b="1" dirty="0">
                <a:solidFill>
                  <a:schemeClr val="bg1"/>
                </a:solidFill>
              </a:rPr>
              <a:t>2. </a:t>
            </a:r>
            <a:r>
              <a:rPr lang="en-GB" sz="2400" dirty="0">
                <a:solidFill>
                  <a:schemeClr val="bg1"/>
                </a:solidFill>
              </a:rPr>
              <a:t>meat </a:t>
            </a:r>
            <a:r>
              <a:rPr lang="en-GB" sz="2400" dirty="0" smtClean="0">
                <a:solidFill>
                  <a:schemeClr val="bg1"/>
                </a:solidFill>
              </a:rPr>
              <a:t>| </a:t>
            </a:r>
            <a:r>
              <a:rPr lang="pt-PT" sz="2400" b="1" dirty="0" smtClean="0">
                <a:solidFill>
                  <a:schemeClr val="bg1"/>
                </a:solidFill>
              </a:rPr>
              <a:t>3</a:t>
            </a:r>
            <a:r>
              <a:rPr lang="en-US" sz="2400" b="1" dirty="0" smtClean="0">
                <a:solidFill>
                  <a:schemeClr val="bg1"/>
                </a:solidFill>
              </a:rPr>
              <a:t>. </a:t>
            </a:r>
            <a:r>
              <a:rPr lang="en-US" sz="2400" dirty="0">
                <a:solidFill>
                  <a:schemeClr val="bg1"/>
                </a:solidFill>
              </a:rPr>
              <a:t>strawberry jelly </a:t>
            </a:r>
            <a:r>
              <a:rPr lang="en-US" sz="2400" dirty="0" smtClean="0">
                <a:solidFill>
                  <a:schemeClr val="bg1"/>
                </a:solidFill>
              </a:rPr>
              <a:t>| </a:t>
            </a:r>
            <a:r>
              <a:rPr lang="en-GB" sz="2400" dirty="0" smtClean="0">
                <a:solidFill>
                  <a:schemeClr val="bg1"/>
                </a:solidFill>
              </a:rPr>
              <a:t>4. </a:t>
            </a:r>
            <a:r>
              <a:rPr lang="en-GB" sz="2400" dirty="0">
                <a:solidFill>
                  <a:schemeClr val="bg1"/>
                </a:solidFill>
              </a:rPr>
              <a:t>orange juice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GB" sz="24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 smtClean="0">
                <a:solidFill>
                  <a:schemeClr val="bg1"/>
                </a:solidFill>
              </a:rPr>
              <a:t>B</a:t>
            </a:r>
            <a:r>
              <a:rPr lang="en-GB" sz="2400" b="1" dirty="0">
                <a:solidFill>
                  <a:schemeClr val="bg1"/>
                </a:solidFill>
              </a:rPr>
              <a:t>. 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1. </a:t>
            </a:r>
            <a:r>
              <a:rPr lang="en-US" sz="2400" dirty="0">
                <a:solidFill>
                  <a:schemeClr val="bg1"/>
                </a:solidFill>
              </a:rPr>
              <a:t>Melissa </a:t>
            </a:r>
            <a:r>
              <a:rPr lang="en-US" sz="2400" dirty="0" smtClean="0">
                <a:solidFill>
                  <a:schemeClr val="bg1"/>
                </a:solidFill>
              </a:rPr>
              <a:t> (She) is </a:t>
            </a:r>
            <a:r>
              <a:rPr lang="en-US" sz="2400" dirty="0">
                <a:solidFill>
                  <a:schemeClr val="bg1"/>
                </a:solidFill>
              </a:rPr>
              <a:t>eleven years old.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2. </a:t>
            </a:r>
            <a:r>
              <a:rPr lang="en-US" sz="2400" dirty="0">
                <a:solidFill>
                  <a:schemeClr val="bg1"/>
                </a:solidFill>
              </a:rPr>
              <a:t>She is from Scotland.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3. </a:t>
            </a:r>
            <a:r>
              <a:rPr lang="en-US" sz="2400" dirty="0">
                <a:solidFill>
                  <a:schemeClr val="bg1"/>
                </a:solidFill>
              </a:rPr>
              <a:t>Monday is special because it’s lasagne day.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4. </a:t>
            </a:r>
            <a:r>
              <a:rPr lang="en-US" sz="2400" dirty="0">
                <a:solidFill>
                  <a:schemeClr val="bg1"/>
                </a:solidFill>
              </a:rPr>
              <a:t>Melissa </a:t>
            </a:r>
            <a:r>
              <a:rPr lang="en-US" sz="2400" dirty="0" smtClean="0">
                <a:solidFill>
                  <a:schemeClr val="bg1"/>
                </a:solidFill>
              </a:rPr>
              <a:t>prefers eating </a:t>
            </a:r>
            <a:r>
              <a:rPr lang="en-US" sz="2400" dirty="0">
                <a:solidFill>
                  <a:schemeClr val="bg1"/>
                </a:solidFill>
              </a:rPr>
              <a:t>ice cream.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5. </a:t>
            </a:r>
            <a:r>
              <a:rPr lang="en-GB" sz="2400" dirty="0">
                <a:solidFill>
                  <a:schemeClr val="bg1"/>
                </a:solidFill>
              </a:rPr>
              <a:t>No, they don’t.</a:t>
            </a:r>
            <a:endParaRPr lang="pt-PT" sz="2400" dirty="0">
              <a:solidFill>
                <a:schemeClr val="bg1"/>
              </a:solidFill>
            </a:endParaRP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mmmoreira\Desktop\LOGOS\asa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892" y="5719575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601670" y="527605"/>
            <a:ext cx="7887278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C. 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1.  </a:t>
            </a:r>
            <a:r>
              <a:rPr lang="en-US" sz="2400" dirty="0" smtClean="0">
                <a:solidFill>
                  <a:schemeClr val="bg1"/>
                </a:solidFill>
              </a:rPr>
              <a:t>onions, potatoes  | </a:t>
            </a:r>
            <a:r>
              <a:rPr lang="en-US" sz="2400" b="1" dirty="0" smtClean="0">
                <a:solidFill>
                  <a:schemeClr val="bg1"/>
                </a:solidFill>
              </a:rPr>
              <a:t>2.</a:t>
            </a:r>
            <a:r>
              <a:rPr lang="en-US" sz="2400" dirty="0" smtClean="0">
                <a:solidFill>
                  <a:schemeClr val="bg1"/>
                </a:solidFill>
              </a:rPr>
              <a:t> pear, watermelon | </a:t>
            </a:r>
            <a:r>
              <a:rPr lang="en-US" sz="2400" b="1" dirty="0" smtClean="0">
                <a:solidFill>
                  <a:schemeClr val="bg1"/>
                </a:solidFill>
              </a:rPr>
              <a:t>3.</a:t>
            </a:r>
            <a:r>
              <a:rPr lang="en-US" sz="2400" dirty="0" smtClean="0">
                <a:solidFill>
                  <a:schemeClr val="bg1"/>
                </a:solidFill>
              </a:rPr>
              <a:t> pie, cake | 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4.</a:t>
            </a:r>
            <a:r>
              <a:rPr lang="en-US" sz="2400" dirty="0" smtClean="0">
                <a:solidFill>
                  <a:schemeClr val="bg1"/>
                </a:solidFill>
              </a:rPr>
              <a:t> tea, coffee | </a:t>
            </a:r>
            <a:r>
              <a:rPr lang="en-US" sz="2400" b="1" dirty="0" smtClean="0">
                <a:solidFill>
                  <a:schemeClr val="bg1"/>
                </a:solidFill>
              </a:rPr>
              <a:t>5. </a:t>
            </a:r>
            <a:r>
              <a:rPr lang="en-US" sz="2400" dirty="0" smtClean="0">
                <a:solidFill>
                  <a:schemeClr val="bg1"/>
                </a:solidFill>
              </a:rPr>
              <a:t>dinner,  breakfast  | </a:t>
            </a:r>
            <a:r>
              <a:rPr lang="en-US" sz="2400" b="1" dirty="0" smtClean="0">
                <a:solidFill>
                  <a:schemeClr val="bg1"/>
                </a:solidFill>
              </a:rPr>
              <a:t>6. </a:t>
            </a:r>
            <a:r>
              <a:rPr lang="en-US" sz="2400" dirty="0" smtClean="0">
                <a:solidFill>
                  <a:schemeClr val="bg1"/>
                </a:solidFill>
              </a:rPr>
              <a:t>rice, spaghetti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GB" sz="24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 smtClean="0">
                <a:solidFill>
                  <a:schemeClr val="bg1"/>
                </a:solidFill>
              </a:rPr>
              <a:t>D</a:t>
            </a:r>
            <a:r>
              <a:rPr lang="en-GB" sz="2400" b="1" dirty="0">
                <a:solidFill>
                  <a:schemeClr val="bg1"/>
                </a:solidFill>
              </a:rPr>
              <a:t>. 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1. </a:t>
            </a:r>
            <a:r>
              <a:rPr lang="en-US" sz="2400" dirty="0" smtClean="0">
                <a:solidFill>
                  <a:schemeClr val="bg1"/>
                </a:solidFill>
              </a:rPr>
              <a:t>some… any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2. </a:t>
            </a:r>
            <a:r>
              <a:rPr lang="en-US" sz="2400" dirty="0" smtClean="0">
                <a:solidFill>
                  <a:schemeClr val="bg1"/>
                </a:solidFill>
              </a:rPr>
              <a:t>any… some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bg1"/>
                </a:solidFill>
              </a:rPr>
              <a:t>3. </a:t>
            </a:r>
            <a:r>
              <a:rPr lang="en-US" sz="2400" dirty="0" smtClean="0">
                <a:solidFill>
                  <a:schemeClr val="bg1"/>
                </a:solidFill>
              </a:rPr>
              <a:t>some… any</a:t>
            </a:r>
            <a:endParaRPr lang="pt-PT" sz="24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 smtClean="0">
                <a:solidFill>
                  <a:schemeClr val="bg1"/>
                </a:solidFill>
              </a:rPr>
              <a:t>4</a:t>
            </a:r>
            <a:r>
              <a:rPr lang="en-GB" sz="2400" b="1" dirty="0">
                <a:solidFill>
                  <a:schemeClr val="bg1"/>
                </a:solidFill>
              </a:rPr>
              <a:t>. </a:t>
            </a:r>
            <a:r>
              <a:rPr lang="en-GB" sz="2400" dirty="0" smtClean="0">
                <a:solidFill>
                  <a:schemeClr val="bg1"/>
                </a:solidFill>
              </a:rPr>
              <a:t>any… any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5. </a:t>
            </a:r>
            <a:r>
              <a:rPr lang="en-GB" sz="2400" dirty="0" smtClean="0">
                <a:solidFill>
                  <a:schemeClr val="bg1"/>
                </a:solidFill>
              </a:rPr>
              <a:t>some… </a:t>
            </a:r>
            <a:r>
              <a:rPr lang="en-GB" sz="2400" dirty="0">
                <a:solidFill>
                  <a:schemeClr val="bg1"/>
                </a:solidFill>
              </a:rPr>
              <a:t>some</a:t>
            </a:r>
            <a:endParaRPr lang="pt-PT" sz="2400" dirty="0">
              <a:solidFill>
                <a:schemeClr val="bg1"/>
              </a:solidFill>
            </a:endParaRPr>
          </a:p>
          <a:p>
            <a:pPr algn="just"/>
            <a:endParaRPr lang="pt-PT" sz="2000" dirty="0">
              <a:solidFill>
                <a:schemeClr val="bg1"/>
              </a:solidFill>
            </a:endParaRPr>
          </a:p>
          <a:p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78230" y="2761807"/>
            <a:ext cx="4572000" cy="28050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E. 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1. </a:t>
            </a:r>
            <a:r>
              <a:rPr lang="en-GB" sz="2400" dirty="0" smtClean="0">
                <a:solidFill>
                  <a:schemeClr val="bg1"/>
                </a:solidFill>
              </a:rPr>
              <a:t>likes… doesn’t </a:t>
            </a:r>
            <a:r>
              <a:rPr lang="en-GB" sz="2400" dirty="0">
                <a:solidFill>
                  <a:schemeClr val="bg1"/>
                </a:solidFill>
              </a:rPr>
              <a:t>like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2. </a:t>
            </a:r>
            <a:r>
              <a:rPr lang="en-US" sz="2400" dirty="0">
                <a:solidFill>
                  <a:schemeClr val="bg1"/>
                </a:solidFill>
              </a:rPr>
              <a:t>don’t </a:t>
            </a:r>
            <a:r>
              <a:rPr lang="en-US" sz="2400" dirty="0" smtClean="0">
                <a:solidFill>
                  <a:schemeClr val="bg1"/>
                </a:solidFill>
              </a:rPr>
              <a:t>like… </a:t>
            </a:r>
            <a:r>
              <a:rPr lang="en-US" sz="2400" dirty="0">
                <a:solidFill>
                  <a:schemeClr val="bg1"/>
                </a:solidFill>
              </a:rPr>
              <a:t>like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3. </a:t>
            </a:r>
            <a:r>
              <a:rPr lang="en-US" sz="2400" dirty="0">
                <a:solidFill>
                  <a:schemeClr val="bg1"/>
                </a:solidFill>
              </a:rPr>
              <a:t>don’t </a:t>
            </a:r>
            <a:r>
              <a:rPr lang="en-US" sz="2400" dirty="0" smtClean="0">
                <a:solidFill>
                  <a:schemeClr val="bg1"/>
                </a:solidFill>
              </a:rPr>
              <a:t>like… like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4. </a:t>
            </a:r>
            <a:r>
              <a:rPr lang="en-US" sz="2400" dirty="0">
                <a:solidFill>
                  <a:schemeClr val="bg1"/>
                </a:solidFill>
              </a:rPr>
              <a:t>doesn’t </a:t>
            </a:r>
            <a:r>
              <a:rPr lang="en-US" sz="2400" dirty="0" smtClean="0">
                <a:solidFill>
                  <a:schemeClr val="bg1"/>
                </a:solidFill>
              </a:rPr>
              <a:t>like… </a:t>
            </a:r>
            <a:r>
              <a:rPr lang="en-US" sz="2400" dirty="0">
                <a:solidFill>
                  <a:schemeClr val="bg1"/>
                </a:solidFill>
              </a:rPr>
              <a:t>likes</a:t>
            </a:r>
            <a:endParaRPr lang="pt-P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mmmoreira\Desktop\LOGOS\asa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699" y="5809703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/>
          <p:cNvSpPr txBox="1"/>
          <p:nvPr/>
        </p:nvSpPr>
        <p:spPr>
          <a:xfrm>
            <a:off x="592967" y="722945"/>
            <a:ext cx="458115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F. 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1. Does she </a:t>
            </a:r>
            <a:r>
              <a:rPr lang="en-US" sz="2400" dirty="0" smtClean="0">
                <a:solidFill>
                  <a:schemeClr val="bg1"/>
                </a:solidFill>
              </a:rPr>
              <a:t>like… she </a:t>
            </a:r>
            <a:r>
              <a:rPr lang="en-US" sz="2400" dirty="0">
                <a:solidFill>
                  <a:schemeClr val="bg1"/>
                </a:solidFill>
              </a:rPr>
              <a:t>does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2. Do Melissa and Anna </a:t>
            </a:r>
            <a:r>
              <a:rPr lang="en-US" sz="2400" dirty="0" smtClean="0">
                <a:solidFill>
                  <a:schemeClr val="bg1"/>
                </a:solidFill>
              </a:rPr>
              <a:t>like… they </a:t>
            </a:r>
            <a:r>
              <a:rPr lang="en-US" sz="2400" dirty="0">
                <a:solidFill>
                  <a:schemeClr val="bg1"/>
                </a:solidFill>
              </a:rPr>
              <a:t>don’t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3. Do you and Tom </a:t>
            </a:r>
            <a:r>
              <a:rPr lang="en-US" sz="2400" dirty="0" smtClean="0">
                <a:solidFill>
                  <a:schemeClr val="bg1"/>
                </a:solidFill>
              </a:rPr>
              <a:t>like… we </a:t>
            </a:r>
            <a:r>
              <a:rPr lang="en-US" sz="2400" dirty="0">
                <a:solidFill>
                  <a:schemeClr val="bg1"/>
                </a:solidFill>
              </a:rPr>
              <a:t>do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4. Does Michael </a:t>
            </a:r>
            <a:r>
              <a:rPr lang="en-US" sz="2400" dirty="0" smtClean="0">
                <a:solidFill>
                  <a:schemeClr val="bg1"/>
                </a:solidFill>
              </a:rPr>
              <a:t>like… he </a:t>
            </a:r>
            <a:r>
              <a:rPr lang="en-US" sz="2400" dirty="0">
                <a:solidFill>
                  <a:schemeClr val="bg1"/>
                </a:solidFill>
              </a:rPr>
              <a:t>doesn’t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5. Does your dog </a:t>
            </a:r>
            <a:r>
              <a:rPr lang="en-US" sz="2400" dirty="0" smtClean="0">
                <a:solidFill>
                  <a:schemeClr val="bg1"/>
                </a:solidFill>
              </a:rPr>
              <a:t>like… it </a:t>
            </a:r>
            <a:r>
              <a:rPr lang="en-US" sz="2400" dirty="0">
                <a:solidFill>
                  <a:schemeClr val="bg1"/>
                </a:solidFill>
              </a:rPr>
              <a:t>does</a:t>
            </a:r>
            <a:endParaRPr lang="pt-PT" sz="2400" dirty="0">
              <a:solidFill>
                <a:schemeClr val="bg1"/>
              </a:solidFill>
            </a:endParaRPr>
          </a:p>
          <a:p>
            <a:endParaRPr lang="en-GB" sz="2400" b="1" dirty="0" smtClean="0">
              <a:solidFill>
                <a:schemeClr val="bg1"/>
              </a:solidFill>
            </a:endParaRPr>
          </a:p>
          <a:p>
            <a:r>
              <a:rPr lang="en-GB" sz="2400" b="1" dirty="0" smtClean="0">
                <a:solidFill>
                  <a:schemeClr val="bg1"/>
                </a:solidFill>
              </a:rPr>
              <a:t>G</a:t>
            </a:r>
            <a:r>
              <a:rPr lang="en-GB" sz="2400" b="1" dirty="0">
                <a:solidFill>
                  <a:schemeClr val="bg1"/>
                </a:solidFill>
              </a:rPr>
              <a:t>. 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>1. prefer eating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>2. like drinking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>3. </a:t>
            </a:r>
            <a:r>
              <a:rPr lang="en-US" sz="2400" dirty="0">
                <a:solidFill>
                  <a:schemeClr val="bg1"/>
                </a:solidFill>
              </a:rPr>
              <a:t>like cooking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4. prefer preparing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5. hate baking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6. don’t like going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/>
            </a:r>
            <a:br>
              <a:rPr lang="en-GB" sz="2400" dirty="0">
                <a:solidFill>
                  <a:schemeClr val="bg1"/>
                </a:solidFill>
              </a:rPr>
            </a:b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188647" y="894570"/>
            <a:ext cx="30541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H. 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bg1"/>
                </a:solidFill>
              </a:rPr>
              <a:t>1. because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bg1"/>
                </a:solidFill>
              </a:rPr>
              <a:t>2. because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bg1"/>
                </a:solidFill>
              </a:rPr>
              <a:t>3. so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bg1"/>
                </a:solidFill>
              </a:rPr>
              <a:t>4. so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chemeClr val="bg1"/>
                </a:solidFill>
              </a:rPr>
              <a:t>5. because</a:t>
            </a:r>
          </a:p>
          <a:p>
            <a:endParaRPr lang="en-GB" sz="2400" b="1" dirty="0">
              <a:solidFill>
                <a:schemeClr val="bg1"/>
              </a:solidFill>
            </a:endParaRPr>
          </a:p>
          <a:p>
            <a:r>
              <a:rPr lang="en-GB" sz="2400" b="1" dirty="0">
                <a:solidFill>
                  <a:schemeClr val="bg1"/>
                </a:solidFill>
              </a:rPr>
              <a:t>I. 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GB" sz="2400" i="1" dirty="0">
                <a:solidFill>
                  <a:schemeClr val="bg1"/>
                </a:solidFill>
              </a:rPr>
              <a:t>Personal answer</a:t>
            </a:r>
            <a:endParaRPr lang="pt-PT" sz="2400" i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bg1"/>
              </a:solidFill>
            </a:endParaRPr>
          </a:p>
          <a:p>
            <a:endParaRPr lang="pt-P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611" y="2665475"/>
            <a:ext cx="8093365" cy="458115"/>
          </a:xfrm>
        </p:spPr>
        <p:txBody>
          <a:bodyPr>
            <a:noAutofit/>
          </a:bodyPr>
          <a:lstStyle/>
          <a:p>
            <a:pPr algn="ctr"/>
            <a:r>
              <a:rPr lang="en-US" sz="5000" dirty="0"/>
              <a:t>Test Correction – Year 5 </a:t>
            </a:r>
            <a:r>
              <a:rPr lang="en-US" sz="5000" dirty="0" smtClean="0"/>
              <a:t/>
            </a:r>
            <a:br>
              <a:rPr lang="en-US" sz="5000" dirty="0" smtClean="0"/>
            </a:br>
            <a:r>
              <a:rPr lang="en-US" sz="5000" dirty="0" smtClean="0"/>
              <a:t>(</a:t>
            </a:r>
            <a:r>
              <a:rPr lang="en-US" sz="5000" dirty="0"/>
              <a:t>Test C)</a:t>
            </a:r>
          </a:p>
        </p:txBody>
      </p:sp>
      <p:pic>
        <p:nvPicPr>
          <p:cNvPr id="5" name="Picture 2" descr="C:\Users\mmmoreira\Desktop\LOGOS\asa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040" y="5719575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mmmoreira\Desktop\LOGOS\asa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840" y="5791238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764941" y="506744"/>
            <a:ext cx="31962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A. 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1. </a:t>
            </a:r>
            <a:r>
              <a:rPr lang="en-US" sz="2400" dirty="0">
                <a:solidFill>
                  <a:schemeClr val="bg1"/>
                </a:solidFill>
              </a:rPr>
              <a:t>onions </a:t>
            </a:r>
          </a:p>
          <a:p>
            <a:pPr marL="342900" indent="-342900"/>
            <a:r>
              <a:rPr lang="en-US" sz="2400" b="1" dirty="0">
                <a:solidFill>
                  <a:schemeClr val="bg1"/>
                </a:solidFill>
              </a:rPr>
              <a:t>2. </a:t>
            </a:r>
            <a:r>
              <a:rPr lang="en-US" sz="2400" dirty="0">
                <a:solidFill>
                  <a:schemeClr val="bg1"/>
                </a:solidFill>
              </a:rPr>
              <a:t>potatoes </a:t>
            </a:r>
          </a:p>
          <a:p>
            <a:pPr marL="342900" indent="-342900"/>
            <a:r>
              <a:rPr lang="en-US" sz="2400" b="1" dirty="0">
                <a:solidFill>
                  <a:schemeClr val="bg1"/>
                </a:solidFill>
              </a:rPr>
              <a:t>3. </a:t>
            </a:r>
            <a:r>
              <a:rPr lang="en-US" sz="2400" dirty="0">
                <a:solidFill>
                  <a:schemeClr val="bg1"/>
                </a:solidFill>
              </a:rPr>
              <a:t>pear </a:t>
            </a:r>
          </a:p>
          <a:p>
            <a:pPr marL="342900" indent="-342900"/>
            <a:r>
              <a:rPr lang="en-US" sz="2400" b="1" dirty="0">
                <a:solidFill>
                  <a:schemeClr val="bg1"/>
                </a:solidFill>
              </a:rPr>
              <a:t>4. </a:t>
            </a:r>
            <a:r>
              <a:rPr lang="en-US" sz="2400" dirty="0">
                <a:solidFill>
                  <a:schemeClr val="bg1"/>
                </a:solidFill>
              </a:rPr>
              <a:t>watermelon </a:t>
            </a:r>
          </a:p>
          <a:p>
            <a:pPr marL="342900" indent="-342900"/>
            <a:r>
              <a:rPr lang="en-US" sz="2400" b="1" dirty="0">
                <a:solidFill>
                  <a:schemeClr val="bg1"/>
                </a:solidFill>
              </a:rPr>
              <a:t>5. </a:t>
            </a:r>
            <a:r>
              <a:rPr lang="en-US" sz="2400" dirty="0">
                <a:solidFill>
                  <a:schemeClr val="bg1"/>
                </a:solidFill>
              </a:rPr>
              <a:t>pie </a:t>
            </a:r>
          </a:p>
          <a:p>
            <a:pPr marL="342900" indent="-342900"/>
            <a:r>
              <a:rPr lang="en-US" sz="2400" b="1" dirty="0">
                <a:solidFill>
                  <a:schemeClr val="bg1"/>
                </a:solidFill>
              </a:rPr>
              <a:t>6. </a:t>
            </a:r>
            <a:r>
              <a:rPr lang="en-US" sz="2400" dirty="0">
                <a:solidFill>
                  <a:schemeClr val="bg1"/>
                </a:solidFill>
              </a:rPr>
              <a:t>cake </a:t>
            </a:r>
          </a:p>
          <a:p>
            <a:pPr marL="342900" indent="-342900"/>
            <a:r>
              <a:rPr lang="en-US" sz="2400" b="1" dirty="0">
                <a:solidFill>
                  <a:schemeClr val="bg1"/>
                </a:solidFill>
              </a:rPr>
              <a:t>7. </a:t>
            </a:r>
            <a:r>
              <a:rPr lang="en-US" sz="2400" dirty="0">
                <a:solidFill>
                  <a:schemeClr val="bg1"/>
                </a:solidFill>
              </a:rPr>
              <a:t>tea </a:t>
            </a:r>
          </a:p>
          <a:p>
            <a:pPr marL="342900" indent="-342900"/>
            <a:r>
              <a:rPr lang="en-US" sz="2400" b="1" dirty="0">
                <a:solidFill>
                  <a:schemeClr val="bg1"/>
                </a:solidFill>
              </a:rPr>
              <a:t>8. </a:t>
            </a:r>
            <a:r>
              <a:rPr lang="en-US" sz="2400" dirty="0">
                <a:solidFill>
                  <a:schemeClr val="bg1"/>
                </a:solidFill>
              </a:rPr>
              <a:t>coffee </a:t>
            </a:r>
          </a:p>
          <a:p>
            <a:pPr marL="342900" indent="-342900"/>
            <a:r>
              <a:rPr lang="en-US" sz="2400" b="1" dirty="0">
                <a:solidFill>
                  <a:schemeClr val="bg1"/>
                </a:solidFill>
              </a:rPr>
              <a:t>9. </a:t>
            </a:r>
            <a:r>
              <a:rPr lang="en-US" sz="2400" dirty="0">
                <a:solidFill>
                  <a:schemeClr val="bg1"/>
                </a:solidFill>
              </a:rPr>
              <a:t>dinner </a:t>
            </a:r>
          </a:p>
          <a:p>
            <a:pPr marL="342900" indent="-342900"/>
            <a:r>
              <a:rPr lang="en-US" sz="2400" b="1" dirty="0">
                <a:solidFill>
                  <a:schemeClr val="bg1"/>
                </a:solidFill>
              </a:rPr>
              <a:t>10. </a:t>
            </a:r>
            <a:r>
              <a:rPr lang="en-US" sz="2400" dirty="0">
                <a:solidFill>
                  <a:schemeClr val="bg1"/>
                </a:solidFill>
              </a:rPr>
              <a:t>breakfast </a:t>
            </a:r>
          </a:p>
          <a:p>
            <a:pPr marL="342900" indent="-342900"/>
            <a:r>
              <a:rPr lang="en-US" sz="2400" b="1" dirty="0">
                <a:solidFill>
                  <a:schemeClr val="bg1"/>
                </a:solidFill>
              </a:rPr>
              <a:t>11. </a:t>
            </a:r>
            <a:r>
              <a:rPr lang="en-US" sz="2400" dirty="0">
                <a:solidFill>
                  <a:schemeClr val="bg1"/>
                </a:solidFill>
              </a:rPr>
              <a:t>rice </a:t>
            </a:r>
          </a:p>
          <a:p>
            <a:pPr marL="342900" indent="-342900"/>
            <a:r>
              <a:rPr lang="en-US" sz="2400" b="1" dirty="0">
                <a:solidFill>
                  <a:schemeClr val="bg1"/>
                </a:solidFill>
              </a:rPr>
              <a:t>12. </a:t>
            </a:r>
            <a:r>
              <a:rPr lang="en-US" sz="2400" dirty="0">
                <a:solidFill>
                  <a:schemeClr val="bg1"/>
                </a:solidFill>
              </a:rPr>
              <a:t>spaghetti</a:t>
            </a:r>
            <a:endParaRPr lang="pt-PT" sz="2400" dirty="0">
              <a:solidFill>
                <a:schemeClr val="bg1"/>
              </a:solidFill>
            </a:endParaRPr>
          </a:p>
          <a:p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119320" y="545472"/>
            <a:ext cx="30541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B. 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1. </a:t>
            </a:r>
            <a:r>
              <a:rPr lang="en-US" sz="2400" dirty="0">
                <a:solidFill>
                  <a:schemeClr val="bg1"/>
                </a:solidFill>
              </a:rPr>
              <a:t>some 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2. </a:t>
            </a:r>
            <a:r>
              <a:rPr lang="en-US" sz="2400" dirty="0">
                <a:solidFill>
                  <a:schemeClr val="bg1"/>
                </a:solidFill>
              </a:rPr>
              <a:t>any 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3. </a:t>
            </a:r>
            <a:r>
              <a:rPr lang="en-US" sz="2400" dirty="0">
                <a:solidFill>
                  <a:schemeClr val="bg1"/>
                </a:solidFill>
              </a:rPr>
              <a:t>any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GB" sz="2400" b="1" dirty="0">
                <a:solidFill>
                  <a:schemeClr val="bg1"/>
                </a:solidFill>
              </a:rPr>
              <a:t>4. </a:t>
            </a:r>
            <a:r>
              <a:rPr lang="en-GB" sz="2400" dirty="0">
                <a:solidFill>
                  <a:schemeClr val="bg1"/>
                </a:solidFill>
              </a:rPr>
              <a:t>some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GB" sz="2400" b="1" dirty="0">
                <a:solidFill>
                  <a:schemeClr val="bg1"/>
                </a:solidFill>
              </a:rPr>
              <a:t>5. </a:t>
            </a:r>
            <a:r>
              <a:rPr lang="en-GB" sz="2400" dirty="0" smtClean="0">
                <a:solidFill>
                  <a:schemeClr val="bg1"/>
                </a:solidFill>
              </a:rPr>
              <a:t>any… some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GB" sz="2400" b="1" dirty="0">
                <a:solidFill>
                  <a:schemeClr val="bg1"/>
                </a:solidFill>
              </a:rPr>
              <a:t/>
            </a:r>
            <a:br>
              <a:rPr lang="en-GB" sz="2400" b="1" dirty="0">
                <a:solidFill>
                  <a:schemeClr val="bg1"/>
                </a:solidFill>
              </a:rPr>
            </a:br>
            <a:r>
              <a:rPr lang="en-GB" sz="2400" b="1" dirty="0">
                <a:solidFill>
                  <a:schemeClr val="bg1"/>
                </a:solidFill>
              </a:rPr>
              <a:t>C. 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/>
            </a:r>
            <a:br>
              <a:rPr lang="en-GB" sz="2400" dirty="0">
                <a:solidFill>
                  <a:schemeClr val="bg1"/>
                </a:solidFill>
              </a:rPr>
            </a:br>
            <a:r>
              <a:rPr lang="en-GB" sz="2400" b="1" dirty="0">
                <a:solidFill>
                  <a:schemeClr val="bg1"/>
                </a:solidFill>
              </a:rPr>
              <a:t>1. </a:t>
            </a:r>
            <a:r>
              <a:rPr lang="en-GB" sz="2400" dirty="0" smtClean="0">
                <a:solidFill>
                  <a:schemeClr val="bg1"/>
                </a:solidFill>
              </a:rPr>
              <a:t>likes… </a:t>
            </a:r>
            <a:r>
              <a:rPr lang="en-GB" sz="2400" dirty="0">
                <a:solidFill>
                  <a:schemeClr val="bg1"/>
                </a:solidFill>
              </a:rPr>
              <a:t>doesn’t like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2. </a:t>
            </a:r>
            <a:r>
              <a:rPr lang="en-US" sz="2400" dirty="0">
                <a:solidFill>
                  <a:schemeClr val="bg1"/>
                </a:solidFill>
              </a:rPr>
              <a:t>don’t </a:t>
            </a:r>
            <a:r>
              <a:rPr lang="en-US" sz="2400" dirty="0" smtClean="0">
                <a:solidFill>
                  <a:schemeClr val="bg1"/>
                </a:solidFill>
              </a:rPr>
              <a:t>like… like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3. </a:t>
            </a:r>
            <a:r>
              <a:rPr lang="en-US" sz="2400" dirty="0">
                <a:solidFill>
                  <a:schemeClr val="bg1"/>
                </a:solidFill>
              </a:rPr>
              <a:t>don’t </a:t>
            </a:r>
            <a:r>
              <a:rPr lang="en-US" sz="2400" dirty="0" smtClean="0">
                <a:solidFill>
                  <a:schemeClr val="bg1"/>
                </a:solidFill>
              </a:rPr>
              <a:t>like… like</a:t>
            </a:r>
            <a:endParaRPr lang="pt-PT" sz="24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chemeClr val="bg1"/>
                </a:solidFill>
              </a:rPr>
              <a:t>4. </a:t>
            </a:r>
            <a:r>
              <a:rPr lang="en-US" sz="2400" dirty="0">
                <a:solidFill>
                  <a:schemeClr val="bg1"/>
                </a:solidFill>
              </a:rPr>
              <a:t>doesn’t </a:t>
            </a:r>
            <a:r>
              <a:rPr lang="en-US" sz="2400" dirty="0" smtClean="0">
                <a:solidFill>
                  <a:schemeClr val="bg1"/>
                </a:solidFill>
              </a:rPr>
              <a:t>like… likes</a:t>
            </a:r>
            <a:endParaRPr lang="pt-PT" sz="2400" dirty="0">
              <a:solidFill>
                <a:schemeClr val="bg1"/>
              </a:solidFill>
            </a:endParaRPr>
          </a:p>
          <a:p>
            <a:endParaRPr lang="pt-P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8"/>
          <p:cNvSpPr txBox="1"/>
          <p:nvPr/>
        </p:nvSpPr>
        <p:spPr>
          <a:xfrm>
            <a:off x="754375" y="680310"/>
            <a:ext cx="381762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D. 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1. </a:t>
            </a:r>
            <a:r>
              <a:rPr lang="en-US" sz="2400" dirty="0" smtClean="0">
                <a:solidFill>
                  <a:schemeClr val="bg1"/>
                </a:solidFill>
              </a:rPr>
              <a:t>Does… does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2. </a:t>
            </a:r>
            <a:r>
              <a:rPr lang="en-US" sz="2400" dirty="0" smtClean="0">
                <a:solidFill>
                  <a:schemeClr val="bg1"/>
                </a:solidFill>
              </a:rPr>
              <a:t>Do… don’t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3. </a:t>
            </a:r>
            <a:r>
              <a:rPr lang="en-US" sz="2400" dirty="0" smtClean="0">
                <a:solidFill>
                  <a:schemeClr val="bg1"/>
                </a:solidFill>
              </a:rPr>
              <a:t>Do… we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4. </a:t>
            </a:r>
            <a:r>
              <a:rPr lang="en-US" sz="2400" dirty="0" smtClean="0">
                <a:solidFill>
                  <a:schemeClr val="bg1"/>
                </a:solidFill>
              </a:rPr>
              <a:t>like… doesn’t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5. </a:t>
            </a:r>
            <a:r>
              <a:rPr lang="en-US" sz="2400" dirty="0" smtClean="0">
                <a:solidFill>
                  <a:schemeClr val="bg1"/>
                </a:solidFill>
              </a:rPr>
              <a:t>Does… does</a:t>
            </a:r>
            <a:endParaRPr lang="pt-PT" sz="2400" dirty="0">
              <a:solidFill>
                <a:schemeClr val="bg1"/>
              </a:solidFill>
            </a:endParaRPr>
          </a:p>
          <a:p>
            <a:endParaRPr lang="en-GB" sz="2400" b="1" dirty="0">
              <a:solidFill>
                <a:schemeClr val="bg1"/>
              </a:solidFill>
            </a:endParaRPr>
          </a:p>
          <a:p>
            <a:r>
              <a:rPr lang="en-GB" sz="2400" b="1" dirty="0">
                <a:solidFill>
                  <a:schemeClr val="bg1"/>
                </a:solidFill>
              </a:rPr>
              <a:t/>
            </a:r>
            <a:br>
              <a:rPr lang="en-GB" sz="2400" b="1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 </a:t>
            </a:r>
            <a:endParaRPr lang="pt-PT" sz="2400" dirty="0">
              <a:solidFill>
                <a:schemeClr val="bg1"/>
              </a:solidFill>
            </a:endParaRPr>
          </a:p>
          <a:p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4705" y="821016"/>
            <a:ext cx="4572000" cy="50210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E. 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1. </a:t>
            </a:r>
            <a:r>
              <a:rPr lang="en-GB" sz="2400" dirty="0">
                <a:solidFill>
                  <a:schemeClr val="bg1"/>
                </a:solidFill>
              </a:rPr>
              <a:t>eating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2. </a:t>
            </a:r>
            <a:r>
              <a:rPr lang="en-GB" sz="2400" dirty="0">
                <a:solidFill>
                  <a:schemeClr val="bg1"/>
                </a:solidFill>
              </a:rPr>
              <a:t>baking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/>
                </a:solidFill>
              </a:rPr>
              <a:t>3. </a:t>
            </a:r>
            <a:r>
              <a:rPr lang="en-US" sz="2400" dirty="0">
                <a:solidFill>
                  <a:schemeClr val="bg1"/>
                </a:solidFill>
              </a:rPr>
              <a:t>preparing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4. </a:t>
            </a:r>
            <a:r>
              <a:rPr lang="en-US" sz="2400" dirty="0">
                <a:solidFill>
                  <a:schemeClr val="bg1"/>
                </a:solidFill>
              </a:rPr>
              <a:t>cooking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5. </a:t>
            </a:r>
            <a:r>
              <a:rPr lang="en-US" sz="2400" dirty="0">
                <a:solidFill>
                  <a:schemeClr val="bg1"/>
                </a:solidFill>
              </a:rPr>
              <a:t>putting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6. </a:t>
            </a:r>
            <a:r>
              <a:rPr lang="en-US" sz="2400" dirty="0">
                <a:solidFill>
                  <a:schemeClr val="bg1"/>
                </a:solidFill>
              </a:rPr>
              <a:t>drinking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7. </a:t>
            </a:r>
            <a:r>
              <a:rPr lang="en-US" sz="2400" dirty="0">
                <a:solidFill>
                  <a:schemeClr val="bg1"/>
                </a:solidFill>
              </a:rPr>
              <a:t>going</a:t>
            </a:r>
            <a:endParaRPr lang="pt-PT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</a:rPr>
              <a:t>8. </a:t>
            </a:r>
            <a:r>
              <a:rPr lang="en-US" sz="2400" dirty="0">
                <a:solidFill>
                  <a:schemeClr val="bg1"/>
                </a:solidFill>
              </a:rPr>
              <a:t>making</a:t>
            </a:r>
            <a:endParaRPr lang="pt-PT" sz="2400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mmmoreira\Desktop\LOGOS\asa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840" y="5791238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29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325</Words>
  <Application>Microsoft Office PowerPoint</Application>
  <PresentationFormat>On-screen Show (4:3)</PresentationFormat>
  <Paragraphs>90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Test Correction – Year 5  (Tests A &amp; B)</vt:lpstr>
      <vt:lpstr>PowerPoint Presentation</vt:lpstr>
      <vt:lpstr>PowerPoint Presentation</vt:lpstr>
      <vt:lpstr>PowerPoint Presentation</vt:lpstr>
      <vt:lpstr>Test Correction – Year 5  (Test C)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Mariana Marques Moreira</cp:lastModifiedBy>
  <cp:revision>45</cp:revision>
  <dcterms:created xsi:type="dcterms:W3CDTF">2013-08-21T19:17:07Z</dcterms:created>
  <dcterms:modified xsi:type="dcterms:W3CDTF">2019-03-06T20:20:11Z</dcterms:modified>
</cp:coreProperties>
</file>