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6" r:id="rId5"/>
    <p:sldId id="264" r:id="rId6"/>
    <p:sldId id="267" r:id="rId7"/>
    <p:sldId id="268" r:id="rId8"/>
    <p:sldId id="269" r:id="rId9"/>
    <p:sldId id="270" r:id="rId10"/>
    <p:sldId id="271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arina pedrosa" initials="cp" lastIdx="3" clrIdx="0">
    <p:extLst/>
  </p:cmAuthor>
  <p:cmAuthor id="2" name="Ana" initials="A" lastIdx="1" clrIdx="1"/>
  <p:cmAuthor id="3" name="Clara Antunes Bugalhão" initials="CAB" lastIdx="7" clrIdx="2">
    <p:extLst/>
  </p:cmAuthor>
  <p:cmAuthor id="4" name="Dave Tucker" initials="DT" lastIdx="1" clrIdx="3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31" autoAdjust="0"/>
    <p:restoredTop sz="94590"/>
  </p:normalViewPr>
  <p:slideViewPr>
    <p:cSldViewPr>
      <p:cViewPr>
        <p:scale>
          <a:sx n="76" d="100"/>
          <a:sy n="76" d="100"/>
        </p:scale>
        <p:origin x="-2550" y="-7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07-11-2018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4978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07-11-2018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7867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07-11-2018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5360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07-11-2018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4944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07-11-2018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2498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07-11-2018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06750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07-11-2018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4318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07-11-2018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8293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07-11-2018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8224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07-11-2018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09815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4A33D-2759-4CC3-81DA-3967DE27AA56}" type="datetimeFigureOut">
              <a:rPr lang="pt-PT" smtClean="0"/>
              <a:pPr/>
              <a:t>07-11-2018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4297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4A33D-2759-4CC3-81DA-3967DE27AA56}" type="datetimeFigureOut">
              <a:rPr lang="pt-PT" smtClean="0"/>
              <a:pPr/>
              <a:t>07-11-2018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8D3C6-AEC5-40E0-B870-002AF920DC4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1356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" t="6447" r="6032" b="6066"/>
          <a:stretch/>
        </p:blipFill>
        <p:spPr>
          <a:xfrm>
            <a:off x="0" y="0"/>
            <a:ext cx="9173103" cy="6858000"/>
          </a:xfrm>
          <a:prstGeom prst="rect">
            <a:avLst/>
          </a:prstGeom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685800" y="2130429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8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Test </a:t>
            </a:r>
            <a:r>
              <a:rPr lang="pt-PT" sz="88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correction</a:t>
            </a:r>
            <a:endParaRPr lang="pt-PT" sz="88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1371600" y="3886200"/>
            <a:ext cx="6400800" cy="7669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PT" sz="5400" b="1" dirty="0">
                <a:solidFill>
                  <a:schemeClr val="bg1"/>
                </a:solidFill>
              </a:rPr>
              <a:t>Inglês </a:t>
            </a:r>
            <a:r>
              <a:rPr lang="pt-PT" sz="5400" b="1" dirty="0" smtClean="0">
                <a:solidFill>
                  <a:schemeClr val="bg1"/>
                </a:solidFill>
              </a:rPr>
              <a:t>5º </a:t>
            </a:r>
            <a:r>
              <a:rPr lang="pt-PT" sz="5400" b="1" dirty="0">
                <a:solidFill>
                  <a:schemeClr val="bg1"/>
                </a:solidFill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257832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2" t="6286" r="6193" b="6160"/>
          <a:stretch/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466021" y="434604"/>
            <a:ext cx="3816424" cy="711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b="1" dirty="0" err="1">
                <a:solidFill>
                  <a:schemeClr val="accent6">
                    <a:lumMod val="40000"/>
                    <a:lumOff val="60000"/>
                  </a:schemeClr>
                </a:solidFill>
              </a:rPr>
              <a:t>Test</a:t>
            </a:r>
            <a:r>
              <a:rPr lang="pt-PT" sz="5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pt-PT" sz="5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 </a:t>
            </a:r>
            <a:r>
              <a:rPr lang="pt-PT" sz="5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(</a:t>
            </a:r>
            <a:r>
              <a:rPr lang="pt-PT" sz="5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A)</a:t>
            </a:r>
            <a:endParaRPr lang="pt-PT" sz="54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504125" y="1052736"/>
            <a:ext cx="2987755" cy="4032448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en-GB" sz="2800" b="1" dirty="0"/>
              <a:t>A.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1. the United States of America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twenty-five (25)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3. beautiful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eight (8)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brown</a:t>
            </a:r>
            <a:endParaRPr lang="pt-PT" sz="28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pt-PT" sz="2800" b="1" dirty="0"/>
          </a:p>
        </p:txBody>
      </p:sp>
      <p:sp>
        <p:nvSpPr>
          <p:cNvPr id="13" name="Marcador de Posição de Conteúdo 2"/>
          <p:cNvSpPr txBox="1">
            <a:spLocks/>
          </p:cNvSpPr>
          <p:nvPr/>
        </p:nvSpPr>
        <p:spPr>
          <a:xfrm>
            <a:off x="3579038" y="1145685"/>
            <a:ext cx="5060836" cy="4185122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en-GB" sz="2800" b="1" dirty="0"/>
              <a:t>B.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1. Ariana’s birthday / Her birthday is on 26</a:t>
            </a:r>
            <a:r>
              <a:rPr lang="en-US" sz="28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June.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2. No, she isn’t. She is medium height.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3. Her hair is brown.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4. Her </a:t>
            </a:r>
            <a:r>
              <a:rPr lang="en-US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favourite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 clothes are skirts, dresses 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and her </a:t>
            </a:r>
            <a:r>
              <a:rPr lang="en-US" sz="28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favourite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footwear are </a:t>
            </a: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trainers.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5. Yes, she has.</a:t>
            </a:r>
          </a:p>
          <a:p>
            <a:pPr marL="0" indent="0" algn="just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pt-PT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pt-PT" sz="2800" b="1" dirty="0"/>
          </a:p>
        </p:txBody>
      </p:sp>
      <p:pic>
        <p:nvPicPr>
          <p:cNvPr id="11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92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uiExpand="1" build="p"/>
      <p:bldP spid="1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467544" y="418131"/>
            <a:ext cx="2757971" cy="5099101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PT" sz="2800" b="1" dirty="0"/>
              <a:t>C</a:t>
            </a:r>
            <a:r>
              <a:rPr lang="pt-PT" sz="2800" b="1" dirty="0" smtClean="0"/>
              <a:t>.</a:t>
            </a:r>
            <a:endParaRPr lang="pt-PT" sz="2800" b="1" dirty="0"/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1. sweater</a:t>
            </a: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dress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3. shorts</a:t>
            </a: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shirt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gloves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t-shirt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7. socks</a:t>
            </a: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800" dirty="0"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en-US" sz="2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jeans</a:t>
            </a:r>
            <a:endParaRPr lang="en-US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2411760" y="418131"/>
            <a:ext cx="2448272" cy="3298901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D</a:t>
            </a:r>
            <a:r>
              <a:rPr lang="en-GB" sz="2800" b="1" dirty="0" smtClean="0"/>
              <a:t>.</a:t>
            </a:r>
            <a:endParaRPr lang="en-GB" sz="2800" b="1" dirty="0"/>
          </a:p>
          <a:p>
            <a:pPr marL="0" indent="0">
              <a:buNone/>
            </a:pPr>
            <a:r>
              <a:rPr lang="en-GB" sz="2800" dirty="0"/>
              <a:t>1. have got</a:t>
            </a:r>
            <a:endParaRPr lang="pt-PT" sz="2800" dirty="0"/>
          </a:p>
          <a:p>
            <a:pPr marL="0" indent="0">
              <a:buNone/>
            </a:pPr>
            <a:r>
              <a:rPr lang="en-GB" sz="2800" dirty="0"/>
              <a:t>2. haven’t got</a:t>
            </a:r>
            <a:endParaRPr lang="pt-PT" sz="2800" dirty="0"/>
          </a:p>
          <a:p>
            <a:pPr marL="0" indent="0">
              <a:buNone/>
            </a:pPr>
            <a:r>
              <a:rPr lang="en-GB" sz="2800" dirty="0"/>
              <a:t>3. has got</a:t>
            </a:r>
            <a:endParaRPr lang="pt-PT" sz="2800" dirty="0"/>
          </a:p>
          <a:p>
            <a:pPr marL="0" indent="0">
              <a:buNone/>
            </a:pPr>
            <a:r>
              <a:rPr lang="en-GB" sz="2800" dirty="0"/>
              <a:t>4. hasn’t got</a:t>
            </a:r>
            <a:endParaRPr lang="pt-PT" sz="2800" dirty="0"/>
          </a:p>
          <a:p>
            <a:pPr marL="0" indent="0">
              <a:buNone/>
            </a:pPr>
            <a:r>
              <a:rPr lang="en-GB" sz="2800" dirty="0"/>
              <a:t>5. has </a:t>
            </a:r>
            <a:r>
              <a:rPr lang="en-GB" sz="2800" dirty="0" smtClean="0"/>
              <a:t>got</a:t>
            </a:r>
          </a:p>
          <a:p>
            <a:pPr marL="0" indent="0">
              <a:buNone/>
            </a:pPr>
            <a:endParaRPr lang="pt-PT" sz="2800" dirty="0"/>
          </a:p>
        </p:txBody>
      </p:sp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4788024" y="485473"/>
            <a:ext cx="4104456" cy="5607824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600" b="1" dirty="0" smtClean="0"/>
              <a:t>E.</a:t>
            </a:r>
            <a:endParaRPr lang="en-GB" sz="2600" b="1" dirty="0"/>
          </a:p>
          <a:p>
            <a:pPr marL="0" indent="0">
              <a:buNone/>
            </a:pPr>
            <a:r>
              <a:rPr lang="en-US" sz="2600" dirty="0" smtClean="0"/>
              <a:t>1</a:t>
            </a:r>
            <a:r>
              <a:rPr lang="en-US" sz="2600" dirty="0"/>
              <a:t>. Has Ariana/she got long hair? Yes, she has.</a:t>
            </a:r>
          </a:p>
          <a:p>
            <a:pPr marL="0" indent="0">
              <a:buNone/>
            </a:pPr>
            <a:r>
              <a:rPr lang="en-US" sz="2600" dirty="0"/>
              <a:t>2. Has she got ten dogs? No, she hasn’t. </a:t>
            </a:r>
          </a:p>
          <a:p>
            <a:pPr marL="0" indent="0">
              <a:buNone/>
            </a:pPr>
            <a:r>
              <a:rPr lang="en-US" sz="2600" dirty="0"/>
              <a:t>3. Have Jessie and Leah / they got </a:t>
            </a:r>
            <a:r>
              <a:rPr lang="en-US" sz="2600" dirty="0" smtClean="0"/>
              <a:t>sweaters? </a:t>
            </a:r>
            <a:r>
              <a:rPr lang="en-US" sz="2600" dirty="0"/>
              <a:t>No, they haven’t.</a:t>
            </a:r>
          </a:p>
          <a:p>
            <a:pPr marL="0" indent="0">
              <a:buNone/>
            </a:pPr>
            <a:r>
              <a:rPr lang="en-US" sz="2600" dirty="0"/>
              <a:t>4. Have they got short hair? No, they haven’t.</a:t>
            </a:r>
          </a:p>
          <a:p>
            <a:pPr marL="0" indent="0">
              <a:buNone/>
            </a:pPr>
            <a:r>
              <a:rPr lang="en-US" sz="2600" dirty="0"/>
              <a:t>5. Have they got </a:t>
            </a:r>
            <a:r>
              <a:rPr lang="en-US" sz="2600" dirty="0" smtClean="0"/>
              <a:t>books? </a:t>
            </a:r>
            <a:r>
              <a:rPr lang="en-US" sz="2600" dirty="0"/>
              <a:t>Yes, they have</a:t>
            </a:r>
            <a:r>
              <a:rPr lang="en-US" sz="2600" dirty="0" smtClean="0"/>
              <a:t>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43999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14" grpId="0" uiExpand="1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323528" y="418131"/>
            <a:ext cx="4752528" cy="5099101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PT" sz="2600" b="1" dirty="0" smtClean="0"/>
              <a:t>F.</a:t>
            </a:r>
            <a:endParaRPr lang="pt-PT" sz="2600" b="1" dirty="0"/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1. My </a:t>
            </a: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friends have got nice caps.</a:t>
            </a: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My friends haven’t got nice caps.</a:t>
            </a: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Have my friends got nice caps?</a:t>
            </a: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2. Sam </a:t>
            </a: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has got two sisters.</a:t>
            </a: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Sam hasn’t got two sisters.</a:t>
            </a: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Has Sam got two sisters?</a:t>
            </a: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3. Carol </a:t>
            </a: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has got long legs.</a:t>
            </a: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Carol hasn’t got long legs.</a:t>
            </a:r>
          </a:p>
          <a:p>
            <a:pPr marL="0" lvl="0"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en-US" sz="2600" dirty="0">
                <a:ea typeface="Calibri" panose="020F0502020204030204" pitchFamily="34" charset="0"/>
                <a:cs typeface="Times New Roman" panose="02020603050405020304" pitchFamily="18" charset="0"/>
              </a:rPr>
              <a:t>Has Carol got long legs?</a:t>
            </a:r>
          </a:p>
        </p:txBody>
      </p:sp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5076056" y="476672"/>
            <a:ext cx="3600399" cy="3960440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en-GB" sz="2800" b="1" dirty="0"/>
              <a:t>G</a:t>
            </a:r>
            <a:r>
              <a:rPr lang="en-GB" sz="2800" b="1" dirty="0" smtClean="0"/>
              <a:t>.</a:t>
            </a:r>
            <a:endParaRPr lang="en-GB" sz="2800" b="1" dirty="0"/>
          </a:p>
          <a:p>
            <a:pPr marL="0" indent="0" algn="just">
              <a:buNone/>
            </a:pPr>
            <a:r>
              <a:rPr lang="pt-PT" sz="2800" dirty="0"/>
              <a:t>1. </a:t>
            </a:r>
            <a:r>
              <a:rPr lang="pt-PT" sz="2800" dirty="0" err="1"/>
              <a:t>It’s</a:t>
            </a:r>
            <a:r>
              <a:rPr lang="pt-PT" sz="2800" dirty="0"/>
              <a:t> </a:t>
            </a:r>
            <a:r>
              <a:rPr lang="pt-PT" sz="2800" dirty="0" err="1"/>
              <a:t>Rachel’s</a:t>
            </a:r>
            <a:r>
              <a:rPr lang="pt-PT" sz="2800" dirty="0"/>
              <a:t> </a:t>
            </a:r>
            <a:r>
              <a:rPr lang="pt-PT" sz="2800" dirty="0" err="1"/>
              <a:t>skirt</a:t>
            </a:r>
            <a:r>
              <a:rPr lang="pt-PT" sz="2800" dirty="0"/>
              <a:t>.</a:t>
            </a:r>
          </a:p>
          <a:p>
            <a:pPr marL="0" indent="0" algn="just">
              <a:buNone/>
            </a:pPr>
            <a:r>
              <a:rPr lang="pt-PT" sz="2800" dirty="0"/>
              <a:t>2. </a:t>
            </a:r>
            <a:r>
              <a:rPr lang="pt-PT" sz="2800" dirty="0" err="1"/>
              <a:t>It’s</a:t>
            </a:r>
            <a:r>
              <a:rPr lang="pt-PT" sz="2800" dirty="0"/>
              <a:t> </a:t>
            </a:r>
            <a:r>
              <a:rPr lang="pt-PT" sz="2800" dirty="0" err="1"/>
              <a:t>the</a:t>
            </a:r>
            <a:r>
              <a:rPr lang="pt-PT" sz="2800" dirty="0"/>
              <a:t> </a:t>
            </a:r>
            <a:r>
              <a:rPr lang="pt-PT" sz="2800" dirty="0" err="1"/>
              <a:t>students</a:t>
            </a:r>
            <a:r>
              <a:rPr lang="pt-PT" sz="2800" dirty="0"/>
              <a:t>’ </a:t>
            </a:r>
            <a:r>
              <a:rPr lang="pt-PT" sz="2800" dirty="0" err="1" smtClean="0"/>
              <a:t>uniforms</a:t>
            </a:r>
            <a:r>
              <a:rPr lang="pt-PT" sz="2800" dirty="0" smtClean="0"/>
              <a:t>.</a:t>
            </a:r>
            <a:endParaRPr lang="pt-PT" sz="2800" dirty="0"/>
          </a:p>
          <a:p>
            <a:pPr marL="0" indent="0" algn="just">
              <a:buNone/>
            </a:pPr>
            <a:r>
              <a:rPr lang="pt-PT" sz="2800" dirty="0"/>
              <a:t>3. </a:t>
            </a:r>
            <a:r>
              <a:rPr lang="pt-PT" sz="2800" dirty="0" err="1"/>
              <a:t>It’s</a:t>
            </a:r>
            <a:r>
              <a:rPr lang="pt-PT" sz="2800" dirty="0"/>
              <a:t> </a:t>
            </a:r>
            <a:r>
              <a:rPr lang="pt-PT" sz="2800" dirty="0" err="1"/>
              <a:t>Thomas’s</a:t>
            </a:r>
            <a:r>
              <a:rPr lang="pt-PT" sz="2800" dirty="0"/>
              <a:t> </a:t>
            </a:r>
            <a:r>
              <a:rPr lang="pt-PT" sz="2800" dirty="0" err="1"/>
              <a:t>raincoat</a:t>
            </a:r>
            <a:r>
              <a:rPr lang="pt-PT" sz="2800" dirty="0"/>
              <a:t>.</a:t>
            </a:r>
          </a:p>
          <a:p>
            <a:pPr marL="0" indent="0" algn="just">
              <a:buNone/>
            </a:pPr>
            <a:r>
              <a:rPr lang="pt-PT" sz="2800" dirty="0"/>
              <a:t>4. </a:t>
            </a:r>
            <a:r>
              <a:rPr lang="pt-PT" sz="2800" dirty="0" err="1"/>
              <a:t>They’re</a:t>
            </a:r>
            <a:r>
              <a:rPr lang="pt-PT" sz="2800" dirty="0"/>
              <a:t> Andy </a:t>
            </a:r>
            <a:r>
              <a:rPr lang="pt-PT" sz="2800" dirty="0" err="1"/>
              <a:t>and</a:t>
            </a:r>
            <a:r>
              <a:rPr lang="pt-PT" sz="2800" dirty="0"/>
              <a:t> </a:t>
            </a:r>
            <a:r>
              <a:rPr lang="pt-PT" sz="2800" dirty="0" err="1"/>
              <a:t>Peter’s</a:t>
            </a:r>
            <a:r>
              <a:rPr lang="pt-PT" sz="2800" dirty="0"/>
              <a:t> </a:t>
            </a:r>
            <a:r>
              <a:rPr lang="pt-PT" sz="2800" dirty="0" err="1"/>
              <a:t>gloves</a:t>
            </a:r>
            <a:r>
              <a:rPr lang="pt-PT" sz="2800" dirty="0" smtClean="0"/>
              <a:t>.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76819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Marcador de Posição de Conteúdo 2"/>
          <p:cNvSpPr txBox="1">
            <a:spLocks/>
          </p:cNvSpPr>
          <p:nvPr/>
        </p:nvSpPr>
        <p:spPr>
          <a:xfrm>
            <a:off x="3220053" y="548680"/>
            <a:ext cx="5312387" cy="259253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800" b="1" dirty="0"/>
              <a:t>I.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1. My parents have got a modern house.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2. We are polite students.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3. Ted is a shy boy.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4. I have got a tall sister.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5. The teacher has got funny </a:t>
            </a:r>
            <a:r>
              <a:rPr lang="en-US" sz="2800" dirty="0" smtClean="0"/>
              <a:t>glasses.</a:t>
            </a:r>
            <a:endParaRPr lang="en-US" sz="2800" dirty="0"/>
          </a:p>
        </p:txBody>
      </p:sp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827584" y="583629"/>
            <a:ext cx="2376264" cy="327741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PT" sz="2800" b="1" dirty="0"/>
              <a:t>H</a:t>
            </a:r>
            <a:r>
              <a:rPr lang="pt-PT" sz="2800" b="1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1. Mine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2. yours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3. ours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4. hers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5. theirs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6. </a:t>
            </a:r>
            <a:r>
              <a:rPr lang="en-US" sz="2800" dirty="0" smtClean="0"/>
              <a:t>his</a:t>
            </a:r>
            <a:endParaRPr lang="en-US" sz="2800" dirty="0"/>
          </a:p>
        </p:txBody>
      </p:sp>
      <p:sp>
        <p:nvSpPr>
          <p:cNvPr id="11" name="Marcador de Posição de Conteúdo 2"/>
          <p:cNvSpPr txBox="1">
            <a:spLocks/>
          </p:cNvSpPr>
          <p:nvPr/>
        </p:nvSpPr>
        <p:spPr>
          <a:xfrm>
            <a:off x="3292061" y="4365104"/>
            <a:ext cx="3152147" cy="1269396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GB" sz="2800" b="1" dirty="0"/>
              <a:t>J.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Personal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>
                <a:ea typeface="Calibri" panose="020F0502020204030204" pitchFamily="34" charset="0"/>
                <a:cs typeface="Times New Roman" panose="02020603050405020304" pitchFamily="18" charset="0"/>
              </a:rPr>
              <a:t>answer</a:t>
            </a:r>
            <a:r>
              <a:rPr lang="pt-PT" sz="28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sz="1800" b="1" dirty="0"/>
              <a:t> </a:t>
            </a:r>
          </a:p>
        </p:txBody>
      </p:sp>
      <p:pic>
        <p:nvPicPr>
          <p:cNvPr id="8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15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1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2" t="6286" r="6193" b="6160"/>
          <a:stretch/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466021" y="434604"/>
            <a:ext cx="3816424" cy="711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b="1" dirty="0" err="1">
                <a:solidFill>
                  <a:srgbClr val="F79646">
                    <a:lumMod val="40000"/>
                    <a:lumOff val="60000"/>
                  </a:srgbClr>
                </a:solidFill>
              </a:rPr>
              <a:t>Test</a:t>
            </a:r>
            <a:r>
              <a:rPr lang="pt-PT" sz="5400" b="1" dirty="0">
                <a:solidFill>
                  <a:srgbClr val="F79646">
                    <a:lumMod val="40000"/>
                    <a:lumOff val="60000"/>
                  </a:srgbClr>
                </a:solidFill>
              </a:rPr>
              <a:t> </a:t>
            </a:r>
            <a:r>
              <a:rPr lang="pt-PT" sz="5400" b="1" dirty="0" smtClean="0">
                <a:solidFill>
                  <a:srgbClr val="F79646">
                    <a:lumMod val="40000"/>
                    <a:lumOff val="60000"/>
                  </a:srgbClr>
                </a:solidFill>
              </a:rPr>
              <a:t>2 (B</a:t>
            </a:r>
            <a:r>
              <a:rPr lang="pt-PT" sz="5400" b="1" dirty="0">
                <a:solidFill>
                  <a:srgbClr val="F79646">
                    <a:lumMod val="40000"/>
                    <a:lumOff val="60000"/>
                  </a:srgbClr>
                </a:solidFill>
              </a:rPr>
              <a:t>)</a:t>
            </a: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504125" y="1052736"/>
            <a:ext cx="2893239" cy="4032448"/>
          </a:xfrm>
          <a:prstGeom prst="rect">
            <a:avLst/>
          </a:prstGeom>
        </p:spPr>
        <p:txBody>
          <a:bodyPr vert="horz" lIns="121899" tIns="60949" rIns="121899" bIns="60949" rtlCol="0">
            <a:normAutofit fontScale="92500" lnSpcReduction="10000"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GB" sz="2800" b="1" dirty="0">
                <a:solidFill>
                  <a:prstClr val="white"/>
                </a:solidFill>
              </a:rPr>
              <a:t>A.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the United States of America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twenty-five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beautiful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eight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US" sz="28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brown</a:t>
            </a:r>
            <a:endParaRPr lang="pt-PT" sz="2800" dirty="0" smtClean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endParaRPr lang="pt-PT" sz="2800" b="1" dirty="0">
              <a:solidFill>
                <a:prstClr val="white"/>
              </a:solidFill>
            </a:endParaRPr>
          </a:p>
        </p:txBody>
      </p:sp>
      <p:sp>
        <p:nvSpPr>
          <p:cNvPr id="13" name="Marcador de Posição de Conteúdo 2"/>
          <p:cNvSpPr txBox="1">
            <a:spLocks/>
          </p:cNvSpPr>
          <p:nvPr/>
        </p:nvSpPr>
        <p:spPr>
          <a:xfrm>
            <a:off x="3579038" y="1145685"/>
            <a:ext cx="920954" cy="4155523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en-GB" sz="2800" b="1" dirty="0">
                <a:solidFill>
                  <a:prstClr val="white"/>
                </a:solidFill>
              </a:rPr>
              <a:t>B.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c)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e)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a)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b)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US" sz="28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pt-PT" sz="2800" dirty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5160677" y="1131753"/>
            <a:ext cx="2757971" cy="5099101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pt-PT" sz="2800" b="1" dirty="0">
                <a:solidFill>
                  <a:prstClr val="white"/>
                </a:solidFill>
              </a:rPr>
              <a:t>C</a:t>
            </a:r>
            <a:r>
              <a:rPr lang="pt-PT" sz="2800" b="1" dirty="0" smtClean="0">
                <a:solidFill>
                  <a:prstClr val="white"/>
                </a:solidFill>
              </a:rPr>
              <a:t>.</a:t>
            </a:r>
            <a:endParaRPr lang="pt-PT" sz="2800" b="1" dirty="0">
              <a:solidFill>
                <a:prstClr val="white"/>
              </a:solidFill>
            </a:endParaRP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sweater</a:t>
            </a: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28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dress</a:t>
            </a:r>
            <a:endParaRPr lang="en-US" sz="2800" dirty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shorts</a:t>
            </a: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US" sz="28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shirt</a:t>
            </a:r>
            <a:endParaRPr lang="en-US" sz="2800" dirty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en-US" sz="28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gloves</a:t>
            </a:r>
            <a:endParaRPr lang="en-US" sz="2800" dirty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en-US" sz="28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t-shirt</a:t>
            </a:r>
            <a:endParaRPr lang="en-US" sz="2800" dirty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7. socks</a:t>
            </a: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en-US" sz="28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jeans</a:t>
            </a:r>
            <a:endParaRPr lang="en-US" sz="2800" dirty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68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uiExpand="1" build="p"/>
      <p:bldP spid="13" grpId="0" build="p"/>
      <p:bldP spid="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539552" y="485473"/>
            <a:ext cx="2448272" cy="3298901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GB" sz="2800" b="1" dirty="0">
                <a:solidFill>
                  <a:prstClr val="white"/>
                </a:solidFill>
              </a:rPr>
              <a:t>D</a:t>
            </a:r>
            <a:r>
              <a:rPr lang="en-GB" sz="2800" b="1" dirty="0" smtClean="0">
                <a:solidFill>
                  <a:prstClr val="white"/>
                </a:solidFill>
              </a:rPr>
              <a:t>.</a:t>
            </a:r>
            <a:endParaRPr lang="en-GB" sz="2800" b="1" dirty="0">
              <a:solidFill>
                <a:prstClr val="white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sz="2800" dirty="0">
                <a:solidFill>
                  <a:prstClr val="white"/>
                </a:solidFill>
              </a:rPr>
              <a:t>1. have got</a:t>
            </a:r>
            <a:endParaRPr lang="pt-PT" sz="2800" dirty="0">
              <a:solidFill>
                <a:prstClr val="white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sz="2800" dirty="0">
                <a:solidFill>
                  <a:prstClr val="white"/>
                </a:solidFill>
              </a:rPr>
              <a:t>2. haven’t got</a:t>
            </a:r>
            <a:endParaRPr lang="pt-PT" sz="2800" dirty="0">
              <a:solidFill>
                <a:prstClr val="white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sz="2800" dirty="0">
                <a:solidFill>
                  <a:prstClr val="white"/>
                </a:solidFill>
              </a:rPr>
              <a:t>3. has got</a:t>
            </a:r>
            <a:endParaRPr lang="pt-PT" sz="2800" dirty="0">
              <a:solidFill>
                <a:prstClr val="white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sz="2800" dirty="0">
                <a:solidFill>
                  <a:prstClr val="white"/>
                </a:solidFill>
              </a:rPr>
              <a:t>4. hasn’t got</a:t>
            </a:r>
            <a:endParaRPr lang="pt-PT" sz="2800" dirty="0">
              <a:solidFill>
                <a:prstClr val="white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sz="2800" dirty="0">
                <a:solidFill>
                  <a:prstClr val="white"/>
                </a:solidFill>
              </a:rPr>
              <a:t>5. has </a:t>
            </a:r>
            <a:r>
              <a:rPr lang="en-GB" sz="2800" dirty="0" smtClean="0">
                <a:solidFill>
                  <a:prstClr val="white"/>
                </a:solidFill>
              </a:rPr>
              <a:t>got</a:t>
            </a:r>
          </a:p>
          <a:p>
            <a:pPr marL="0" indent="0">
              <a:buFont typeface="Arial" pitchFamily="34" charset="0"/>
              <a:buNone/>
            </a:pPr>
            <a:endParaRPr lang="pt-PT" sz="2800" dirty="0">
              <a:solidFill>
                <a:prstClr val="white"/>
              </a:solidFill>
            </a:endParaRPr>
          </a:p>
        </p:txBody>
      </p:sp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3059832" y="485473"/>
            <a:ext cx="882860" cy="3015535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GB" sz="2600" b="1" dirty="0" smtClean="0">
                <a:solidFill>
                  <a:prstClr val="white"/>
                </a:solidFill>
              </a:rPr>
              <a:t>E.</a:t>
            </a:r>
            <a:endParaRPr lang="en-GB" sz="2600" b="1" dirty="0">
              <a:solidFill>
                <a:prstClr val="white"/>
              </a:solidFill>
            </a:endParaRPr>
          </a:p>
          <a:p>
            <a:pPr marL="0" indent="0">
              <a:buNone/>
            </a:pPr>
            <a:r>
              <a:rPr lang="pt-PT" sz="2600" dirty="0">
                <a:solidFill>
                  <a:prstClr val="white"/>
                </a:solidFill>
              </a:rPr>
              <a:t>1. b)</a:t>
            </a:r>
          </a:p>
          <a:p>
            <a:pPr marL="0" indent="0">
              <a:buNone/>
            </a:pPr>
            <a:r>
              <a:rPr lang="pt-PT" sz="2600" dirty="0">
                <a:solidFill>
                  <a:prstClr val="white"/>
                </a:solidFill>
              </a:rPr>
              <a:t>2. e)</a:t>
            </a:r>
          </a:p>
          <a:p>
            <a:pPr marL="0" indent="0">
              <a:buNone/>
            </a:pPr>
            <a:r>
              <a:rPr lang="pt-PT" sz="2600" dirty="0">
                <a:solidFill>
                  <a:prstClr val="white"/>
                </a:solidFill>
              </a:rPr>
              <a:t>3. a)</a:t>
            </a:r>
          </a:p>
          <a:p>
            <a:pPr marL="0" indent="0">
              <a:buNone/>
            </a:pPr>
            <a:r>
              <a:rPr lang="pt-PT" sz="2600" dirty="0">
                <a:solidFill>
                  <a:prstClr val="white"/>
                </a:solidFill>
              </a:rPr>
              <a:t>4. c)</a:t>
            </a:r>
          </a:p>
          <a:p>
            <a:pPr marL="0" indent="0">
              <a:buNone/>
            </a:pPr>
            <a:r>
              <a:rPr lang="pt-PT" sz="2600" dirty="0">
                <a:solidFill>
                  <a:prstClr val="white"/>
                </a:solidFill>
              </a:rPr>
              <a:t>5. d)</a:t>
            </a:r>
          </a:p>
        </p:txBody>
      </p:sp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4139952" y="390673"/>
            <a:ext cx="4824536" cy="584663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pt-PT" sz="2600" b="1" dirty="0" smtClean="0">
                <a:solidFill>
                  <a:prstClr val="white"/>
                </a:solidFill>
              </a:rPr>
              <a:t>F.</a:t>
            </a:r>
            <a:endParaRPr lang="pt-PT" sz="2600" b="1" dirty="0">
              <a:solidFill>
                <a:prstClr val="white"/>
              </a:solidFill>
            </a:endParaRP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6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6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My </a:t>
            </a:r>
            <a:r>
              <a:rPr lang="en-US" sz="26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friends haven’t got nice caps.</a:t>
            </a: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6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Have my friends got nice caps?</a:t>
            </a: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6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6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Sam </a:t>
            </a:r>
            <a:r>
              <a:rPr lang="en-US" sz="26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hasn’t got two sisters.</a:t>
            </a: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6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Has Sam got two sisters?</a:t>
            </a: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6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6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Carol </a:t>
            </a:r>
            <a:r>
              <a:rPr lang="en-US" sz="26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hasn’t got long legs.</a:t>
            </a: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6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Has Carol got long legs?</a:t>
            </a:r>
          </a:p>
        </p:txBody>
      </p:sp>
    </p:spTree>
    <p:extLst>
      <p:ext uri="{BB962C8B-B14F-4D97-AF65-F5344CB8AC3E}">
        <p14:creationId xmlns:p14="http://schemas.microsoft.com/office/powerpoint/2010/main" val="259821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 build="p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467544" y="260648"/>
            <a:ext cx="3096344" cy="295232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Arial" pitchFamily="34" charset="0"/>
              <a:buNone/>
            </a:pPr>
            <a:r>
              <a:rPr lang="en-GB" sz="2800" b="1" dirty="0">
                <a:solidFill>
                  <a:prstClr val="white"/>
                </a:solidFill>
              </a:rPr>
              <a:t>G</a:t>
            </a:r>
            <a:r>
              <a:rPr lang="en-GB" sz="2800" b="1" dirty="0" smtClean="0">
                <a:solidFill>
                  <a:prstClr val="white"/>
                </a:solidFill>
              </a:rPr>
              <a:t>.</a:t>
            </a:r>
            <a:endParaRPr lang="en-GB" sz="2800" b="1" dirty="0">
              <a:solidFill>
                <a:prstClr val="white"/>
              </a:solidFill>
            </a:endParaRPr>
          </a:p>
          <a:p>
            <a:pPr marL="0" indent="0" algn="just">
              <a:buNone/>
            </a:pPr>
            <a:r>
              <a:rPr lang="en-US" sz="2800" dirty="0">
                <a:solidFill>
                  <a:prstClr val="white"/>
                </a:solidFill>
              </a:rPr>
              <a:t>1. Rachel’s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prstClr val="white"/>
                </a:solidFill>
              </a:rPr>
              <a:t>2. the students’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prstClr val="white"/>
                </a:solidFill>
              </a:rPr>
              <a:t>3. Thomas’s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prstClr val="white"/>
                </a:solidFill>
              </a:rPr>
              <a:t>4. Andy and </a:t>
            </a:r>
            <a:r>
              <a:rPr lang="en-US" sz="2800" dirty="0" smtClean="0">
                <a:solidFill>
                  <a:prstClr val="white"/>
                </a:solidFill>
              </a:rPr>
              <a:t>Peter’s</a:t>
            </a:r>
            <a:endParaRPr lang="en-US" sz="2800" dirty="0">
              <a:solidFill>
                <a:prstClr val="white"/>
              </a:solidFill>
            </a:endParaRPr>
          </a:p>
        </p:txBody>
      </p:sp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5076056" y="295763"/>
            <a:ext cx="2376264" cy="327741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pt-PT" sz="2800" b="1" dirty="0">
                <a:solidFill>
                  <a:prstClr val="white"/>
                </a:solidFill>
              </a:rPr>
              <a:t>H</a:t>
            </a:r>
            <a:r>
              <a:rPr lang="pt-PT" sz="2800" b="1" dirty="0" smtClean="0">
                <a:solidFill>
                  <a:prstClr val="white"/>
                </a:solidFill>
              </a:rPr>
              <a:t>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solidFill>
                  <a:prstClr val="white"/>
                </a:solidFill>
              </a:rPr>
              <a:t>1. yours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solidFill>
                  <a:prstClr val="white"/>
                </a:solidFill>
              </a:rPr>
              <a:t>2. ours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solidFill>
                  <a:prstClr val="white"/>
                </a:solidFill>
              </a:rPr>
              <a:t>3. hers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solidFill>
                  <a:prstClr val="white"/>
                </a:solidFill>
              </a:rPr>
              <a:t>4. theirs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solidFill>
                  <a:prstClr val="white"/>
                </a:solidFill>
              </a:rPr>
              <a:t>5. his</a:t>
            </a:r>
          </a:p>
        </p:txBody>
      </p:sp>
      <p:sp>
        <p:nvSpPr>
          <p:cNvPr id="10" name="Marcador de Posição de Conteúdo 2"/>
          <p:cNvSpPr txBox="1">
            <a:spLocks/>
          </p:cNvSpPr>
          <p:nvPr/>
        </p:nvSpPr>
        <p:spPr>
          <a:xfrm>
            <a:off x="539552" y="2852936"/>
            <a:ext cx="6595654" cy="259253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800" b="1" dirty="0">
                <a:solidFill>
                  <a:prstClr val="white"/>
                </a:solidFill>
              </a:rPr>
              <a:t>I. 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</a:rPr>
              <a:t>1. </a:t>
            </a:r>
            <a:r>
              <a:rPr lang="en-US" sz="2800" dirty="0" smtClean="0">
                <a:solidFill>
                  <a:prstClr val="white"/>
                </a:solidFill>
              </a:rPr>
              <a:t>a) My </a:t>
            </a:r>
            <a:r>
              <a:rPr lang="en-US" sz="2800" dirty="0">
                <a:solidFill>
                  <a:prstClr val="white"/>
                </a:solidFill>
              </a:rPr>
              <a:t>parents have got a modern house.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</a:rPr>
              <a:t>2. </a:t>
            </a:r>
            <a:r>
              <a:rPr lang="en-US" sz="2800" dirty="0" smtClean="0">
                <a:solidFill>
                  <a:prstClr val="white"/>
                </a:solidFill>
              </a:rPr>
              <a:t>b) We </a:t>
            </a:r>
            <a:r>
              <a:rPr lang="en-US" sz="2800" dirty="0">
                <a:solidFill>
                  <a:prstClr val="white"/>
                </a:solidFill>
              </a:rPr>
              <a:t>are polite students.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</a:rPr>
              <a:t>3. </a:t>
            </a:r>
            <a:r>
              <a:rPr lang="en-US" sz="2800" dirty="0" smtClean="0">
                <a:solidFill>
                  <a:prstClr val="white"/>
                </a:solidFill>
              </a:rPr>
              <a:t>b) Ted </a:t>
            </a:r>
            <a:r>
              <a:rPr lang="en-US" sz="2800" dirty="0">
                <a:solidFill>
                  <a:prstClr val="white"/>
                </a:solidFill>
              </a:rPr>
              <a:t>is a shy boy.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</a:rPr>
              <a:t>4. </a:t>
            </a:r>
            <a:r>
              <a:rPr lang="en-US" sz="2800" dirty="0" smtClean="0">
                <a:solidFill>
                  <a:prstClr val="white"/>
                </a:solidFill>
              </a:rPr>
              <a:t>a) I </a:t>
            </a:r>
            <a:r>
              <a:rPr lang="en-US" sz="2800" dirty="0">
                <a:solidFill>
                  <a:prstClr val="white"/>
                </a:solidFill>
              </a:rPr>
              <a:t>have got a tall sister.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</a:rPr>
              <a:t>5. </a:t>
            </a:r>
            <a:r>
              <a:rPr lang="en-US" sz="2800" dirty="0" smtClean="0">
                <a:solidFill>
                  <a:prstClr val="white"/>
                </a:solidFill>
              </a:rPr>
              <a:t>a) The </a:t>
            </a:r>
            <a:r>
              <a:rPr lang="en-US" sz="2800" dirty="0">
                <a:solidFill>
                  <a:prstClr val="white"/>
                </a:solidFill>
              </a:rPr>
              <a:t>teacher has got funny </a:t>
            </a:r>
            <a:r>
              <a:rPr lang="en-US" sz="2800" dirty="0" smtClean="0">
                <a:solidFill>
                  <a:prstClr val="white"/>
                </a:solidFill>
              </a:rPr>
              <a:t>glasses.</a:t>
            </a:r>
            <a:endParaRPr lang="en-US" sz="2800" dirty="0">
              <a:solidFill>
                <a:prstClr val="white"/>
              </a:solidFill>
            </a:endParaRPr>
          </a:p>
        </p:txBody>
      </p:sp>
      <p:sp>
        <p:nvSpPr>
          <p:cNvPr id="11" name="Marcador de Posição de Conteúdo 2"/>
          <p:cNvSpPr txBox="1">
            <a:spLocks/>
          </p:cNvSpPr>
          <p:nvPr/>
        </p:nvSpPr>
        <p:spPr>
          <a:xfrm>
            <a:off x="548720" y="5588604"/>
            <a:ext cx="4219390" cy="1269396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GB" sz="2800" b="1" dirty="0">
                <a:solidFill>
                  <a:prstClr val="white"/>
                </a:solidFill>
              </a:rPr>
              <a:t>J</a:t>
            </a:r>
            <a:r>
              <a:rPr lang="en-GB" sz="2800" b="1" dirty="0" smtClean="0">
                <a:solidFill>
                  <a:prstClr val="white"/>
                </a:solidFill>
              </a:rPr>
              <a:t>. </a:t>
            </a:r>
            <a:r>
              <a:rPr lang="pt-PT" sz="2800" dirty="0" err="1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Personal</a:t>
            </a:r>
            <a:r>
              <a:rPr lang="pt-PT" sz="28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answer</a:t>
            </a:r>
            <a:r>
              <a:rPr lang="pt-PT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GB" sz="1800" b="1" dirty="0">
                <a:solidFill>
                  <a:prstClr val="whit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331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8" grpId="0" build="p"/>
      <p:bldP spid="10" grpId="0"/>
      <p:bldP spid="11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2" t="6286" r="6193" b="6160"/>
          <a:stretch/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466021" y="434604"/>
            <a:ext cx="3816424" cy="711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5400" b="1" dirty="0" err="1">
                <a:solidFill>
                  <a:srgbClr val="F79646">
                    <a:lumMod val="40000"/>
                    <a:lumOff val="60000"/>
                  </a:srgbClr>
                </a:solidFill>
              </a:rPr>
              <a:t>Test</a:t>
            </a:r>
            <a:r>
              <a:rPr lang="pt-PT" sz="5400" b="1" dirty="0">
                <a:solidFill>
                  <a:srgbClr val="F79646">
                    <a:lumMod val="40000"/>
                    <a:lumOff val="60000"/>
                  </a:srgbClr>
                </a:solidFill>
              </a:rPr>
              <a:t> </a:t>
            </a:r>
            <a:r>
              <a:rPr lang="pt-PT" sz="5400" b="1" dirty="0" smtClean="0">
                <a:solidFill>
                  <a:srgbClr val="F79646">
                    <a:lumMod val="40000"/>
                    <a:lumOff val="60000"/>
                  </a:srgbClr>
                </a:solidFill>
              </a:rPr>
              <a:t>2 (C)</a:t>
            </a:r>
            <a:endParaRPr lang="pt-PT" sz="5400" b="1" dirty="0">
              <a:solidFill>
                <a:srgbClr val="F79646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11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697054" y="1145685"/>
            <a:ext cx="2757971" cy="5099101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pt-PT" sz="2800" b="1" dirty="0" smtClean="0">
                <a:solidFill>
                  <a:prstClr val="white"/>
                </a:solidFill>
              </a:rPr>
              <a:t>A.</a:t>
            </a:r>
            <a:endParaRPr lang="pt-PT" sz="2800" b="1" dirty="0">
              <a:solidFill>
                <a:prstClr val="white"/>
              </a:solidFill>
            </a:endParaRP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sweater</a:t>
            </a: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28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dress</a:t>
            </a:r>
            <a:endParaRPr lang="en-US" sz="2800" dirty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shorts</a:t>
            </a: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en-US" sz="28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shirt</a:t>
            </a:r>
            <a:endParaRPr lang="en-US" sz="2800" dirty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8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 socks</a:t>
            </a:r>
            <a:endParaRPr lang="en-US" sz="2800" dirty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buFont typeface="Arial" pitchFamily="34" charset="0"/>
              <a:buNone/>
            </a:pPr>
            <a:r>
              <a:rPr lang="en-US" sz="2800" dirty="0" smtClean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6. jeans</a:t>
            </a:r>
            <a:endParaRPr lang="en-US" sz="2800" dirty="0">
              <a:solidFill>
                <a:prstClr val="white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Marcador de Posição de Conteúdo 2"/>
          <p:cNvSpPr txBox="1">
            <a:spLocks/>
          </p:cNvSpPr>
          <p:nvPr/>
        </p:nvSpPr>
        <p:spPr>
          <a:xfrm>
            <a:off x="3010591" y="1218295"/>
            <a:ext cx="2448272" cy="3298901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GB" sz="2800" b="1" dirty="0">
                <a:solidFill>
                  <a:prstClr val="white"/>
                </a:solidFill>
              </a:rPr>
              <a:t>B</a:t>
            </a:r>
            <a:r>
              <a:rPr lang="en-GB" sz="2800" b="1" dirty="0" smtClean="0">
                <a:solidFill>
                  <a:prstClr val="white"/>
                </a:solidFill>
              </a:rPr>
              <a:t>.</a:t>
            </a:r>
            <a:endParaRPr lang="en-GB" sz="2800" b="1" dirty="0">
              <a:solidFill>
                <a:prstClr val="white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sz="2800" dirty="0">
                <a:solidFill>
                  <a:prstClr val="white"/>
                </a:solidFill>
              </a:rPr>
              <a:t>1. have got</a:t>
            </a:r>
            <a:endParaRPr lang="pt-PT" sz="2800" dirty="0">
              <a:solidFill>
                <a:prstClr val="white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sz="2800" dirty="0">
                <a:solidFill>
                  <a:prstClr val="white"/>
                </a:solidFill>
              </a:rPr>
              <a:t>2. haven’t got</a:t>
            </a:r>
            <a:endParaRPr lang="pt-PT" sz="2800" dirty="0">
              <a:solidFill>
                <a:prstClr val="white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sz="2800" dirty="0">
                <a:solidFill>
                  <a:prstClr val="white"/>
                </a:solidFill>
              </a:rPr>
              <a:t>3. has got</a:t>
            </a:r>
            <a:endParaRPr lang="pt-PT" sz="2800" dirty="0">
              <a:solidFill>
                <a:prstClr val="white"/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en-GB" sz="2800" dirty="0">
                <a:solidFill>
                  <a:prstClr val="white"/>
                </a:solidFill>
              </a:rPr>
              <a:t>4. hasn’t got</a:t>
            </a:r>
            <a:endParaRPr lang="pt-PT" sz="2800" dirty="0">
              <a:solidFill>
                <a:prstClr val="white"/>
              </a:solidFill>
            </a:endParaRPr>
          </a:p>
          <a:p>
            <a:pPr marL="0" indent="0">
              <a:buFont typeface="Arial" pitchFamily="34" charset="0"/>
              <a:buNone/>
            </a:pPr>
            <a:endParaRPr lang="pt-PT" sz="2800" dirty="0">
              <a:solidFill>
                <a:prstClr val="white"/>
              </a:solidFill>
            </a:endParaRPr>
          </a:p>
        </p:txBody>
      </p:sp>
      <p:sp>
        <p:nvSpPr>
          <p:cNvPr id="12" name="Marcador de Posição de Conteúdo 2"/>
          <p:cNvSpPr txBox="1">
            <a:spLocks/>
          </p:cNvSpPr>
          <p:nvPr/>
        </p:nvSpPr>
        <p:spPr>
          <a:xfrm>
            <a:off x="5703232" y="1224217"/>
            <a:ext cx="882860" cy="3015535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GB" sz="2600" b="1" dirty="0">
                <a:solidFill>
                  <a:prstClr val="white"/>
                </a:solidFill>
              </a:rPr>
              <a:t>C</a:t>
            </a:r>
            <a:r>
              <a:rPr lang="en-GB" sz="2600" b="1" dirty="0" smtClean="0">
                <a:solidFill>
                  <a:prstClr val="white"/>
                </a:solidFill>
              </a:rPr>
              <a:t>.</a:t>
            </a:r>
            <a:endParaRPr lang="en-GB" sz="2600" b="1" dirty="0">
              <a:solidFill>
                <a:prstClr val="white"/>
              </a:solidFill>
            </a:endParaRPr>
          </a:p>
          <a:p>
            <a:pPr marL="0" indent="0">
              <a:buNone/>
            </a:pPr>
            <a:r>
              <a:rPr lang="pt-PT" sz="2600" dirty="0" smtClean="0">
                <a:solidFill>
                  <a:prstClr val="white"/>
                </a:solidFill>
              </a:rPr>
              <a:t>2</a:t>
            </a:r>
            <a:r>
              <a:rPr lang="pt-PT" sz="2600" dirty="0">
                <a:solidFill>
                  <a:prstClr val="white"/>
                </a:solidFill>
              </a:rPr>
              <a:t>. e)</a:t>
            </a:r>
          </a:p>
          <a:p>
            <a:pPr marL="0" indent="0">
              <a:buNone/>
            </a:pPr>
            <a:r>
              <a:rPr lang="pt-PT" sz="2600" dirty="0">
                <a:solidFill>
                  <a:prstClr val="white"/>
                </a:solidFill>
              </a:rPr>
              <a:t>3. a)</a:t>
            </a:r>
          </a:p>
          <a:p>
            <a:pPr marL="0" indent="0">
              <a:buNone/>
            </a:pPr>
            <a:r>
              <a:rPr lang="pt-PT" sz="2600" dirty="0">
                <a:solidFill>
                  <a:prstClr val="white"/>
                </a:solidFill>
              </a:rPr>
              <a:t>4. c)</a:t>
            </a:r>
          </a:p>
          <a:p>
            <a:pPr marL="0" indent="0">
              <a:buNone/>
            </a:pPr>
            <a:r>
              <a:rPr lang="pt-PT" sz="2600" dirty="0">
                <a:solidFill>
                  <a:prstClr val="white"/>
                </a:solidFill>
              </a:rPr>
              <a:t>5. d)</a:t>
            </a:r>
          </a:p>
        </p:txBody>
      </p:sp>
    </p:spTree>
    <p:extLst>
      <p:ext uri="{BB962C8B-B14F-4D97-AF65-F5344CB8AC3E}">
        <p14:creationId xmlns:p14="http://schemas.microsoft.com/office/powerpoint/2010/main" val="314368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build="p"/>
      <p:bldP spid="10" grpId="0"/>
      <p:bldP spid="1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mmmoreira\Desktop\LOGOS\asa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5877272"/>
            <a:ext cx="504056" cy="434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Marcador de Posição de Conteúdo 2"/>
          <p:cNvSpPr txBox="1">
            <a:spLocks/>
          </p:cNvSpPr>
          <p:nvPr/>
        </p:nvSpPr>
        <p:spPr>
          <a:xfrm>
            <a:off x="467544" y="260648"/>
            <a:ext cx="3096344" cy="2952328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Arial" pitchFamily="34" charset="0"/>
              <a:buNone/>
            </a:pPr>
            <a:r>
              <a:rPr lang="en-GB" sz="2800" b="1" dirty="0" smtClean="0">
                <a:solidFill>
                  <a:prstClr val="white"/>
                </a:solidFill>
              </a:rPr>
              <a:t>D.</a:t>
            </a:r>
            <a:endParaRPr lang="en-GB" sz="2800" b="1" dirty="0">
              <a:solidFill>
                <a:prstClr val="white"/>
              </a:solidFill>
            </a:endParaRPr>
          </a:p>
          <a:p>
            <a:pPr marL="0" indent="0" algn="just"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</a:rPr>
              <a:t>1. Rachel’s</a:t>
            </a:r>
          </a:p>
          <a:p>
            <a:pPr marL="0" indent="0" algn="just"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</a:rPr>
              <a:t>2. the students’</a:t>
            </a:r>
          </a:p>
          <a:p>
            <a:pPr marL="0" indent="0" algn="just"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</a:rPr>
              <a:t>3. Thomas’s</a:t>
            </a:r>
          </a:p>
          <a:p>
            <a:pPr marL="0" indent="0" algn="just"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</a:rPr>
              <a:t>4. Andy and </a:t>
            </a:r>
            <a:r>
              <a:rPr lang="en-US" sz="2800" dirty="0" smtClean="0">
                <a:solidFill>
                  <a:prstClr val="white"/>
                </a:solidFill>
              </a:rPr>
              <a:t>Peter’s</a:t>
            </a:r>
            <a:endParaRPr lang="en-US" sz="2800" dirty="0">
              <a:solidFill>
                <a:prstClr val="white"/>
              </a:solidFill>
            </a:endParaRPr>
          </a:p>
        </p:txBody>
      </p:sp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5076056" y="295763"/>
            <a:ext cx="2376264" cy="3277419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pt-PT" sz="2800" b="1" dirty="0" smtClean="0">
                <a:solidFill>
                  <a:prstClr val="white"/>
                </a:solidFill>
              </a:rPr>
              <a:t>E.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</a:rPr>
              <a:t>1. yours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</a:rPr>
              <a:t>2. ours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</a:rPr>
              <a:t>3. hers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2800" dirty="0">
                <a:solidFill>
                  <a:prstClr val="white"/>
                </a:solidFill>
              </a:rPr>
              <a:t>4. </a:t>
            </a:r>
            <a:r>
              <a:rPr lang="en-US" sz="2800" dirty="0" smtClean="0">
                <a:solidFill>
                  <a:prstClr val="white"/>
                </a:solidFill>
              </a:rPr>
              <a:t>theirs</a:t>
            </a:r>
            <a:endParaRPr lang="en-US" sz="2800" dirty="0">
              <a:solidFill>
                <a:prstClr val="white"/>
              </a:solidFill>
            </a:endParaRPr>
          </a:p>
        </p:txBody>
      </p:sp>
      <p:sp>
        <p:nvSpPr>
          <p:cNvPr id="11" name="Marcador de Posição de Conteúdo 2"/>
          <p:cNvSpPr txBox="1">
            <a:spLocks/>
          </p:cNvSpPr>
          <p:nvPr/>
        </p:nvSpPr>
        <p:spPr>
          <a:xfrm>
            <a:off x="5076056" y="3231072"/>
            <a:ext cx="2664296" cy="1269396"/>
          </a:xfrm>
          <a:prstGeom prst="rect">
            <a:avLst/>
          </a:prstGeom>
        </p:spPr>
        <p:txBody>
          <a:bodyPr vert="horz" lIns="121899" tIns="60949" rIns="121899" bIns="60949" rtlCol="0">
            <a:noAutofit/>
          </a:bodyPr>
          <a:lstStyle>
            <a:lvl1pPr marL="457120" indent="-457120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990427" indent="-380933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 marL="152373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213322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 marL="274272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  <a:lvl6pPr marL="335221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1707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200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0693" indent="-304747" algn="l" defTabSz="121898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GB" sz="2800" b="1" dirty="0" smtClean="0">
                <a:solidFill>
                  <a:prstClr val="white"/>
                </a:solidFill>
              </a:rPr>
              <a:t>F.</a:t>
            </a:r>
            <a:endParaRPr lang="en-GB" sz="2800" b="1" dirty="0">
              <a:solidFill>
                <a:prstClr val="white"/>
              </a:solidFill>
            </a:endParaRP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pt-PT" sz="2800" dirty="0" err="1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Personal</a:t>
            </a:r>
            <a:r>
              <a:rPr lang="pt-PT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2800" dirty="0" err="1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answer</a:t>
            </a:r>
            <a:r>
              <a:rPr lang="pt-PT" sz="2800" dirty="0">
                <a:solidFill>
                  <a:prstClr val="white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GB" sz="1800" b="1" dirty="0">
                <a:solidFill>
                  <a:prstClr val="whit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633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8" grpId="0" build="p"/>
      <p:bldP spid="11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3377</TotalTime>
  <Words>735</Words>
  <Application>Microsoft Office PowerPoint</Application>
  <PresentationFormat>On-screen Show (4:3)</PresentationFormat>
  <Paragraphs>162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Isabel Pinto</dc:creator>
  <cp:lastModifiedBy>Mariana Marques Moreira</cp:lastModifiedBy>
  <cp:revision>72</cp:revision>
  <dcterms:created xsi:type="dcterms:W3CDTF">2016-10-13T10:18:12Z</dcterms:created>
  <dcterms:modified xsi:type="dcterms:W3CDTF">2018-11-07T15:47:00Z</dcterms:modified>
</cp:coreProperties>
</file>