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63" r:id="rId2"/>
    <p:sldId id="261" r:id="rId3"/>
    <p:sldId id="268" r:id="rId4"/>
    <p:sldId id="269" r:id="rId5"/>
    <p:sldId id="281" r:id="rId6"/>
    <p:sldId id="270" r:id="rId7"/>
    <p:sldId id="280" r:id="rId8"/>
    <p:sldId id="271" r:id="rId9"/>
    <p:sldId id="272" r:id="rId10"/>
    <p:sldId id="273" r:id="rId11"/>
    <p:sldId id="275" r:id="rId12"/>
    <p:sldId id="279" r:id="rId13"/>
    <p:sldId id="276" r:id="rId1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9646"/>
    <a:srgbClr val="FFA43F"/>
    <a:srgbClr val="06B8ED"/>
    <a:srgbClr val="DA8721"/>
    <a:srgbClr val="008F7B"/>
    <a:srgbClr val="FF9933"/>
    <a:srgbClr val="FFA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942273-CE4C-4041-AC26-679AA5F829EA}" v="17" dt="2019-02-22T11:53:55.2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29"/>
    <p:restoredTop sz="94640"/>
  </p:normalViewPr>
  <p:slideViewPr>
    <p:cSldViewPr>
      <p:cViewPr varScale="1">
        <p:scale>
          <a:sx n="67" d="100"/>
          <a:sy n="67" d="100"/>
        </p:scale>
        <p:origin x="72" y="8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dro Carreira" userId="7c423f2a-05bd-4d7e-9c04-1273b06e625b" providerId="ADAL" clId="{70942273-CE4C-4041-AC26-679AA5F829EA}"/>
    <pc:docChg chg="undo custSel modSld">
      <pc:chgData name="Pedro Carreira" userId="7c423f2a-05bd-4d7e-9c04-1273b06e625b" providerId="ADAL" clId="{70942273-CE4C-4041-AC26-679AA5F829EA}" dt="2019-02-22T11:57:04.453" v="178" actId="14100"/>
      <pc:docMkLst>
        <pc:docMk/>
      </pc:docMkLst>
      <pc:sldChg chg="modSp">
        <pc:chgData name="Pedro Carreira" userId="7c423f2a-05bd-4d7e-9c04-1273b06e625b" providerId="ADAL" clId="{70942273-CE4C-4041-AC26-679AA5F829EA}" dt="2019-02-22T11:46:41.109" v="5" actId="20577"/>
        <pc:sldMkLst>
          <pc:docMk/>
          <pc:sldMk cId="0" sldId="261"/>
        </pc:sldMkLst>
        <pc:spChg chg="mod">
          <ac:chgData name="Pedro Carreira" userId="7c423f2a-05bd-4d7e-9c04-1273b06e625b" providerId="ADAL" clId="{70942273-CE4C-4041-AC26-679AA5F829EA}" dt="2019-02-22T11:46:41.109" v="5" actId="20577"/>
          <ac:spMkLst>
            <pc:docMk/>
            <pc:sldMk cId="0" sldId="261"/>
            <ac:spMk id="6" creationId="{693D1B87-B9FA-4718-900F-FB5511DA2295}"/>
          </ac:spMkLst>
        </pc:spChg>
        <pc:spChg chg="mod">
          <ac:chgData name="Pedro Carreira" userId="7c423f2a-05bd-4d7e-9c04-1273b06e625b" providerId="ADAL" clId="{70942273-CE4C-4041-AC26-679AA5F829EA}" dt="2019-02-22T11:45:59.366" v="1" actId="1076"/>
          <ac:spMkLst>
            <pc:docMk/>
            <pc:sldMk cId="0" sldId="261"/>
            <ac:spMk id="13" creationId="{00000000-0000-0000-0000-000000000000}"/>
          </ac:spMkLst>
        </pc:spChg>
      </pc:sldChg>
      <pc:sldChg chg="modSp">
        <pc:chgData name="Pedro Carreira" userId="7c423f2a-05bd-4d7e-9c04-1273b06e625b" providerId="ADAL" clId="{70942273-CE4C-4041-AC26-679AA5F829EA}" dt="2019-02-22T11:47:56.996" v="34"/>
        <pc:sldMkLst>
          <pc:docMk/>
          <pc:sldMk cId="1310784003" sldId="268"/>
        </pc:sldMkLst>
        <pc:spChg chg="mod">
          <ac:chgData name="Pedro Carreira" userId="7c423f2a-05bd-4d7e-9c04-1273b06e625b" providerId="ADAL" clId="{70942273-CE4C-4041-AC26-679AA5F829EA}" dt="2019-02-22T11:47:56.996" v="34"/>
          <ac:spMkLst>
            <pc:docMk/>
            <pc:sldMk cId="1310784003" sldId="268"/>
            <ac:spMk id="6" creationId="{693D1B87-B9FA-4718-900F-FB5511DA2295}"/>
          </ac:spMkLst>
        </pc:spChg>
      </pc:sldChg>
      <pc:sldChg chg="modSp">
        <pc:chgData name="Pedro Carreira" userId="7c423f2a-05bd-4d7e-9c04-1273b06e625b" providerId="ADAL" clId="{70942273-CE4C-4041-AC26-679AA5F829EA}" dt="2019-02-22T11:49:48.916" v="57" actId="20577"/>
        <pc:sldMkLst>
          <pc:docMk/>
          <pc:sldMk cId="1662381625" sldId="269"/>
        </pc:sldMkLst>
        <pc:spChg chg="mod">
          <ac:chgData name="Pedro Carreira" userId="7c423f2a-05bd-4d7e-9c04-1273b06e625b" providerId="ADAL" clId="{70942273-CE4C-4041-AC26-679AA5F829EA}" dt="2019-02-22T11:49:48.916" v="57" actId="20577"/>
          <ac:spMkLst>
            <pc:docMk/>
            <pc:sldMk cId="1662381625" sldId="269"/>
            <ac:spMk id="6" creationId="{693D1B87-B9FA-4718-900F-FB5511DA2295}"/>
          </ac:spMkLst>
        </pc:spChg>
      </pc:sldChg>
      <pc:sldChg chg="modSp">
        <pc:chgData name="Pedro Carreira" userId="7c423f2a-05bd-4d7e-9c04-1273b06e625b" providerId="ADAL" clId="{70942273-CE4C-4041-AC26-679AA5F829EA}" dt="2019-02-22T11:50:37.365" v="60" actId="20577"/>
        <pc:sldMkLst>
          <pc:docMk/>
          <pc:sldMk cId="2571206752" sldId="270"/>
        </pc:sldMkLst>
        <pc:spChg chg="mod">
          <ac:chgData name="Pedro Carreira" userId="7c423f2a-05bd-4d7e-9c04-1273b06e625b" providerId="ADAL" clId="{70942273-CE4C-4041-AC26-679AA5F829EA}" dt="2019-02-22T11:50:37.365" v="60" actId="20577"/>
          <ac:spMkLst>
            <pc:docMk/>
            <pc:sldMk cId="2571206752" sldId="270"/>
            <ac:spMk id="6" creationId="{693D1B87-B9FA-4718-900F-FB5511DA2295}"/>
          </ac:spMkLst>
        </pc:spChg>
      </pc:sldChg>
      <pc:sldChg chg="modSp">
        <pc:chgData name="Pedro Carreira" userId="7c423f2a-05bd-4d7e-9c04-1273b06e625b" providerId="ADAL" clId="{70942273-CE4C-4041-AC26-679AA5F829EA}" dt="2019-02-22T11:52:46.408" v="105" actId="14100"/>
        <pc:sldMkLst>
          <pc:docMk/>
          <pc:sldMk cId="3096975486" sldId="271"/>
        </pc:sldMkLst>
        <pc:spChg chg="mod">
          <ac:chgData name="Pedro Carreira" userId="7c423f2a-05bd-4d7e-9c04-1273b06e625b" providerId="ADAL" clId="{70942273-CE4C-4041-AC26-679AA5F829EA}" dt="2019-02-22T11:52:46.408" v="105" actId="14100"/>
          <ac:spMkLst>
            <pc:docMk/>
            <pc:sldMk cId="3096975486" sldId="271"/>
            <ac:spMk id="3" creationId="{D718B36E-53DA-4EBE-9FA4-3C3F722CCE12}"/>
          </ac:spMkLst>
        </pc:spChg>
        <pc:spChg chg="mod">
          <ac:chgData name="Pedro Carreira" userId="7c423f2a-05bd-4d7e-9c04-1273b06e625b" providerId="ADAL" clId="{70942273-CE4C-4041-AC26-679AA5F829EA}" dt="2019-02-22T11:51:53.043" v="68" actId="20577"/>
          <ac:spMkLst>
            <pc:docMk/>
            <pc:sldMk cId="3096975486" sldId="271"/>
            <ac:spMk id="4" creationId="{EC8D6283-F5BB-466A-A5BA-BDA406475D19}"/>
          </ac:spMkLst>
        </pc:spChg>
      </pc:sldChg>
      <pc:sldChg chg="modSp">
        <pc:chgData name="Pedro Carreira" userId="7c423f2a-05bd-4d7e-9c04-1273b06e625b" providerId="ADAL" clId="{70942273-CE4C-4041-AC26-679AA5F829EA}" dt="2019-02-22T11:53:58.164" v="128" actId="14100"/>
        <pc:sldMkLst>
          <pc:docMk/>
          <pc:sldMk cId="1288431660" sldId="272"/>
        </pc:sldMkLst>
        <pc:spChg chg="mod">
          <ac:chgData name="Pedro Carreira" userId="7c423f2a-05bd-4d7e-9c04-1273b06e625b" providerId="ADAL" clId="{70942273-CE4C-4041-AC26-679AA5F829EA}" dt="2019-02-22T11:53:58.164" v="128" actId="14100"/>
          <ac:spMkLst>
            <pc:docMk/>
            <pc:sldMk cId="1288431660" sldId="272"/>
            <ac:spMk id="3" creationId="{D718B36E-53DA-4EBE-9FA4-3C3F722CCE12}"/>
          </ac:spMkLst>
        </pc:spChg>
      </pc:sldChg>
      <pc:sldChg chg="modSp">
        <pc:chgData name="Pedro Carreira" userId="7c423f2a-05bd-4d7e-9c04-1273b06e625b" providerId="ADAL" clId="{70942273-CE4C-4041-AC26-679AA5F829EA}" dt="2019-02-22T11:54:42.970" v="138" actId="115"/>
        <pc:sldMkLst>
          <pc:docMk/>
          <pc:sldMk cId="2092978662" sldId="273"/>
        </pc:sldMkLst>
        <pc:spChg chg="mod">
          <ac:chgData name="Pedro Carreira" userId="7c423f2a-05bd-4d7e-9c04-1273b06e625b" providerId="ADAL" clId="{70942273-CE4C-4041-AC26-679AA5F829EA}" dt="2019-02-22T11:54:42.970" v="138" actId="115"/>
          <ac:spMkLst>
            <pc:docMk/>
            <pc:sldMk cId="2092978662" sldId="273"/>
            <ac:spMk id="3" creationId="{D718B36E-53DA-4EBE-9FA4-3C3F722CCE12}"/>
          </ac:spMkLst>
        </pc:spChg>
      </pc:sldChg>
      <pc:sldChg chg="modSp">
        <pc:chgData name="Pedro Carreira" userId="7c423f2a-05bd-4d7e-9c04-1273b06e625b" providerId="ADAL" clId="{70942273-CE4C-4041-AC26-679AA5F829EA}" dt="2019-02-22T11:56:14.064" v="155" actId="1076"/>
        <pc:sldMkLst>
          <pc:docMk/>
          <pc:sldMk cId="4153388538" sldId="275"/>
        </pc:sldMkLst>
        <pc:spChg chg="mod">
          <ac:chgData name="Pedro Carreira" userId="7c423f2a-05bd-4d7e-9c04-1273b06e625b" providerId="ADAL" clId="{70942273-CE4C-4041-AC26-679AA5F829EA}" dt="2019-02-22T11:56:14.064" v="155" actId="1076"/>
          <ac:spMkLst>
            <pc:docMk/>
            <pc:sldMk cId="4153388538" sldId="275"/>
            <ac:spMk id="3" creationId="{D718B36E-53DA-4EBE-9FA4-3C3F722CCE12}"/>
          </ac:spMkLst>
        </pc:spChg>
      </pc:sldChg>
      <pc:sldChg chg="modSp">
        <pc:chgData name="Pedro Carreira" userId="7c423f2a-05bd-4d7e-9c04-1273b06e625b" providerId="ADAL" clId="{70942273-CE4C-4041-AC26-679AA5F829EA}" dt="2019-02-22T11:57:04.453" v="178" actId="14100"/>
        <pc:sldMkLst>
          <pc:docMk/>
          <pc:sldMk cId="1045727260" sldId="279"/>
        </pc:sldMkLst>
        <pc:spChg chg="mod">
          <ac:chgData name="Pedro Carreira" userId="7c423f2a-05bd-4d7e-9c04-1273b06e625b" providerId="ADAL" clId="{70942273-CE4C-4041-AC26-679AA5F829EA}" dt="2019-02-22T11:57:04.453" v="178" actId="14100"/>
          <ac:spMkLst>
            <pc:docMk/>
            <pc:sldMk cId="1045727260" sldId="279"/>
            <ac:spMk id="3" creationId="{D718B36E-53DA-4EBE-9FA4-3C3F722CCE12}"/>
          </ac:spMkLst>
        </pc:spChg>
      </pc:sldChg>
      <pc:sldChg chg="modSp">
        <pc:chgData name="Pedro Carreira" userId="7c423f2a-05bd-4d7e-9c04-1273b06e625b" providerId="ADAL" clId="{70942273-CE4C-4041-AC26-679AA5F829EA}" dt="2019-02-22T11:51:14.835" v="64" actId="114"/>
        <pc:sldMkLst>
          <pc:docMk/>
          <pc:sldMk cId="842010263" sldId="280"/>
        </pc:sldMkLst>
        <pc:spChg chg="mod">
          <ac:chgData name="Pedro Carreira" userId="7c423f2a-05bd-4d7e-9c04-1273b06e625b" providerId="ADAL" clId="{70942273-CE4C-4041-AC26-679AA5F829EA}" dt="2019-02-22T11:51:14.835" v="64" actId="114"/>
          <ac:spMkLst>
            <pc:docMk/>
            <pc:sldMk cId="842010263" sldId="280"/>
            <ac:spMk id="6" creationId="{693D1B87-B9FA-4718-900F-FB5511DA2295}"/>
          </ac:spMkLst>
        </pc:spChg>
      </pc:sldChg>
      <pc:sldChg chg="modSp">
        <pc:chgData name="Pedro Carreira" userId="7c423f2a-05bd-4d7e-9c04-1273b06e625b" providerId="ADAL" clId="{70942273-CE4C-4041-AC26-679AA5F829EA}" dt="2019-02-22T11:50:06.200" v="58" actId="20577"/>
        <pc:sldMkLst>
          <pc:docMk/>
          <pc:sldMk cId="180177845" sldId="281"/>
        </pc:sldMkLst>
        <pc:spChg chg="mod">
          <ac:chgData name="Pedro Carreira" userId="7c423f2a-05bd-4d7e-9c04-1273b06e625b" providerId="ADAL" clId="{70942273-CE4C-4041-AC26-679AA5F829EA}" dt="2019-02-22T11:50:06.200" v="58" actId="20577"/>
          <ac:spMkLst>
            <pc:docMk/>
            <pc:sldMk cId="180177845" sldId="281"/>
            <ac:spMk id="6" creationId="{693D1B87-B9FA-4718-900F-FB5511DA229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ECF851-AE8E-4204-B855-E5A2F0920B38}" type="datetimeFigureOut">
              <a:rPr lang="en-GB" smtClean="0"/>
              <a:t>22/02/2019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CDC557-1EE4-422E-A107-84E9FC1395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8854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DC557-1EE4-422E-A107-84E9FC13959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9219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060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2F80B17-5561-485E-84CA-FABC6408ED28}" type="datetimeFigureOut">
              <a:rPr lang="pt-PT" smtClean="0"/>
              <a:pPr/>
              <a:t>22/02/2019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0575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2F80B17-5561-485E-84CA-FABC6408ED28}" type="datetimeFigureOut">
              <a:rPr lang="pt-PT" smtClean="0"/>
              <a:pPr/>
              <a:t>22/02/2019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80978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2F80B17-5561-485E-84CA-FABC6408ED28}" type="datetimeFigureOut">
              <a:rPr lang="pt-PT" smtClean="0"/>
              <a:pPr/>
              <a:t>22/02/2019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1478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2F80B17-5561-485E-84CA-FABC6408ED28}" type="datetimeFigureOut">
              <a:rPr lang="pt-PT" smtClean="0"/>
              <a:pPr/>
              <a:t>22/02/2019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26146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2F80B17-5561-485E-84CA-FABC6408ED28}" type="datetimeFigureOut">
              <a:rPr lang="pt-PT" smtClean="0"/>
              <a:pPr/>
              <a:t>22/02/2019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1424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2F80B17-5561-485E-84CA-FABC6408ED28}" type="datetimeFigureOut">
              <a:rPr lang="pt-PT" smtClean="0"/>
              <a:pPr/>
              <a:t>22/02/2019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15935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2F80B17-5561-485E-84CA-FABC6408ED28}" type="datetimeFigureOut">
              <a:rPr lang="pt-PT" smtClean="0"/>
              <a:pPr/>
              <a:t>22/02/2019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90488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2F80B17-5561-485E-84CA-FABC6408ED28}" type="datetimeFigureOut">
              <a:rPr lang="pt-PT" smtClean="0"/>
              <a:pPr/>
              <a:t>22/02/2019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4232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2F80B17-5561-485E-84CA-FABC6408ED28}" type="datetimeFigureOut">
              <a:rPr lang="pt-PT" smtClean="0"/>
              <a:pPr/>
              <a:t>22/02/2019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537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2F80B17-5561-485E-84CA-FABC6408ED28}" type="datetimeFigureOut">
              <a:rPr lang="pt-PT" smtClean="0"/>
              <a:pPr/>
              <a:t>22/02/2019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1037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3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75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44"/>
            <a:ext cx="9144000" cy="6867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660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95536" y="980728"/>
            <a:ext cx="7272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Let’s correct the test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3D1B87-B9FA-4718-900F-FB5511DA2295}"/>
              </a:ext>
            </a:extLst>
          </p:cNvPr>
          <p:cNvSpPr txBox="1"/>
          <p:nvPr/>
        </p:nvSpPr>
        <p:spPr>
          <a:xfrm>
            <a:off x="401266" y="1688614"/>
            <a:ext cx="8496944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2800" b="1" dirty="0"/>
              <a:t>Listening</a:t>
            </a:r>
          </a:p>
          <a:p>
            <a:r>
              <a:rPr lang="en-GB" sz="2800" b="1" dirty="0"/>
              <a:t>Question </a:t>
            </a:r>
            <a:r>
              <a:rPr lang="en-GB" sz="2800" b="1" dirty="0">
                <a:solidFill>
                  <a:srgbClr val="F79646"/>
                </a:solidFill>
              </a:rPr>
              <a:t>1</a:t>
            </a:r>
            <a:r>
              <a:rPr lang="en-GB" sz="2800" b="1" dirty="0">
                <a:solidFill>
                  <a:schemeClr val="accent6"/>
                </a:solidFill>
              </a:rPr>
              <a:t>: </a:t>
            </a:r>
            <a:r>
              <a:rPr lang="en-US" sz="2800" b="1" dirty="0"/>
              <a:t>Listen and tick </a:t>
            </a:r>
            <a:r>
              <a:rPr lang="en-US" sz="2800" b="1" dirty="0">
                <a:sym typeface="Wingdings 2" panose="05020102010507070707" pitchFamily="18" charset="2"/>
              </a:rPr>
              <a:t></a:t>
            </a:r>
            <a:r>
              <a:rPr lang="en-US" sz="2800" b="1" dirty="0"/>
              <a:t> the correct answer.</a:t>
            </a:r>
            <a:endParaRPr lang="pt-PT" sz="2800" b="1" dirty="0"/>
          </a:p>
          <a:p>
            <a:endParaRPr lang="en-US" sz="2800" dirty="0"/>
          </a:p>
          <a:p>
            <a:r>
              <a:rPr lang="en-US" sz="2800" dirty="0"/>
              <a:t> </a:t>
            </a:r>
            <a:r>
              <a:rPr lang="en-GB" sz="2800" b="1" dirty="0">
                <a:solidFill>
                  <a:srgbClr val="FFA43F"/>
                </a:solidFill>
              </a:rPr>
              <a:t> a. </a:t>
            </a:r>
            <a:r>
              <a:rPr lang="en-US" sz="2800" b="1" dirty="0">
                <a:sym typeface="Wingdings 2" panose="05020102010507070707" pitchFamily="18" charset="2"/>
              </a:rPr>
              <a:t></a:t>
            </a:r>
            <a:endParaRPr lang="en-GB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95536" y="980728"/>
            <a:ext cx="7272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Let’s correct the test…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3D1B87-B9FA-4718-900F-FB5511DA2295}"/>
              </a:ext>
            </a:extLst>
          </p:cNvPr>
          <p:cNvSpPr txBox="1"/>
          <p:nvPr/>
        </p:nvSpPr>
        <p:spPr>
          <a:xfrm>
            <a:off x="395536" y="1688614"/>
            <a:ext cx="8496944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2800" b="1" dirty="0"/>
              <a:t>Listening</a:t>
            </a:r>
          </a:p>
          <a:p>
            <a:r>
              <a:rPr lang="en-GB" sz="2800" b="1" dirty="0"/>
              <a:t>Question </a:t>
            </a:r>
            <a:r>
              <a:rPr lang="en-GB" sz="2800" b="1" dirty="0">
                <a:solidFill>
                  <a:schemeClr val="accent6"/>
                </a:solidFill>
              </a:rPr>
              <a:t>2: </a:t>
            </a:r>
            <a:r>
              <a:rPr lang="en-US" sz="2800" b="1" dirty="0"/>
              <a:t>Listen and complete the text about Ann’s house.</a:t>
            </a:r>
            <a:endParaRPr lang="pt-PT" sz="2800" b="1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800" b="1" dirty="0">
                <a:solidFill>
                  <a:srgbClr val="FFA43F"/>
                </a:solidFill>
              </a:rPr>
              <a:t>a.</a:t>
            </a:r>
            <a:r>
              <a:rPr lang="en-US" sz="2800" dirty="0"/>
              <a:t> flat			</a:t>
            </a:r>
            <a:r>
              <a:rPr lang="en-US" sz="2800" b="1" dirty="0">
                <a:solidFill>
                  <a:srgbClr val="FFA43F"/>
                </a:solidFill>
              </a:rPr>
              <a:t> f.</a:t>
            </a:r>
            <a:r>
              <a:rPr lang="en-US" sz="2800" dirty="0"/>
              <a:t>  </a:t>
            </a:r>
            <a:r>
              <a:rPr lang="en-GB" sz="2800" dirty="0"/>
              <a:t>dining room</a:t>
            </a:r>
            <a:endParaRPr lang="pt-PT" sz="28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800" b="1" dirty="0">
                <a:solidFill>
                  <a:srgbClr val="FFA43F"/>
                </a:solidFill>
              </a:rPr>
              <a:t>b.</a:t>
            </a:r>
            <a:r>
              <a:rPr lang="en-US" sz="2800" dirty="0"/>
              <a:t> third		</a:t>
            </a:r>
            <a:r>
              <a:rPr lang="en-US" sz="2800" b="1" dirty="0">
                <a:solidFill>
                  <a:srgbClr val="FFA43F"/>
                </a:solidFill>
              </a:rPr>
              <a:t> g.</a:t>
            </a:r>
            <a:r>
              <a:rPr lang="en-US" sz="2800" dirty="0"/>
              <a:t> t</a:t>
            </a:r>
            <a:r>
              <a:rPr lang="en-GB" sz="2800" dirty="0" err="1"/>
              <a:t>oilet</a:t>
            </a:r>
            <a:endParaRPr lang="pt-PT" sz="28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800" b="1" dirty="0">
                <a:solidFill>
                  <a:srgbClr val="FFA43F"/>
                </a:solidFill>
              </a:rPr>
              <a:t>c.</a:t>
            </a:r>
            <a:r>
              <a:rPr lang="en-US" sz="2800" dirty="0"/>
              <a:t>  hall		</a:t>
            </a:r>
            <a:r>
              <a:rPr lang="en-US" sz="2800" b="1" dirty="0">
                <a:solidFill>
                  <a:srgbClr val="FFA43F"/>
                </a:solidFill>
              </a:rPr>
              <a:t> h.</a:t>
            </a:r>
            <a:r>
              <a:rPr lang="en-US" sz="2800" dirty="0"/>
              <a:t> </a:t>
            </a:r>
            <a:r>
              <a:rPr lang="en-GB" sz="2800" dirty="0"/>
              <a:t>bathrooms</a:t>
            </a:r>
            <a:endParaRPr lang="pt-PT" sz="28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800" b="1" dirty="0">
                <a:solidFill>
                  <a:srgbClr val="FFA43F"/>
                </a:solidFill>
              </a:rPr>
              <a:t>d.</a:t>
            </a:r>
            <a:r>
              <a:rPr lang="en-US" sz="2800" dirty="0"/>
              <a:t> corridor		</a:t>
            </a:r>
            <a:r>
              <a:rPr lang="en-US" sz="2800" b="1" dirty="0">
                <a:solidFill>
                  <a:srgbClr val="FFA43F"/>
                </a:solidFill>
              </a:rPr>
              <a:t> </a:t>
            </a:r>
            <a:r>
              <a:rPr lang="en-US" sz="2800" b="1" dirty="0" err="1">
                <a:solidFill>
                  <a:srgbClr val="FFA43F"/>
                </a:solidFill>
              </a:rPr>
              <a:t>i</a:t>
            </a:r>
            <a:r>
              <a:rPr lang="en-US" sz="2800" b="1" dirty="0">
                <a:solidFill>
                  <a:srgbClr val="FFA43F"/>
                </a:solidFill>
              </a:rPr>
              <a:t>.</a:t>
            </a:r>
            <a:r>
              <a:rPr lang="en-US" sz="2800" dirty="0"/>
              <a:t>  </a:t>
            </a:r>
            <a:r>
              <a:rPr lang="en-GB" sz="2800" dirty="0"/>
              <a:t>living room</a:t>
            </a:r>
            <a:endParaRPr lang="pt-PT" sz="28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800" b="1" dirty="0">
                <a:solidFill>
                  <a:srgbClr val="FFA43F"/>
                </a:solidFill>
              </a:rPr>
              <a:t>e.</a:t>
            </a:r>
            <a:r>
              <a:rPr lang="en-US" sz="2800" dirty="0"/>
              <a:t> </a:t>
            </a:r>
            <a:r>
              <a:rPr lang="en-GB" sz="2800" dirty="0"/>
              <a:t>kitchen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1310784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95536" y="980728"/>
            <a:ext cx="7272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Let’s correct the test…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3D1B87-B9FA-4718-900F-FB5511DA2295}"/>
              </a:ext>
            </a:extLst>
          </p:cNvPr>
          <p:cNvSpPr txBox="1"/>
          <p:nvPr/>
        </p:nvSpPr>
        <p:spPr>
          <a:xfrm>
            <a:off x="395536" y="1688614"/>
            <a:ext cx="7776864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2800" b="1" dirty="0"/>
              <a:t>Vocabulary</a:t>
            </a:r>
          </a:p>
          <a:p>
            <a:r>
              <a:rPr lang="en-GB" sz="2800" b="1" dirty="0"/>
              <a:t>Question </a:t>
            </a:r>
            <a:r>
              <a:rPr lang="en-GB" sz="2800" b="1" dirty="0">
                <a:solidFill>
                  <a:schemeClr val="accent6"/>
                </a:solidFill>
              </a:rPr>
              <a:t>1:</a:t>
            </a:r>
            <a:r>
              <a:rPr lang="en-GB" sz="2800" b="1" dirty="0"/>
              <a:t> </a:t>
            </a:r>
            <a:r>
              <a:rPr lang="en-US" sz="2800" b="1" dirty="0"/>
              <a:t>Look and label the routines.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2800" b="1" dirty="0">
                <a:solidFill>
                  <a:srgbClr val="FFA43F"/>
                </a:solidFill>
              </a:rPr>
              <a:t>a.</a:t>
            </a:r>
            <a:r>
              <a:rPr lang="en-GB" sz="2800" dirty="0"/>
              <a:t> get up			</a:t>
            </a:r>
            <a:r>
              <a:rPr lang="en-GB" sz="2800" b="1" dirty="0">
                <a:solidFill>
                  <a:srgbClr val="FFA43F"/>
                </a:solidFill>
              </a:rPr>
              <a:t>e. </a:t>
            </a:r>
            <a:r>
              <a:rPr lang="en-GB" sz="2800" dirty="0"/>
              <a:t>brush/clean my teeth</a:t>
            </a:r>
            <a:endParaRPr lang="pt-PT" sz="28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2800" b="1" dirty="0">
                <a:solidFill>
                  <a:srgbClr val="FFA43F"/>
                </a:solidFill>
              </a:rPr>
              <a:t>b.</a:t>
            </a:r>
            <a:r>
              <a:rPr lang="en-GB" sz="2800" dirty="0"/>
              <a:t> have a shower		</a:t>
            </a:r>
            <a:r>
              <a:rPr lang="en-GB" sz="2800" b="1" dirty="0">
                <a:solidFill>
                  <a:srgbClr val="FFA43F"/>
                </a:solidFill>
              </a:rPr>
              <a:t>f.</a:t>
            </a:r>
            <a:r>
              <a:rPr lang="en-GB" sz="2800" dirty="0"/>
              <a:t> go to school</a:t>
            </a:r>
            <a:endParaRPr lang="pt-PT" sz="28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2800" b="1" dirty="0">
                <a:solidFill>
                  <a:srgbClr val="FFA43F"/>
                </a:solidFill>
              </a:rPr>
              <a:t>c.</a:t>
            </a:r>
            <a:r>
              <a:rPr lang="en-GB" sz="2800" dirty="0"/>
              <a:t> get dressed		</a:t>
            </a:r>
            <a:r>
              <a:rPr lang="en-GB" sz="2800" b="1" dirty="0">
                <a:solidFill>
                  <a:srgbClr val="FFA43F"/>
                </a:solidFill>
              </a:rPr>
              <a:t>g.</a:t>
            </a:r>
            <a:r>
              <a:rPr lang="en-GB" sz="2800" dirty="0"/>
              <a:t> have lunch</a:t>
            </a:r>
            <a:endParaRPr lang="pt-PT" sz="28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2800" b="1" dirty="0">
                <a:solidFill>
                  <a:srgbClr val="FFA43F"/>
                </a:solidFill>
              </a:rPr>
              <a:t>d.</a:t>
            </a:r>
            <a:r>
              <a:rPr lang="en-GB" sz="2800" dirty="0"/>
              <a:t> have breakfast		</a:t>
            </a:r>
            <a:r>
              <a:rPr lang="en-GB" sz="2800" b="1" dirty="0">
                <a:solidFill>
                  <a:srgbClr val="FFA43F"/>
                </a:solidFill>
              </a:rPr>
              <a:t>h.</a:t>
            </a:r>
            <a:r>
              <a:rPr lang="en-GB" sz="2800" dirty="0"/>
              <a:t> watch TV</a:t>
            </a:r>
            <a:endParaRPr lang="pt-PT" sz="2800" b="1" dirty="0"/>
          </a:p>
        </p:txBody>
      </p:sp>
    </p:spTree>
    <p:extLst>
      <p:ext uri="{BB962C8B-B14F-4D97-AF65-F5344CB8AC3E}">
        <p14:creationId xmlns:p14="http://schemas.microsoft.com/office/powerpoint/2010/main" val="1662381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95536" y="980728"/>
            <a:ext cx="7272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Let’s correct the test…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3D1B87-B9FA-4718-900F-FB5511DA2295}"/>
              </a:ext>
            </a:extLst>
          </p:cNvPr>
          <p:cNvSpPr txBox="1"/>
          <p:nvPr/>
        </p:nvSpPr>
        <p:spPr>
          <a:xfrm>
            <a:off x="395536" y="1688614"/>
            <a:ext cx="698477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2800" b="1" dirty="0"/>
              <a:t>Vocabulary</a:t>
            </a:r>
          </a:p>
          <a:p>
            <a:r>
              <a:rPr lang="en-GB" sz="2800" b="1" dirty="0"/>
              <a:t>Question </a:t>
            </a:r>
            <a:r>
              <a:rPr lang="en-GB" sz="2800" b="1" dirty="0">
                <a:solidFill>
                  <a:schemeClr val="accent6"/>
                </a:solidFill>
              </a:rPr>
              <a:t>2:</a:t>
            </a:r>
            <a:r>
              <a:rPr lang="en-GB" sz="2800" b="1" dirty="0"/>
              <a:t> </a:t>
            </a:r>
            <a:r>
              <a:rPr lang="en-US" sz="2800" b="1" dirty="0"/>
              <a:t>Look and write the time.</a:t>
            </a:r>
            <a:endParaRPr lang="pt-PT" sz="2800" b="1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2800" b="1" dirty="0">
                <a:solidFill>
                  <a:srgbClr val="FFA43F"/>
                </a:solidFill>
              </a:rPr>
              <a:t>a.</a:t>
            </a:r>
            <a:r>
              <a:rPr lang="en-GB" sz="2800" dirty="0"/>
              <a:t> It’s half past one.</a:t>
            </a:r>
            <a:endParaRPr lang="pt-PT" sz="28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2800" b="1" dirty="0">
                <a:solidFill>
                  <a:srgbClr val="FFA43F"/>
                </a:solidFill>
              </a:rPr>
              <a:t>b.</a:t>
            </a:r>
            <a:r>
              <a:rPr lang="en-GB" sz="2800" dirty="0"/>
              <a:t> It’s a quarter to five.</a:t>
            </a:r>
            <a:endParaRPr lang="pt-PT" sz="28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2800" b="1" dirty="0">
                <a:solidFill>
                  <a:srgbClr val="FFA43F"/>
                </a:solidFill>
              </a:rPr>
              <a:t>c.</a:t>
            </a:r>
            <a:r>
              <a:rPr lang="en-GB" sz="2800" dirty="0"/>
              <a:t> It’s seven o’clock.</a:t>
            </a:r>
            <a:endParaRPr lang="pt-PT" sz="28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2800" b="1" dirty="0">
                <a:solidFill>
                  <a:srgbClr val="FFA43F"/>
                </a:solidFill>
              </a:rPr>
              <a:t>d.</a:t>
            </a:r>
            <a:r>
              <a:rPr lang="en-GB" sz="2800" dirty="0"/>
              <a:t> It’s a quarter past three.</a:t>
            </a:r>
          </a:p>
        </p:txBody>
      </p:sp>
    </p:spTree>
    <p:extLst>
      <p:ext uri="{BB962C8B-B14F-4D97-AF65-F5344CB8AC3E}">
        <p14:creationId xmlns:p14="http://schemas.microsoft.com/office/powerpoint/2010/main" val="180177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95536" y="980728"/>
            <a:ext cx="7272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Let’s correct the test…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3D1B87-B9FA-4718-900F-FB5511DA2295}"/>
              </a:ext>
            </a:extLst>
          </p:cNvPr>
          <p:cNvSpPr txBox="1"/>
          <p:nvPr/>
        </p:nvSpPr>
        <p:spPr>
          <a:xfrm>
            <a:off x="395536" y="1688614"/>
            <a:ext cx="8064896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2800" b="1" dirty="0"/>
              <a:t>Reading</a:t>
            </a:r>
          </a:p>
          <a:p>
            <a:r>
              <a:rPr lang="en-GB" sz="2800" b="1" dirty="0"/>
              <a:t>Question </a:t>
            </a:r>
            <a:r>
              <a:rPr lang="en-GB" sz="2800" b="1" dirty="0">
                <a:solidFill>
                  <a:schemeClr val="accent6"/>
                </a:solidFill>
              </a:rPr>
              <a:t>1: </a:t>
            </a:r>
            <a:r>
              <a:rPr lang="en-US" sz="2800" b="1" dirty="0"/>
              <a:t>Read and write T (True) or F (False).</a:t>
            </a:r>
            <a:endParaRPr lang="pt-PT" sz="2800" b="1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800" b="1" dirty="0"/>
              <a:t>Correct the false sentences.</a:t>
            </a:r>
            <a:endParaRPr lang="en-US" sz="28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800" b="1" dirty="0">
                <a:solidFill>
                  <a:srgbClr val="FFA43F"/>
                </a:solidFill>
              </a:rPr>
              <a:t>b.</a:t>
            </a:r>
            <a:r>
              <a:rPr lang="en-US" sz="2800" dirty="0"/>
              <a:t> F – She lives in a big house.</a:t>
            </a:r>
            <a:endParaRPr lang="pt-PT" sz="28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800" b="1" dirty="0">
                <a:solidFill>
                  <a:srgbClr val="FFA43F"/>
                </a:solidFill>
              </a:rPr>
              <a:t>c.</a:t>
            </a:r>
            <a:r>
              <a:rPr lang="en-US" sz="2800" dirty="0"/>
              <a:t> T</a:t>
            </a:r>
            <a:endParaRPr lang="pt-PT" sz="28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800" b="1" dirty="0">
                <a:solidFill>
                  <a:srgbClr val="FFA43F"/>
                </a:solidFill>
              </a:rPr>
              <a:t>d.</a:t>
            </a:r>
            <a:r>
              <a:rPr lang="en-US" sz="2800" dirty="0"/>
              <a:t> T</a:t>
            </a:r>
            <a:endParaRPr lang="pt-PT" sz="28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800" b="1" dirty="0">
                <a:solidFill>
                  <a:srgbClr val="FFA43F"/>
                </a:solidFill>
              </a:rPr>
              <a:t>e.</a:t>
            </a:r>
            <a:r>
              <a:rPr lang="en-US" sz="2800" dirty="0"/>
              <a:t> F – There is a study in Grace’s house.</a:t>
            </a:r>
            <a:endParaRPr lang="pt-PT" sz="28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800" b="1" dirty="0">
                <a:solidFill>
                  <a:srgbClr val="FFA43F"/>
                </a:solidFill>
              </a:rPr>
              <a:t>f.</a:t>
            </a:r>
            <a:r>
              <a:rPr lang="en-US" sz="2800" dirty="0"/>
              <a:t>  F – There are two garages in her house.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2571206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95536" y="980728"/>
            <a:ext cx="7272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Let’s correct the test…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3D1B87-B9FA-4718-900F-FB5511DA2295}"/>
              </a:ext>
            </a:extLst>
          </p:cNvPr>
          <p:cNvSpPr txBox="1"/>
          <p:nvPr/>
        </p:nvSpPr>
        <p:spPr>
          <a:xfrm>
            <a:off x="395536" y="1688614"/>
            <a:ext cx="777686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2800" b="1" dirty="0"/>
              <a:t>Reading</a:t>
            </a:r>
          </a:p>
          <a:p>
            <a:pPr>
              <a:spcAft>
                <a:spcPts val="1800"/>
              </a:spcAft>
            </a:pPr>
            <a:r>
              <a:rPr lang="en-GB" sz="2800" b="1" dirty="0"/>
              <a:t>Question </a:t>
            </a:r>
            <a:r>
              <a:rPr lang="en-GB" sz="2800" b="1" dirty="0">
                <a:solidFill>
                  <a:schemeClr val="accent6"/>
                </a:solidFill>
              </a:rPr>
              <a:t>2: </a:t>
            </a:r>
            <a:r>
              <a:rPr lang="en-GB" sz="2800" b="1" dirty="0"/>
              <a:t>Read and answer the questions.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800" b="1" dirty="0">
                <a:solidFill>
                  <a:srgbClr val="FFA43F"/>
                </a:solidFill>
              </a:rPr>
              <a:t>a.</a:t>
            </a:r>
            <a:r>
              <a:rPr lang="en-US" sz="2800" dirty="0"/>
              <a:t> No, there isn’t.</a:t>
            </a:r>
            <a:endParaRPr lang="pt-PT" sz="28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800" b="1" dirty="0">
                <a:solidFill>
                  <a:srgbClr val="FFA43F"/>
                </a:solidFill>
              </a:rPr>
              <a:t>b.</a:t>
            </a:r>
            <a:r>
              <a:rPr lang="en-US" sz="2800" dirty="0"/>
              <a:t> There are six bedrooms (in her house).</a:t>
            </a:r>
            <a:endParaRPr lang="pt-PT" sz="28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800" b="1" dirty="0">
                <a:solidFill>
                  <a:srgbClr val="FFA43F"/>
                </a:solidFill>
              </a:rPr>
              <a:t>c.</a:t>
            </a:r>
            <a:r>
              <a:rPr lang="en-US" sz="2800" dirty="0"/>
              <a:t> </a:t>
            </a:r>
            <a:r>
              <a:rPr lang="en-GB" sz="2800" i="1" dirty="0"/>
              <a:t>Personal answer</a:t>
            </a:r>
            <a:r>
              <a:rPr lang="en-US" sz="2800" i="1" dirty="0"/>
              <a:t>: </a:t>
            </a:r>
            <a:r>
              <a:rPr lang="en-US" sz="2800" dirty="0"/>
              <a:t>My house is</a:t>
            </a:r>
            <a:r>
              <a:rPr lang="en-US" sz="2800" i="1" dirty="0"/>
              <a:t>… (</a:t>
            </a:r>
            <a:r>
              <a:rPr lang="en-US" sz="2800" i="1" dirty="0" err="1"/>
              <a:t>colour</a:t>
            </a:r>
            <a:r>
              <a:rPr lang="en-US" sz="2800" i="1" dirty="0"/>
              <a:t>)</a:t>
            </a:r>
            <a:r>
              <a:rPr lang="en-GB" sz="2800" i="1" dirty="0"/>
              <a:t>.</a:t>
            </a:r>
            <a:endParaRPr lang="en-GB" sz="2800" b="1" i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010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8B36E-53DA-4EBE-9FA4-3C3F722CC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688614"/>
            <a:ext cx="8229600" cy="3684602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GB" sz="2800" b="1" dirty="0"/>
              <a:t>Grammar</a:t>
            </a:r>
          </a:p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GB" sz="2800" b="1" dirty="0"/>
              <a:t>Question </a:t>
            </a:r>
            <a:r>
              <a:rPr lang="en-GB" sz="2800" b="1" dirty="0">
                <a:solidFill>
                  <a:schemeClr val="accent6"/>
                </a:solidFill>
              </a:rPr>
              <a:t>1: </a:t>
            </a:r>
            <a:r>
              <a:rPr lang="en-US" sz="2800" b="1" dirty="0"/>
              <a:t>Look, read and write the correct form</a:t>
            </a:r>
            <a:r>
              <a:rPr lang="pt-PT" sz="2800" b="1" dirty="0"/>
              <a:t> </a:t>
            </a:r>
            <a:r>
              <a:rPr lang="en-US" sz="2800" b="1" dirty="0"/>
              <a:t>of the verb there + to be.</a:t>
            </a:r>
            <a:endParaRPr lang="pt-PT" sz="2800" b="1" dirty="0"/>
          </a:p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GB" sz="2800" b="1" dirty="0">
                <a:solidFill>
                  <a:srgbClr val="FFA43F"/>
                </a:solidFill>
              </a:rPr>
              <a:t>b.</a:t>
            </a:r>
            <a:r>
              <a:rPr lang="en-GB" sz="2800" dirty="0"/>
              <a:t> Is there / there is.</a:t>
            </a:r>
            <a:endParaRPr lang="pt-PT" sz="2800" dirty="0"/>
          </a:p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GB" sz="2800" b="1" dirty="0">
                <a:solidFill>
                  <a:srgbClr val="FFA43F"/>
                </a:solidFill>
              </a:rPr>
              <a:t>c.</a:t>
            </a:r>
            <a:r>
              <a:rPr lang="en-GB" sz="2800" dirty="0"/>
              <a:t> Is there / there isn’t.</a:t>
            </a:r>
            <a:endParaRPr lang="pt-PT" sz="2800" dirty="0"/>
          </a:p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GB" sz="2800" b="1" dirty="0">
                <a:solidFill>
                  <a:srgbClr val="FFA43F"/>
                </a:solidFill>
              </a:rPr>
              <a:t>d.</a:t>
            </a:r>
            <a:r>
              <a:rPr lang="en-GB" sz="2800" dirty="0"/>
              <a:t> Are there / there are</a:t>
            </a:r>
            <a:endParaRPr lang="pt-PT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8D6283-F5BB-466A-A5BA-BDA406475D19}"/>
              </a:ext>
            </a:extLst>
          </p:cNvPr>
          <p:cNvSpPr txBox="1"/>
          <p:nvPr/>
        </p:nvSpPr>
        <p:spPr>
          <a:xfrm>
            <a:off x="395536" y="980728"/>
            <a:ext cx="8136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Let’s correct the test…</a:t>
            </a:r>
          </a:p>
        </p:txBody>
      </p:sp>
    </p:spTree>
    <p:extLst>
      <p:ext uri="{BB962C8B-B14F-4D97-AF65-F5344CB8AC3E}">
        <p14:creationId xmlns:p14="http://schemas.microsoft.com/office/powerpoint/2010/main" val="3096975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8B36E-53DA-4EBE-9FA4-3C3F722CC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682313"/>
            <a:ext cx="8229600" cy="4194959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GB" sz="2800" b="1" dirty="0"/>
              <a:t>Grammar</a:t>
            </a:r>
          </a:p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GB" sz="2800" b="1" dirty="0"/>
              <a:t>Question </a:t>
            </a:r>
            <a:r>
              <a:rPr lang="en-GB" sz="2800" b="1" dirty="0">
                <a:solidFill>
                  <a:schemeClr val="accent6"/>
                </a:solidFill>
              </a:rPr>
              <a:t>2: </a:t>
            </a:r>
            <a:r>
              <a:rPr lang="en-US" sz="2800" b="1" dirty="0"/>
              <a:t>Look at the picture and write the correct preposition of place: </a:t>
            </a:r>
            <a:r>
              <a:rPr lang="en-US" sz="2800" b="1" u="sng" dirty="0"/>
              <a:t>next to</a:t>
            </a:r>
            <a:r>
              <a:rPr lang="en-US" sz="2800" b="1" dirty="0"/>
              <a:t>, </a:t>
            </a:r>
            <a:r>
              <a:rPr lang="en-US" sz="2800" b="1" u="sng" dirty="0"/>
              <a:t>on</a:t>
            </a:r>
            <a:r>
              <a:rPr lang="en-US" sz="2800" b="1" dirty="0"/>
              <a:t>, </a:t>
            </a:r>
            <a:r>
              <a:rPr lang="en-US" sz="2800" b="1" u="sng" dirty="0"/>
              <a:t>in front of</a:t>
            </a:r>
            <a:r>
              <a:rPr lang="en-US" sz="2800" b="1" dirty="0"/>
              <a:t> and </a:t>
            </a:r>
            <a:r>
              <a:rPr lang="en-US" sz="2800" b="1" u="sng" dirty="0"/>
              <a:t>behind</a:t>
            </a:r>
            <a:r>
              <a:rPr lang="en-US" sz="2800" b="1" dirty="0"/>
              <a:t>.</a:t>
            </a:r>
          </a:p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GB" sz="2800" b="1" dirty="0">
                <a:solidFill>
                  <a:srgbClr val="FFA43F"/>
                </a:solidFill>
              </a:rPr>
              <a:t>b.</a:t>
            </a:r>
            <a:r>
              <a:rPr lang="en-GB" sz="2800" dirty="0"/>
              <a:t> on			</a:t>
            </a:r>
            <a:r>
              <a:rPr lang="en-GB" sz="2800" b="1" dirty="0">
                <a:solidFill>
                  <a:srgbClr val="FFA43F"/>
                </a:solidFill>
              </a:rPr>
              <a:t>e.</a:t>
            </a:r>
            <a:r>
              <a:rPr lang="en-GB" sz="2800" dirty="0"/>
              <a:t> next to</a:t>
            </a:r>
            <a:endParaRPr lang="pt-PT" sz="2800" dirty="0"/>
          </a:p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GB" sz="2800" b="1" dirty="0">
                <a:solidFill>
                  <a:srgbClr val="FFA43F"/>
                </a:solidFill>
              </a:rPr>
              <a:t>c.</a:t>
            </a:r>
            <a:r>
              <a:rPr lang="en-GB" sz="2800" dirty="0"/>
              <a:t> on			</a:t>
            </a:r>
            <a:r>
              <a:rPr lang="en-GB" sz="2800" b="1" dirty="0">
                <a:solidFill>
                  <a:srgbClr val="FFA43F"/>
                </a:solidFill>
              </a:rPr>
              <a:t>f.</a:t>
            </a:r>
            <a:r>
              <a:rPr lang="en-GB" sz="2800" dirty="0"/>
              <a:t> behind</a:t>
            </a:r>
            <a:endParaRPr lang="pt-PT" sz="2800" dirty="0"/>
          </a:p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GB" sz="2800" b="1" dirty="0">
                <a:solidFill>
                  <a:srgbClr val="FFA43F"/>
                </a:solidFill>
              </a:rPr>
              <a:t>d.</a:t>
            </a:r>
            <a:r>
              <a:rPr lang="en-GB" sz="2800" dirty="0"/>
              <a:t> in front of</a:t>
            </a:r>
            <a:endParaRPr lang="en-US" sz="2800" b="1" dirty="0">
              <a:solidFill>
                <a:schemeClr val="accent6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8D6283-F5BB-466A-A5BA-BDA406475D19}"/>
              </a:ext>
            </a:extLst>
          </p:cNvPr>
          <p:cNvSpPr txBox="1"/>
          <p:nvPr/>
        </p:nvSpPr>
        <p:spPr>
          <a:xfrm>
            <a:off x="395536" y="980728"/>
            <a:ext cx="8136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Let’s correct your test…</a:t>
            </a:r>
          </a:p>
        </p:txBody>
      </p:sp>
    </p:spTree>
    <p:extLst>
      <p:ext uri="{BB962C8B-B14F-4D97-AF65-F5344CB8AC3E}">
        <p14:creationId xmlns:p14="http://schemas.microsoft.com/office/powerpoint/2010/main" val="1288431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8B36E-53DA-4EBE-9FA4-3C3F722CC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688614"/>
            <a:ext cx="8229600" cy="4404682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GB" sz="2800" b="1" dirty="0"/>
              <a:t>Grammar</a:t>
            </a:r>
          </a:p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GB" sz="2800" b="1" dirty="0"/>
              <a:t>Question </a:t>
            </a:r>
            <a:r>
              <a:rPr lang="en-GB" sz="2800" b="1" dirty="0">
                <a:solidFill>
                  <a:schemeClr val="accent6"/>
                </a:solidFill>
              </a:rPr>
              <a:t>3: </a:t>
            </a:r>
            <a:r>
              <a:rPr lang="en-US" sz="2800" b="1" dirty="0"/>
              <a:t>Read and complete the sentences with</a:t>
            </a:r>
            <a:r>
              <a:rPr lang="pt-PT" sz="2800" b="1" dirty="0"/>
              <a:t> </a:t>
            </a:r>
            <a:r>
              <a:rPr lang="en-US" sz="2800" b="1" u="sng" dirty="0"/>
              <a:t>because</a:t>
            </a:r>
            <a:r>
              <a:rPr lang="en-US" sz="2800" b="1" dirty="0"/>
              <a:t>, </a:t>
            </a:r>
            <a:r>
              <a:rPr lang="en-US" sz="2800" b="1" u="sng" dirty="0"/>
              <a:t>but</a:t>
            </a:r>
            <a:r>
              <a:rPr lang="en-US" sz="2800" b="1" dirty="0"/>
              <a:t>, </a:t>
            </a:r>
            <a:r>
              <a:rPr lang="en-US" sz="2800" b="1" u="sng" dirty="0"/>
              <a:t>and</a:t>
            </a:r>
            <a:r>
              <a:rPr lang="en-US" sz="2800" b="1" dirty="0"/>
              <a:t> or </a:t>
            </a:r>
            <a:r>
              <a:rPr lang="en-US" sz="2800" b="1" u="sng" dirty="0"/>
              <a:t>so</a:t>
            </a:r>
            <a:r>
              <a:rPr lang="en-US" sz="2800" b="1" dirty="0"/>
              <a:t>.</a:t>
            </a:r>
          </a:p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2800" b="1" dirty="0">
                <a:solidFill>
                  <a:srgbClr val="FFA43F"/>
                </a:solidFill>
              </a:rPr>
              <a:t>b.</a:t>
            </a:r>
            <a:r>
              <a:rPr lang="en-US" sz="2800" dirty="0"/>
              <a:t> because</a:t>
            </a:r>
            <a:endParaRPr lang="pt-PT" sz="2800" dirty="0"/>
          </a:p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2800" b="1" dirty="0">
                <a:solidFill>
                  <a:srgbClr val="FFA43F"/>
                </a:solidFill>
              </a:rPr>
              <a:t>c.</a:t>
            </a:r>
            <a:r>
              <a:rPr lang="en-US" sz="2800" dirty="0"/>
              <a:t> and</a:t>
            </a:r>
            <a:endParaRPr lang="pt-PT" sz="2800" dirty="0"/>
          </a:p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2800" b="1" dirty="0">
                <a:solidFill>
                  <a:srgbClr val="FFA43F"/>
                </a:solidFill>
              </a:rPr>
              <a:t>d.</a:t>
            </a:r>
            <a:r>
              <a:rPr lang="en-US" sz="2800" dirty="0"/>
              <a:t> but</a:t>
            </a:r>
            <a:endParaRPr lang="pt-PT" sz="2800" dirty="0"/>
          </a:p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2800" b="1" dirty="0">
                <a:solidFill>
                  <a:srgbClr val="FFA43F"/>
                </a:solidFill>
              </a:rPr>
              <a:t>e.</a:t>
            </a:r>
            <a:r>
              <a:rPr lang="en-US" sz="2800" dirty="0"/>
              <a:t> so</a:t>
            </a:r>
            <a:endParaRPr lang="pt-PT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8D6283-F5BB-466A-A5BA-BDA406475D19}"/>
              </a:ext>
            </a:extLst>
          </p:cNvPr>
          <p:cNvSpPr txBox="1"/>
          <p:nvPr/>
        </p:nvSpPr>
        <p:spPr>
          <a:xfrm>
            <a:off x="395536" y="980728"/>
            <a:ext cx="8136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Let’s correct your test…</a:t>
            </a:r>
          </a:p>
        </p:txBody>
      </p:sp>
    </p:spTree>
    <p:extLst>
      <p:ext uri="{BB962C8B-B14F-4D97-AF65-F5344CB8AC3E}">
        <p14:creationId xmlns:p14="http://schemas.microsoft.com/office/powerpoint/2010/main" val="2092978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8B36E-53DA-4EBE-9FA4-3C3F722CC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688614"/>
            <a:ext cx="8412106" cy="4525963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GB" sz="2800" b="1" dirty="0"/>
              <a:t>Writing</a:t>
            </a:r>
          </a:p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GB" sz="2800" b="1" dirty="0"/>
              <a:t>Question </a:t>
            </a:r>
            <a:r>
              <a:rPr lang="en-GB" sz="2800" b="1" dirty="0">
                <a:solidFill>
                  <a:schemeClr val="accent6"/>
                </a:solidFill>
              </a:rPr>
              <a:t>1: </a:t>
            </a:r>
            <a:r>
              <a:rPr lang="en-GB" sz="2800" b="1" dirty="0"/>
              <a:t>Read and answer about you.</a:t>
            </a:r>
          </a:p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GB" sz="2800" b="1" dirty="0">
                <a:solidFill>
                  <a:srgbClr val="FFA43F"/>
                </a:solidFill>
              </a:rPr>
              <a:t>a. </a:t>
            </a:r>
            <a:r>
              <a:rPr lang="en-GB" sz="2800" dirty="0"/>
              <a:t>I live in a...</a:t>
            </a:r>
          </a:p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GB" sz="2800" b="1" dirty="0">
                <a:solidFill>
                  <a:srgbClr val="FFA43F"/>
                </a:solidFill>
              </a:rPr>
              <a:t>b. </a:t>
            </a:r>
            <a:r>
              <a:rPr lang="en-GB" sz="2800" dirty="0"/>
              <a:t>My favourite room is...</a:t>
            </a:r>
          </a:p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GB" sz="2800" b="1" dirty="0">
                <a:solidFill>
                  <a:srgbClr val="FFA43F"/>
                </a:solidFill>
              </a:rPr>
              <a:t>c. </a:t>
            </a:r>
            <a:r>
              <a:rPr lang="en-GB" sz="2800" dirty="0"/>
              <a:t>My favourite object in my room is…</a:t>
            </a:r>
          </a:p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GB" sz="2800" b="1" dirty="0">
                <a:solidFill>
                  <a:srgbClr val="FFA43F"/>
                </a:solidFill>
              </a:rPr>
              <a:t>d. </a:t>
            </a:r>
            <a:r>
              <a:rPr lang="en-GB" sz="2800" dirty="0"/>
              <a:t>I study in the...</a:t>
            </a:r>
          </a:p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GB" sz="2800" b="1" dirty="0">
                <a:solidFill>
                  <a:srgbClr val="FFA43F"/>
                </a:solidFill>
              </a:rPr>
              <a:t>e.</a:t>
            </a:r>
            <a:r>
              <a:rPr lang="en-GB" sz="2800" dirty="0"/>
              <a:t> My bed is…</a:t>
            </a:r>
          </a:p>
          <a:p>
            <a:pPr marL="0" indent="0">
              <a:buNone/>
            </a:pPr>
            <a:endParaRPr lang="en-GB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8D6283-F5BB-466A-A5BA-BDA406475D19}"/>
              </a:ext>
            </a:extLst>
          </p:cNvPr>
          <p:cNvSpPr txBox="1"/>
          <p:nvPr/>
        </p:nvSpPr>
        <p:spPr>
          <a:xfrm>
            <a:off x="395536" y="980728"/>
            <a:ext cx="8136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Let’s correct your test…</a:t>
            </a:r>
          </a:p>
        </p:txBody>
      </p:sp>
    </p:spTree>
    <p:extLst>
      <p:ext uri="{BB962C8B-B14F-4D97-AF65-F5344CB8AC3E}">
        <p14:creationId xmlns:p14="http://schemas.microsoft.com/office/powerpoint/2010/main" val="41533885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8B36E-53DA-4EBE-9FA4-3C3F722CC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688614"/>
            <a:ext cx="8229600" cy="4980746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GB" sz="2800" b="1" dirty="0"/>
              <a:t>Writing</a:t>
            </a:r>
          </a:p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GB" sz="2800" b="1" dirty="0"/>
              <a:t>Question </a:t>
            </a:r>
            <a:r>
              <a:rPr lang="en-GB" sz="2800" b="1" dirty="0">
                <a:solidFill>
                  <a:schemeClr val="accent6"/>
                </a:solidFill>
              </a:rPr>
              <a:t>2: </a:t>
            </a:r>
            <a:r>
              <a:rPr lang="en-US" sz="2800" b="1" dirty="0"/>
              <a:t>Describe your bedroom.</a:t>
            </a:r>
            <a:endParaRPr lang="en-US" sz="2800" i="1" dirty="0"/>
          </a:p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2800" i="1" dirty="0"/>
              <a:t>My bedroom is small / big.</a:t>
            </a:r>
          </a:p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2800" i="1" dirty="0"/>
              <a:t>In my bedroom there is a/an… and a/an…</a:t>
            </a:r>
          </a:p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2800" i="1" dirty="0"/>
              <a:t>There’s a/an… (on… next to the… in front of… opposite…)</a:t>
            </a:r>
          </a:p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2800" i="1" dirty="0"/>
              <a:t>There are… (on… next to the… in front of… opposite…)</a:t>
            </a:r>
          </a:p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2800" i="1" dirty="0"/>
              <a:t>I like/love my bedroom!</a:t>
            </a:r>
            <a:endParaRPr lang="pt-PT" sz="2800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8D6283-F5BB-466A-A5BA-BDA406475D19}"/>
              </a:ext>
            </a:extLst>
          </p:cNvPr>
          <p:cNvSpPr txBox="1"/>
          <p:nvPr/>
        </p:nvSpPr>
        <p:spPr>
          <a:xfrm>
            <a:off x="395536" y="980728"/>
            <a:ext cx="8136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Let’s correct your test…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6876256" y="836712"/>
            <a:ext cx="2088232" cy="307776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u="sng" dirty="0"/>
              <a:t>Vocabulary:</a:t>
            </a:r>
          </a:p>
          <a:p>
            <a:r>
              <a:rPr lang="en-GB" sz="1600" dirty="0"/>
              <a:t>bed</a:t>
            </a:r>
          </a:p>
          <a:p>
            <a:r>
              <a:rPr lang="en-GB" sz="1600" dirty="0"/>
              <a:t>bedside table(s)</a:t>
            </a:r>
          </a:p>
          <a:p>
            <a:r>
              <a:rPr lang="en-GB" sz="1600" dirty="0"/>
              <a:t>wardrobe</a:t>
            </a:r>
          </a:p>
          <a:p>
            <a:r>
              <a:rPr lang="en-GB" sz="1600" dirty="0"/>
              <a:t>curtains</a:t>
            </a:r>
          </a:p>
          <a:p>
            <a:r>
              <a:rPr lang="en-GB" sz="1600" dirty="0"/>
              <a:t>books</a:t>
            </a:r>
          </a:p>
          <a:p>
            <a:r>
              <a:rPr lang="en-GB" sz="1600" dirty="0"/>
              <a:t>rug(s) / carpet</a:t>
            </a:r>
          </a:p>
          <a:p>
            <a:r>
              <a:rPr lang="en-GB" sz="1600" dirty="0"/>
              <a:t>window(s)</a:t>
            </a:r>
          </a:p>
          <a:p>
            <a:r>
              <a:rPr lang="en-GB" sz="1600" dirty="0"/>
              <a:t>chair</a:t>
            </a:r>
          </a:p>
          <a:p>
            <a:r>
              <a:rPr lang="en-GB" sz="1600" dirty="0"/>
              <a:t>armchair</a:t>
            </a:r>
          </a:p>
          <a:p>
            <a:r>
              <a:rPr lang="en-GB" sz="1600" dirty="0"/>
              <a:t>desk / table</a:t>
            </a:r>
          </a:p>
          <a:p>
            <a:r>
              <a:rPr lang="en-GB" sz="1600" dirty="0"/>
              <a:t>poster(s) /picture(s)</a:t>
            </a:r>
          </a:p>
        </p:txBody>
      </p:sp>
    </p:spTree>
    <p:extLst>
      <p:ext uri="{BB962C8B-B14F-4D97-AF65-F5344CB8AC3E}">
        <p14:creationId xmlns:p14="http://schemas.microsoft.com/office/powerpoint/2010/main" val="1045727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290AE-87D9-4264-94C6-A23312C93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4" descr="A close up of text on a white background&#10;&#10;Description generated with high confidence">
            <a:extLst>
              <a:ext uri="{FF2B5EF4-FFF2-40B4-BE49-F238E27FC236}">
                <a16:creationId xmlns:a16="http://schemas.microsoft.com/office/drawing/2014/main" id="{8D5F2A1A-8616-430F-BFBC-4CD18A249A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21" b="9361"/>
          <a:stretch/>
        </p:blipFill>
        <p:spPr>
          <a:xfrm>
            <a:off x="10" y="5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4314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1291</TotalTime>
  <Words>498</Words>
  <Application>Microsoft Office PowerPoint</Application>
  <PresentationFormat>On-screen Show (4:3)</PresentationFormat>
  <Paragraphs>90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Utilizador</dc:creator>
  <cp:lastModifiedBy>Pedro Carreira</cp:lastModifiedBy>
  <cp:revision>138</cp:revision>
  <dcterms:created xsi:type="dcterms:W3CDTF">2012-02-14T20:37:36Z</dcterms:created>
  <dcterms:modified xsi:type="dcterms:W3CDTF">2019-02-22T11:57:07Z</dcterms:modified>
</cp:coreProperties>
</file>