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3" r:id="rId2"/>
    <p:sldId id="261" r:id="rId3"/>
    <p:sldId id="268" r:id="rId4"/>
    <p:sldId id="269" r:id="rId5"/>
    <p:sldId id="281" r:id="rId6"/>
    <p:sldId id="270" r:id="rId7"/>
    <p:sldId id="280" r:id="rId8"/>
    <p:sldId id="271" r:id="rId9"/>
    <p:sldId id="272" r:id="rId10"/>
    <p:sldId id="273" r:id="rId11"/>
    <p:sldId id="275" r:id="rId12"/>
    <p:sldId id="279" r:id="rId13"/>
    <p:sldId id="283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namita Cohen" initials="SC" lastIdx="2" clrIdx="0">
    <p:extLst>
      <p:ext uri="{19B8F6BF-5375-455C-9EA6-DF929625EA0E}">
        <p15:presenceInfo xmlns:p15="http://schemas.microsoft.com/office/powerpoint/2012/main" userId="S::SCohen@portoeditora.pt::ad0933f2-8409-4dcb-848d-704ecb55568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C33"/>
    <a:srgbClr val="FFA43F"/>
    <a:srgbClr val="06B8ED"/>
    <a:srgbClr val="DA8721"/>
    <a:srgbClr val="008F7B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5554F3-509B-4D83-9C0B-71674010FA0C}" v="5" dt="2019-11-11T17:55:42.8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58"/>
    <p:restoredTop sz="94673"/>
  </p:normalViewPr>
  <p:slideViewPr>
    <p:cSldViewPr>
      <p:cViewPr varScale="1">
        <p:scale>
          <a:sx n="104" d="100"/>
          <a:sy n="104" d="100"/>
        </p:scale>
        <p:origin x="22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namita Cohen" userId="ad0933f2-8409-4dcb-848d-704ecb555687" providerId="ADAL" clId="{745554F3-509B-4D83-9C0B-71674010FA0C}"/>
    <pc:docChg chg="custSel modSld">
      <pc:chgData name="Sunamita Cohen" userId="ad0933f2-8409-4dcb-848d-704ecb555687" providerId="ADAL" clId="{745554F3-509B-4D83-9C0B-71674010FA0C}" dt="2019-11-11T17:56:53.815" v="82" actId="1592"/>
      <pc:docMkLst>
        <pc:docMk/>
      </pc:docMkLst>
      <pc:sldChg chg="modSp">
        <pc:chgData name="Sunamita Cohen" userId="ad0933f2-8409-4dcb-848d-704ecb555687" providerId="ADAL" clId="{745554F3-509B-4D83-9C0B-71674010FA0C}" dt="2019-11-11T09:42:54.101" v="15"/>
        <pc:sldMkLst>
          <pc:docMk/>
          <pc:sldMk cId="2571206752" sldId="270"/>
        </pc:sldMkLst>
        <pc:spChg chg="mod">
          <ac:chgData name="Sunamita Cohen" userId="ad0933f2-8409-4dcb-848d-704ecb555687" providerId="ADAL" clId="{745554F3-509B-4D83-9C0B-71674010FA0C}" dt="2019-11-11T09:42:54.101" v="15"/>
          <ac:spMkLst>
            <pc:docMk/>
            <pc:sldMk cId="2571206752" sldId="270"/>
            <ac:spMk id="6" creationId="{693D1B87-B9FA-4718-900F-FB5511DA2295}"/>
          </ac:spMkLst>
        </pc:spChg>
      </pc:sldChg>
      <pc:sldChg chg="modSp">
        <pc:chgData name="Sunamita Cohen" userId="ad0933f2-8409-4dcb-848d-704ecb555687" providerId="ADAL" clId="{745554F3-509B-4D83-9C0B-71674010FA0C}" dt="2019-11-11T09:44:31.835" v="16" actId="20577"/>
        <pc:sldMkLst>
          <pc:docMk/>
          <pc:sldMk cId="2092978662" sldId="273"/>
        </pc:sldMkLst>
        <pc:spChg chg="mod">
          <ac:chgData name="Sunamita Cohen" userId="ad0933f2-8409-4dcb-848d-704ecb555687" providerId="ADAL" clId="{745554F3-509B-4D83-9C0B-71674010FA0C}" dt="2019-11-11T09:44:31.835" v="16" actId="20577"/>
          <ac:spMkLst>
            <pc:docMk/>
            <pc:sldMk cId="2092978662" sldId="273"/>
            <ac:spMk id="3" creationId="{D718B36E-53DA-4EBE-9FA4-3C3F722CCE12}"/>
          </ac:spMkLst>
        </pc:spChg>
      </pc:sldChg>
      <pc:sldChg chg="modSp addCm delCm modCm">
        <pc:chgData name="Sunamita Cohen" userId="ad0933f2-8409-4dcb-848d-704ecb555687" providerId="ADAL" clId="{745554F3-509B-4D83-9C0B-71674010FA0C}" dt="2019-11-11T17:56:53.815" v="82" actId="1592"/>
        <pc:sldMkLst>
          <pc:docMk/>
          <pc:sldMk cId="1045727260" sldId="279"/>
        </pc:sldMkLst>
        <pc:spChg chg="mod">
          <ac:chgData name="Sunamita Cohen" userId="ad0933f2-8409-4dcb-848d-704ecb555687" providerId="ADAL" clId="{745554F3-509B-4D83-9C0B-71674010FA0C}" dt="2019-11-11T17:56:44.429" v="81" actId="255"/>
          <ac:spMkLst>
            <pc:docMk/>
            <pc:sldMk cId="1045727260" sldId="279"/>
            <ac:spMk id="3" creationId="{D718B36E-53DA-4EBE-9FA4-3C3F722CCE12}"/>
          </ac:spMkLst>
        </pc:spChg>
      </pc:sldChg>
      <pc:sldChg chg="modSp">
        <pc:chgData name="Sunamita Cohen" userId="ad0933f2-8409-4dcb-848d-704ecb555687" providerId="ADAL" clId="{745554F3-509B-4D83-9C0B-71674010FA0C}" dt="2019-11-11T09:42:07.977" v="6" actId="20577"/>
        <pc:sldMkLst>
          <pc:docMk/>
          <pc:sldMk cId="180177845" sldId="281"/>
        </pc:sldMkLst>
        <pc:spChg chg="mod">
          <ac:chgData name="Sunamita Cohen" userId="ad0933f2-8409-4dcb-848d-704ecb555687" providerId="ADAL" clId="{745554F3-509B-4D83-9C0B-71674010FA0C}" dt="2019-11-11T09:42:07.977" v="6" actId="20577"/>
          <ac:spMkLst>
            <pc:docMk/>
            <pc:sldMk cId="180177845" sldId="281"/>
            <ac:spMk id="4" creationId="{8DFAAB75-5911-474C-9ABA-32E2A1977A3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ECF851-AE8E-4204-B855-E5A2F0920B38}" type="datetimeFigureOut">
              <a:rPr lang="en-GB" smtClean="0"/>
              <a:t>11/11/2019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DC557-1EE4-422E-A107-84E9FC1395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854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F80B17-5561-485E-84CA-FABC6408ED28}" type="datetimeFigureOut">
              <a:rPr lang="pt-PT" smtClean="0"/>
              <a:pPr/>
              <a:t>11/11/2019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F80B17-5561-485E-84CA-FABC6408ED28}" type="datetimeFigureOut">
              <a:rPr lang="pt-PT" smtClean="0"/>
              <a:pPr/>
              <a:t>11/11/2019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F80B17-5561-485E-84CA-FABC6408ED28}" type="datetimeFigureOut">
              <a:rPr lang="pt-PT" smtClean="0"/>
              <a:pPr/>
              <a:t>11/11/2019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F80B17-5561-485E-84CA-FABC6408ED28}" type="datetimeFigureOut">
              <a:rPr lang="pt-PT" smtClean="0"/>
              <a:pPr/>
              <a:t>11/11/2019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F80B17-5561-485E-84CA-FABC6408ED28}" type="datetimeFigureOut">
              <a:rPr lang="pt-PT" smtClean="0"/>
              <a:pPr/>
              <a:t>11/11/2019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F80B17-5561-485E-84CA-FABC6408ED28}" type="datetimeFigureOut">
              <a:rPr lang="pt-PT" smtClean="0"/>
              <a:pPr/>
              <a:t>11/11/2019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F80B17-5561-485E-84CA-FABC6408ED28}" type="datetimeFigureOut">
              <a:rPr lang="pt-PT" smtClean="0"/>
              <a:pPr/>
              <a:t>11/11/2019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F80B17-5561-485E-84CA-FABC6408ED28}" type="datetimeFigureOut">
              <a:rPr lang="pt-PT" smtClean="0"/>
              <a:pPr/>
              <a:t>11/11/2019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F80B17-5561-485E-84CA-FABC6408ED28}" type="datetimeFigureOut">
              <a:rPr lang="pt-PT" smtClean="0"/>
              <a:pPr/>
              <a:t>11/11/2019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F80B17-5561-485E-84CA-FABC6408ED28}" type="datetimeFigureOut">
              <a:rPr lang="pt-PT" smtClean="0"/>
              <a:pPr/>
              <a:t>11/11/2019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3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4"/>
            <a:ext cx="9144000" cy="686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660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95536" y="980728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Let’s correct the test!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3D1B87-B9FA-4718-900F-FB5511DA2295}"/>
              </a:ext>
            </a:extLst>
          </p:cNvPr>
          <p:cNvSpPr txBox="1"/>
          <p:nvPr/>
        </p:nvSpPr>
        <p:spPr>
          <a:xfrm>
            <a:off x="395536" y="1916832"/>
            <a:ext cx="8496944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800" b="1" dirty="0"/>
              <a:t>Listening</a:t>
            </a:r>
          </a:p>
          <a:p>
            <a:r>
              <a:rPr lang="en-GB" sz="2800" b="1" dirty="0"/>
              <a:t>Question </a:t>
            </a:r>
            <a:r>
              <a:rPr lang="en-GB" sz="2800" b="1" dirty="0">
                <a:solidFill>
                  <a:schemeClr val="accent6"/>
                </a:solidFill>
              </a:rPr>
              <a:t>1: </a:t>
            </a:r>
            <a:r>
              <a:rPr lang="en-US" sz="2800" b="1" dirty="0"/>
              <a:t>Listen and circle the correct answer.</a:t>
            </a:r>
            <a:endParaRPr lang="en-US" sz="2800" dirty="0"/>
          </a:p>
          <a:p>
            <a:r>
              <a:rPr lang="en-US" sz="2800" dirty="0"/>
              <a:t> </a:t>
            </a:r>
            <a:endParaRPr lang="en-GB" sz="2800" dirty="0"/>
          </a:p>
          <a:p>
            <a:pPr lvl="0"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a. </a:t>
            </a:r>
            <a:r>
              <a:rPr lang="pt-PT" sz="2800" dirty="0" err="1"/>
              <a:t>aunt</a:t>
            </a:r>
            <a:endParaRPr lang="en-GB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b. </a:t>
            </a:r>
            <a:r>
              <a:rPr lang="pt-PT" sz="2800" dirty="0" err="1"/>
              <a:t>father</a:t>
            </a:r>
            <a:endParaRPr lang="en-GB" sz="2800" dirty="0"/>
          </a:p>
          <a:p>
            <a:pPr lvl="0"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c. </a:t>
            </a:r>
            <a:r>
              <a:rPr lang="en-US" sz="2800" dirty="0"/>
              <a:t>godmother</a:t>
            </a:r>
            <a:endParaRPr lang="en-GB" sz="2800" dirty="0"/>
          </a:p>
          <a:p>
            <a:pPr lvl="0"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d. </a:t>
            </a:r>
            <a:r>
              <a:rPr lang="en-US" sz="2800" dirty="0"/>
              <a:t>stepbrother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800" b="1" dirty="0">
                <a:solidFill>
                  <a:schemeClr val="accent6"/>
                </a:solidFill>
              </a:rPr>
              <a:t>e.</a:t>
            </a:r>
            <a:r>
              <a:rPr lang="en-US" sz="2800" dirty="0"/>
              <a:t> </a:t>
            </a:r>
            <a:r>
              <a:rPr lang="pt-PT" sz="2800" dirty="0" err="1"/>
              <a:t>sister</a:t>
            </a:r>
            <a:endParaRPr lang="en-GB" sz="2800" b="1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95536" y="980728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Let’s correct the test!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3D1B87-B9FA-4718-900F-FB5511DA2295}"/>
              </a:ext>
            </a:extLst>
          </p:cNvPr>
          <p:cNvSpPr txBox="1"/>
          <p:nvPr/>
        </p:nvSpPr>
        <p:spPr>
          <a:xfrm>
            <a:off x="395536" y="1916832"/>
            <a:ext cx="8496944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800" b="1" dirty="0"/>
              <a:t>Listening</a:t>
            </a:r>
          </a:p>
          <a:p>
            <a:r>
              <a:rPr lang="en-GB" sz="2800" b="1" dirty="0"/>
              <a:t>Question </a:t>
            </a:r>
            <a:r>
              <a:rPr lang="en-GB" sz="2800" b="1" dirty="0">
                <a:solidFill>
                  <a:schemeClr val="accent6"/>
                </a:solidFill>
              </a:rPr>
              <a:t>2: </a:t>
            </a:r>
            <a:r>
              <a:rPr lang="en-GB" sz="2800" b="1" dirty="0"/>
              <a:t>Listen and write true (T) or false (F).</a:t>
            </a:r>
            <a:r>
              <a:rPr lang="en-US" sz="2800" dirty="0"/>
              <a:t> </a:t>
            </a:r>
          </a:p>
          <a:p>
            <a:r>
              <a:rPr lang="pt-PT" sz="2800" dirty="0"/>
              <a:t> 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a. </a:t>
            </a:r>
            <a:r>
              <a:rPr lang="pt-PT" sz="2800" dirty="0" err="1"/>
              <a:t>True</a:t>
            </a:r>
            <a:r>
              <a:rPr lang="pt-PT" sz="2800" dirty="0"/>
              <a:t> (T)</a:t>
            </a:r>
            <a:endParaRPr lang="en-GB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b. </a:t>
            </a:r>
            <a:r>
              <a:rPr lang="pt-PT" sz="2800" dirty="0"/>
              <a:t>False (F)</a:t>
            </a:r>
            <a:endParaRPr lang="en-GB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c. </a:t>
            </a:r>
            <a:r>
              <a:rPr lang="pt-PT" sz="2800" dirty="0" err="1"/>
              <a:t>True</a:t>
            </a:r>
            <a:r>
              <a:rPr lang="pt-PT" sz="2800" dirty="0"/>
              <a:t> (T)</a:t>
            </a:r>
            <a:endParaRPr lang="en-GB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d. </a:t>
            </a:r>
            <a:r>
              <a:rPr lang="pt-PT" sz="2800" dirty="0" err="1"/>
              <a:t>True</a:t>
            </a:r>
            <a:r>
              <a:rPr lang="pt-PT" sz="2800" dirty="0"/>
              <a:t> (T)</a:t>
            </a:r>
            <a:endParaRPr lang="en-GB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800" b="1" dirty="0">
                <a:solidFill>
                  <a:schemeClr val="accent6"/>
                </a:solidFill>
              </a:rPr>
              <a:t>e.</a:t>
            </a:r>
            <a:r>
              <a:rPr lang="pt-PT" sz="2800" dirty="0"/>
              <a:t> False (F)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310784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95536" y="980728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Let’s correct the test!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3D1B87-B9FA-4718-900F-FB5511DA2295}"/>
              </a:ext>
            </a:extLst>
          </p:cNvPr>
          <p:cNvSpPr txBox="1"/>
          <p:nvPr/>
        </p:nvSpPr>
        <p:spPr>
          <a:xfrm>
            <a:off x="395536" y="1916832"/>
            <a:ext cx="698477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800" b="1" dirty="0"/>
              <a:t>Vocabulary</a:t>
            </a:r>
          </a:p>
          <a:p>
            <a:r>
              <a:rPr lang="en-GB" sz="2800" b="1" dirty="0"/>
              <a:t>Question </a:t>
            </a:r>
            <a:r>
              <a:rPr lang="en-GB" sz="2800" b="1" dirty="0">
                <a:solidFill>
                  <a:schemeClr val="accent6"/>
                </a:solidFill>
              </a:rPr>
              <a:t>1:</a:t>
            </a:r>
            <a:r>
              <a:rPr lang="en-GB" sz="2800" b="1" dirty="0"/>
              <a:t> </a:t>
            </a:r>
            <a:r>
              <a:rPr lang="en-US" sz="2800" b="1" dirty="0"/>
              <a:t>Look and label the pictures with a word below.</a:t>
            </a:r>
          </a:p>
          <a:p>
            <a:pPr lvl="0">
              <a:spcBef>
                <a:spcPts val="600"/>
              </a:spcBef>
            </a:pPr>
            <a:r>
              <a:rPr lang="en-GB" sz="2800" b="1" dirty="0">
                <a:solidFill>
                  <a:schemeClr val="accent6"/>
                </a:solidFill>
              </a:rPr>
              <a:t>a.</a:t>
            </a:r>
            <a:r>
              <a:rPr lang="en-GB" sz="2800" b="1" dirty="0">
                <a:solidFill>
                  <a:srgbClr val="FFA43F"/>
                </a:solidFill>
              </a:rPr>
              <a:t> </a:t>
            </a:r>
            <a:r>
              <a:rPr lang="en-GB" sz="2800" dirty="0"/>
              <a:t>mother</a:t>
            </a:r>
          </a:p>
          <a:p>
            <a:pPr lvl="0">
              <a:spcBef>
                <a:spcPts val="600"/>
              </a:spcBef>
            </a:pPr>
            <a:r>
              <a:rPr lang="en-GB" sz="2800" b="1" dirty="0">
                <a:solidFill>
                  <a:schemeClr val="accent6"/>
                </a:solidFill>
              </a:rPr>
              <a:t>b.</a:t>
            </a:r>
            <a:r>
              <a:rPr lang="en-GB" sz="2800" b="1" dirty="0">
                <a:solidFill>
                  <a:srgbClr val="FFA43F"/>
                </a:solidFill>
              </a:rPr>
              <a:t> </a:t>
            </a:r>
            <a:r>
              <a:rPr lang="en-GB" sz="2800" dirty="0"/>
              <a:t>father</a:t>
            </a:r>
          </a:p>
          <a:p>
            <a:pPr>
              <a:spcBef>
                <a:spcPts val="600"/>
              </a:spcBef>
            </a:pPr>
            <a:r>
              <a:rPr lang="en-GB" sz="2800" b="1" dirty="0">
                <a:solidFill>
                  <a:schemeClr val="accent6"/>
                </a:solidFill>
              </a:rPr>
              <a:t>c.</a:t>
            </a:r>
            <a:r>
              <a:rPr lang="en-GB" sz="2800" b="1" dirty="0">
                <a:solidFill>
                  <a:srgbClr val="FFA43F"/>
                </a:solidFill>
              </a:rPr>
              <a:t> </a:t>
            </a:r>
            <a:r>
              <a:rPr lang="en-GB" sz="2800" dirty="0"/>
              <a:t>daughter</a:t>
            </a:r>
          </a:p>
          <a:p>
            <a:pPr>
              <a:spcBef>
                <a:spcPts val="600"/>
              </a:spcBef>
            </a:pPr>
            <a:r>
              <a:rPr lang="en-GB" sz="2800" b="1" dirty="0">
                <a:solidFill>
                  <a:srgbClr val="FFA43F"/>
                </a:solidFill>
              </a:rPr>
              <a:t>d. </a:t>
            </a:r>
            <a:r>
              <a:rPr lang="en-GB" sz="2800" dirty="0"/>
              <a:t>grandmother</a:t>
            </a:r>
          </a:p>
          <a:p>
            <a:pPr>
              <a:spcBef>
                <a:spcPts val="600"/>
              </a:spcBef>
            </a:pPr>
            <a:r>
              <a:rPr lang="en-GB" sz="2800" b="1" dirty="0">
                <a:solidFill>
                  <a:srgbClr val="FFA43F"/>
                </a:solidFill>
              </a:rPr>
              <a:t>e.</a:t>
            </a:r>
            <a:r>
              <a:rPr lang="en-GB" sz="2800" dirty="0"/>
              <a:t> grandfather</a:t>
            </a:r>
          </a:p>
          <a:p>
            <a:pPr>
              <a:spcBef>
                <a:spcPts val="600"/>
              </a:spcBef>
            </a:pPr>
            <a:r>
              <a:rPr lang="en-GB" sz="2800" b="1" dirty="0">
                <a:solidFill>
                  <a:schemeClr val="accent6"/>
                </a:solidFill>
              </a:rPr>
              <a:t>f. </a:t>
            </a:r>
            <a:r>
              <a:rPr lang="en-GB" sz="2800" dirty="0"/>
              <a:t>twin sister</a:t>
            </a:r>
          </a:p>
        </p:txBody>
      </p:sp>
    </p:spTree>
    <p:extLst>
      <p:ext uri="{BB962C8B-B14F-4D97-AF65-F5344CB8AC3E}">
        <p14:creationId xmlns:p14="http://schemas.microsoft.com/office/powerpoint/2010/main" val="1662381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95536" y="980728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Let’s correct the test!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3D1B87-B9FA-4718-900F-FB5511DA2295}"/>
              </a:ext>
            </a:extLst>
          </p:cNvPr>
          <p:cNvSpPr txBox="1"/>
          <p:nvPr/>
        </p:nvSpPr>
        <p:spPr>
          <a:xfrm>
            <a:off x="395536" y="1916832"/>
            <a:ext cx="417646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800" b="1" dirty="0"/>
              <a:t>Vocabulary</a:t>
            </a:r>
          </a:p>
          <a:p>
            <a:r>
              <a:rPr lang="en-GB" sz="2800" b="1" dirty="0"/>
              <a:t>Question </a:t>
            </a:r>
            <a:r>
              <a:rPr lang="en-GB" sz="2800" b="1" dirty="0">
                <a:solidFill>
                  <a:schemeClr val="accent6"/>
                </a:solidFill>
              </a:rPr>
              <a:t>2:</a:t>
            </a:r>
            <a:r>
              <a:rPr lang="en-GB" sz="2800" b="1" dirty="0"/>
              <a:t> </a:t>
            </a:r>
            <a:r>
              <a:rPr lang="en-US" sz="2800" b="1" dirty="0"/>
              <a:t>Label the jobs.</a:t>
            </a:r>
          </a:p>
          <a:p>
            <a:endParaRPr lang="pt-PT" sz="2800" b="1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a. </a:t>
            </a:r>
            <a:r>
              <a:rPr lang="pt-PT" sz="2800" dirty="0" err="1"/>
              <a:t>actor</a:t>
            </a:r>
            <a:endParaRPr lang="en-GB" sz="2800" dirty="0"/>
          </a:p>
          <a:p>
            <a:pPr lvl="0"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b. </a:t>
            </a:r>
            <a:r>
              <a:rPr lang="pt-PT" sz="2800" dirty="0" err="1"/>
              <a:t>vet</a:t>
            </a:r>
            <a:endParaRPr lang="en-GB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c. </a:t>
            </a:r>
            <a:r>
              <a:rPr lang="en-US" sz="2800" dirty="0"/>
              <a:t>pilot</a:t>
            </a:r>
            <a:r>
              <a:rPr lang="en-GB" sz="2800" dirty="0"/>
              <a:t>               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d. </a:t>
            </a:r>
            <a:r>
              <a:rPr lang="en-GB" sz="2800" dirty="0"/>
              <a:t>doctor</a:t>
            </a:r>
            <a:endParaRPr lang="en-GB" sz="2800" b="1" dirty="0">
              <a:solidFill>
                <a:schemeClr val="accent6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FAAB75-5911-474C-9ABA-32E2A1977A35}"/>
              </a:ext>
            </a:extLst>
          </p:cNvPr>
          <p:cNvSpPr txBox="1"/>
          <p:nvPr/>
        </p:nvSpPr>
        <p:spPr>
          <a:xfrm>
            <a:off x="4553099" y="1916832"/>
            <a:ext cx="417646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endParaRPr lang="en-GB" sz="2800" b="1" dirty="0"/>
          </a:p>
          <a:p>
            <a:endParaRPr lang="pt-PT" sz="2800" b="1" dirty="0"/>
          </a:p>
          <a:p>
            <a:endParaRPr lang="pt-PT" sz="2800" b="1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e. </a:t>
            </a:r>
            <a:r>
              <a:rPr lang="pt-PT" sz="2800" dirty="0"/>
              <a:t>bus driver</a:t>
            </a:r>
            <a:endParaRPr lang="en-GB" sz="2800" dirty="0"/>
          </a:p>
          <a:p>
            <a:pPr lvl="0"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f. </a:t>
            </a:r>
            <a:r>
              <a:rPr lang="pt-PT" sz="2800" dirty="0" err="1"/>
              <a:t>fisherman</a:t>
            </a:r>
            <a:endParaRPr lang="en-GB" sz="28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g. </a:t>
            </a:r>
            <a:r>
              <a:rPr lang="en-US" sz="2800" dirty="0"/>
              <a:t>mechanic</a:t>
            </a:r>
            <a:r>
              <a:rPr lang="en-GB" sz="2800" dirty="0"/>
              <a:t>               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h. </a:t>
            </a:r>
            <a:r>
              <a:rPr lang="en-GB" sz="2800" dirty="0"/>
              <a:t>farmer(s)</a:t>
            </a:r>
            <a:endParaRPr lang="en-GB" sz="28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77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95536" y="980728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Let’s correct the test!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3D1B87-B9FA-4718-900F-FB5511DA2295}"/>
              </a:ext>
            </a:extLst>
          </p:cNvPr>
          <p:cNvSpPr txBox="1"/>
          <p:nvPr/>
        </p:nvSpPr>
        <p:spPr>
          <a:xfrm>
            <a:off x="395536" y="1916832"/>
            <a:ext cx="7992888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800" b="1" dirty="0"/>
              <a:t>Reading</a:t>
            </a:r>
          </a:p>
          <a:p>
            <a:pPr>
              <a:spcAft>
                <a:spcPts val="1800"/>
              </a:spcAft>
            </a:pPr>
            <a:r>
              <a:rPr lang="en-GB" sz="2800" b="1" dirty="0"/>
              <a:t>Question </a:t>
            </a:r>
            <a:r>
              <a:rPr lang="en-GB" sz="2800" b="1" dirty="0">
                <a:solidFill>
                  <a:schemeClr val="accent6"/>
                </a:solidFill>
              </a:rPr>
              <a:t>1: </a:t>
            </a:r>
            <a:r>
              <a:rPr lang="en-GB" sz="2800" b="1" dirty="0"/>
              <a:t>Read and write TRUE (T) or FALSE (F).</a:t>
            </a:r>
            <a:endParaRPr lang="en-GB" sz="2800" dirty="0"/>
          </a:p>
          <a:p>
            <a:pPr lvl="0"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a. </a:t>
            </a:r>
            <a:r>
              <a:rPr lang="en-GB" sz="2800" dirty="0"/>
              <a:t>F – Sally has got a big family.</a:t>
            </a:r>
          </a:p>
          <a:p>
            <a:pPr lvl="0"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b. </a:t>
            </a:r>
            <a:r>
              <a:rPr lang="en-GB" sz="2800" dirty="0"/>
              <a:t>T</a:t>
            </a:r>
          </a:p>
          <a:p>
            <a:pPr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c. </a:t>
            </a:r>
            <a:r>
              <a:rPr lang="en-GB" sz="2800" dirty="0"/>
              <a:t>F – Sally’s grandparents live in the Algarve.</a:t>
            </a:r>
          </a:p>
          <a:p>
            <a:pPr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d. </a:t>
            </a:r>
            <a:r>
              <a:rPr lang="en-GB" sz="2800" dirty="0"/>
              <a:t>F – Sally is a great football player.</a:t>
            </a:r>
          </a:p>
          <a:p>
            <a:pPr>
              <a:spcAft>
                <a:spcPts val="1200"/>
              </a:spcAft>
            </a:pPr>
            <a:r>
              <a:rPr lang="en-GB" sz="2800" b="1" dirty="0">
                <a:solidFill>
                  <a:schemeClr val="accent6"/>
                </a:solidFill>
              </a:rPr>
              <a:t>e. </a:t>
            </a:r>
            <a:r>
              <a:rPr lang="en-GB" sz="2800" dirty="0"/>
              <a:t>T</a:t>
            </a:r>
            <a:endParaRPr lang="en-GB" sz="28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06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95536" y="980728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Let’s correct the test!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3D1B87-B9FA-4718-900F-FB5511DA2295}"/>
              </a:ext>
            </a:extLst>
          </p:cNvPr>
          <p:cNvSpPr txBox="1"/>
          <p:nvPr/>
        </p:nvSpPr>
        <p:spPr>
          <a:xfrm>
            <a:off x="395536" y="1916832"/>
            <a:ext cx="7776864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800" b="1" dirty="0"/>
              <a:t>Reading</a:t>
            </a:r>
          </a:p>
          <a:p>
            <a:pPr>
              <a:spcAft>
                <a:spcPts val="1800"/>
              </a:spcAft>
            </a:pPr>
            <a:r>
              <a:rPr lang="en-GB" sz="2800" b="1" dirty="0"/>
              <a:t>Question </a:t>
            </a:r>
            <a:r>
              <a:rPr lang="en-GB" sz="2800" b="1" dirty="0">
                <a:solidFill>
                  <a:schemeClr val="accent6"/>
                </a:solidFill>
              </a:rPr>
              <a:t>2: </a:t>
            </a:r>
            <a:r>
              <a:rPr lang="en-GB" sz="2800" b="1" dirty="0"/>
              <a:t>Read and answer the questions.</a:t>
            </a:r>
            <a:endParaRPr lang="en-GB" sz="2800" b="1" dirty="0">
              <a:solidFill>
                <a:schemeClr val="accent6"/>
              </a:solidFill>
            </a:endParaRPr>
          </a:p>
          <a:p>
            <a:pPr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a. </a:t>
            </a:r>
            <a:r>
              <a:rPr lang="en-GB" sz="2800" dirty="0"/>
              <a:t>No, </a:t>
            </a:r>
            <a:r>
              <a:rPr lang="en-GB" sz="2800"/>
              <a:t>they aren’t.</a:t>
            </a:r>
            <a:endParaRPr lang="en-GB" sz="2800" dirty="0"/>
          </a:p>
          <a:p>
            <a:pPr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b. </a:t>
            </a:r>
            <a:r>
              <a:rPr lang="en-GB" sz="2800" dirty="0"/>
              <a:t>Her father is a waiter and her mother is a cook.</a:t>
            </a:r>
          </a:p>
          <a:p>
            <a:pPr lvl="0">
              <a:spcAft>
                <a:spcPts val="1200"/>
              </a:spcAft>
            </a:pPr>
            <a:r>
              <a:rPr lang="en-GB" sz="2800" b="1" dirty="0">
                <a:solidFill>
                  <a:srgbClr val="FFA43F"/>
                </a:solidFill>
              </a:rPr>
              <a:t>c. </a:t>
            </a:r>
            <a:r>
              <a:rPr lang="en-GB" sz="2800" dirty="0"/>
              <a:t>There are… in my family. They are… (personal answer)</a:t>
            </a:r>
          </a:p>
        </p:txBody>
      </p:sp>
    </p:spTree>
    <p:extLst>
      <p:ext uri="{BB962C8B-B14F-4D97-AF65-F5344CB8AC3E}">
        <p14:creationId xmlns:p14="http://schemas.microsoft.com/office/powerpoint/2010/main" val="842010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8B36E-53DA-4EBE-9FA4-3C3F722CC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366" y="1844824"/>
            <a:ext cx="8229600" cy="4896544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GB" sz="2800" b="1" dirty="0"/>
              <a:t>Grammar</a:t>
            </a:r>
          </a:p>
          <a:p>
            <a:pPr marL="0" indent="0">
              <a:buNone/>
            </a:pPr>
            <a:r>
              <a:rPr lang="en-GB" sz="2800" b="1" dirty="0"/>
              <a:t>Question </a:t>
            </a:r>
            <a:r>
              <a:rPr lang="en-GB" sz="2800" b="1" dirty="0">
                <a:solidFill>
                  <a:schemeClr val="accent6"/>
                </a:solidFill>
              </a:rPr>
              <a:t>1: </a:t>
            </a:r>
            <a:r>
              <a:rPr lang="en-US" sz="2800" b="1" dirty="0"/>
              <a:t>Write the words in the</a:t>
            </a:r>
            <a:r>
              <a:rPr lang="pt-PT" sz="2800" b="1" dirty="0"/>
              <a:t> </a:t>
            </a:r>
            <a:r>
              <a:rPr lang="en-US" sz="2800" b="1" dirty="0"/>
              <a:t>plural.</a:t>
            </a:r>
          </a:p>
          <a:p>
            <a:pPr marL="0" indent="0">
              <a:buNone/>
            </a:pPr>
            <a:endParaRPr lang="pt-PT" sz="2800" b="1" dirty="0"/>
          </a:p>
          <a:p>
            <a:pPr marL="0" lv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800" b="1" dirty="0">
                <a:solidFill>
                  <a:schemeClr val="accent6"/>
                </a:solidFill>
              </a:rPr>
              <a:t>a.</a:t>
            </a:r>
            <a:r>
              <a:rPr lang="en-US" sz="2800" dirty="0"/>
              <a:t> books                  </a:t>
            </a:r>
            <a:r>
              <a:rPr lang="en-GB" sz="2800" b="1" dirty="0">
                <a:solidFill>
                  <a:srgbClr val="FFA43F"/>
                </a:solidFill>
              </a:rPr>
              <a:t>d. </a:t>
            </a:r>
            <a:r>
              <a:rPr lang="en-US" sz="2800" dirty="0"/>
              <a:t>apples</a:t>
            </a:r>
            <a:r>
              <a:rPr lang="en-GB" sz="2800" b="1" dirty="0">
                <a:solidFill>
                  <a:srgbClr val="FFA43F"/>
                </a:solidFill>
              </a:rPr>
              <a:t>                                      </a:t>
            </a:r>
            <a:endParaRPr lang="en-US" sz="2800" dirty="0"/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800" b="1" dirty="0">
                <a:solidFill>
                  <a:srgbClr val="FFA43F"/>
                </a:solidFill>
              </a:rPr>
              <a:t>b. </a:t>
            </a:r>
            <a:r>
              <a:rPr lang="en-US" sz="2800" dirty="0"/>
              <a:t>brushes</a:t>
            </a:r>
            <a:r>
              <a:rPr lang="en-GB" sz="2800" dirty="0"/>
              <a:t>              </a:t>
            </a:r>
            <a:r>
              <a:rPr lang="en-GB" sz="2800" b="1" dirty="0">
                <a:solidFill>
                  <a:srgbClr val="FFA43F"/>
                </a:solidFill>
              </a:rPr>
              <a:t>e. </a:t>
            </a:r>
            <a:r>
              <a:rPr lang="en-US" sz="2800" dirty="0"/>
              <a:t>ladies</a:t>
            </a:r>
            <a:r>
              <a:rPr lang="en-GB" sz="2800" dirty="0"/>
              <a:t>                     </a:t>
            </a:r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GB" sz="2800" b="1" dirty="0">
                <a:solidFill>
                  <a:srgbClr val="FFA43F"/>
                </a:solidFill>
              </a:rPr>
              <a:t>c. </a:t>
            </a:r>
            <a:r>
              <a:rPr lang="en-US" sz="2800" dirty="0"/>
              <a:t>foxes</a:t>
            </a:r>
            <a:r>
              <a:rPr lang="en-GB" sz="2800" b="1" dirty="0">
                <a:solidFill>
                  <a:srgbClr val="FFA43F"/>
                </a:solidFill>
              </a:rPr>
              <a:t>                    </a:t>
            </a:r>
            <a:r>
              <a:rPr lang="en-US" sz="2800" b="1" dirty="0">
                <a:solidFill>
                  <a:schemeClr val="accent6"/>
                </a:solidFill>
              </a:rPr>
              <a:t>f. </a:t>
            </a:r>
            <a:r>
              <a:rPr lang="en-US" sz="2800" dirty="0"/>
              <a:t>mice</a:t>
            </a:r>
            <a:endParaRPr lang="en-GB" sz="2800" dirty="0"/>
          </a:p>
          <a:p>
            <a:pPr marL="0" lv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800" dirty="0"/>
              <a:t>                           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8D6283-F5BB-466A-A5BA-BDA406475D19}"/>
              </a:ext>
            </a:extLst>
          </p:cNvPr>
          <p:cNvSpPr txBox="1"/>
          <p:nvPr/>
        </p:nvSpPr>
        <p:spPr>
          <a:xfrm>
            <a:off x="395536" y="980728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Let’s correct the test!</a:t>
            </a:r>
          </a:p>
        </p:txBody>
      </p:sp>
    </p:spTree>
    <p:extLst>
      <p:ext uri="{BB962C8B-B14F-4D97-AF65-F5344CB8AC3E}">
        <p14:creationId xmlns:p14="http://schemas.microsoft.com/office/powerpoint/2010/main" val="3096975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8B36E-53DA-4EBE-9FA4-3C3F722CC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366" y="1844824"/>
            <a:ext cx="8229600" cy="3744416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GB" sz="2800" b="1" dirty="0"/>
              <a:t>Grammar</a:t>
            </a:r>
          </a:p>
          <a:p>
            <a:pPr marL="0" indent="0">
              <a:buNone/>
            </a:pPr>
            <a:r>
              <a:rPr lang="en-GB" sz="2800" b="1" dirty="0"/>
              <a:t>Question </a:t>
            </a:r>
            <a:r>
              <a:rPr lang="en-GB" sz="2800" b="1" dirty="0">
                <a:solidFill>
                  <a:schemeClr val="accent6"/>
                </a:solidFill>
              </a:rPr>
              <a:t>2: </a:t>
            </a:r>
            <a:r>
              <a:rPr lang="en-US" sz="2800" b="1" dirty="0"/>
              <a:t>Read and complete the gaps with a word in the box.</a:t>
            </a:r>
            <a:endParaRPr lang="pt-PT" sz="2800" b="1" dirty="0"/>
          </a:p>
          <a:p>
            <a:pPr marL="0" indent="0">
              <a:buNone/>
            </a:pPr>
            <a:endParaRPr lang="en-US" sz="2800" b="1" dirty="0">
              <a:solidFill>
                <a:schemeClr val="accent6"/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US" sz="2800" b="1" dirty="0">
                <a:solidFill>
                  <a:schemeClr val="accent6"/>
                </a:solidFill>
              </a:rPr>
              <a:t>a.</a:t>
            </a:r>
            <a:r>
              <a:rPr lang="en-US" sz="2800" dirty="0"/>
              <a:t> his			</a:t>
            </a:r>
            <a:r>
              <a:rPr lang="en-GB" sz="2800" b="1" dirty="0">
                <a:solidFill>
                  <a:srgbClr val="FFA43F"/>
                </a:solidFill>
              </a:rPr>
              <a:t>d. </a:t>
            </a:r>
            <a:r>
              <a:rPr lang="en-US" sz="2800" dirty="0"/>
              <a:t>theirs</a:t>
            </a:r>
            <a:endParaRPr lang="en-GB" sz="2800" b="1" dirty="0">
              <a:solidFill>
                <a:schemeClr val="accent6"/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GB" sz="2800" b="1" dirty="0">
                <a:solidFill>
                  <a:srgbClr val="FFA43F"/>
                </a:solidFill>
              </a:rPr>
              <a:t>b. </a:t>
            </a:r>
            <a:r>
              <a:rPr lang="en-US" sz="2800" dirty="0"/>
              <a:t>Her			</a:t>
            </a:r>
            <a:r>
              <a:rPr lang="en-GB" sz="2800" b="1" dirty="0">
                <a:solidFill>
                  <a:srgbClr val="FFA43F"/>
                </a:solidFill>
              </a:rPr>
              <a:t>e. </a:t>
            </a:r>
            <a:r>
              <a:rPr lang="en-US" sz="2800" dirty="0"/>
              <a:t>yours</a:t>
            </a:r>
            <a:endParaRPr lang="en-GB" sz="2800" b="1" dirty="0">
              <a:solidFill>
                <a:srgbClr val="FFA43F"/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en-GB" sz="2800" b="1" dirty="0">
                <a:solidFill>
                  <a:srgbClr val="FFA43F"/>
                </a:solidFill>
              </a:rPr>
              <a:t>c. </a:t>
            </a:r>
            <a:r>
              <a:rPr lang="en-US" sz="2800" dirty="0"/>
              <a:t>your</a:t>
            </a:r>
            <a:endParaRPr lang="en-GB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8D6283-F5BB-466A-A5BA-BDA406475D19}"/>
              </a:ext>
            </a:extLst>
          </p:cNvPr>
          <p:cNvSpPr txBox="1"/>
          <p:nvPr/>
        </p:nvSpPr>
        <p:spPr>
          <a:xfrm>
            <a:off x="395536" y="980728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Let’s correct the test!</a:t>
            </a:r>
          </a:p>
        </p:txBody>
      </p:sp>
    </p:spTree>
    <p:extLst>
      <p:ext uri="{BB962C8B-B14F-4D97-AF65-F5344CB8AC3E}">
        <p14:creationId xmlns:p14="http://schemas.microsoft.com/office/powerpoint/2010/main" val="1288431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8B36E-53DA-4EBE-9FA4-3C3F722CC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366" y="1844824"/>
            <a:ext cx="8229600" cy="4752528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GB" sz="2800" b="1" dirty="0"/>
              <a:t>Grammar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GB" sz="2800" b="1" dirty="0"/>
              <a:t>Question </a:t>
            </a:r>
            <a:r>
              <a:rPr lang="en-GB" sz="2800" b="1" dirty="0">
                <a:solidFill>
                  <a:schemeClr val="accent6"/>
                </a:solidFill>
              </a:rPr>
              <a:t>3: </a:t>
            </a:r>
            <a:r>
              <a:rPr lang="en-US" sz="2800" b="1" dirty="0"/>
              <a:t>Complete the sentences with the verb </a:t>
            </a:r>
            <a:r>
              <a:rPr lang="en-US" sz="2800" b="1" i="1" dirty="0"/>
              <a:t>have got</a:t>
            </a:r>
            <a:r>
              <a:rPr lang="en-US" sz="2800" b="1" dirty="0"/>
              <a:t>.</a:t>
            </a:r>
            <a:endParaRPr lang="en-GB" sz="2800" b="1" dirty="0">
              <a:solidFill>
                <a:schemeClr val="accent6"/>
              </a:solidFill>
            </a:endParaRPr>
          </a:p>
          <a:p>
            <a:pPr marL="0" lvl="0" indent="0">
              <a:buNone/>
            </a:pPr>
            <a:r>
              <a:rPr lang="en-GB" sz="2800" b="1" dirty="0">
                <a:solidFill>
                  <a:srgbClr val="FFA43F"/>
                </a:solidFill>
              </a:rPr>
              <a:t>a. </a:t>
            </a:r>
            <a:r>
              <a:rPr lang="en-US" sz="2800" dirty="0"/>
              <a:t>haven’t got/ have not got; have got</a:t>
            </a:r>
            <a:endParaRPr lang="en-GB" sz="2800" dirty="0"/>
          </a:p>
          <a:p>
            <a:pPr marL="0" lvl="0" indent="0">
              <a:buNone/>
            </a:pPr>
            <a:r>
              <a:rPr lang="en-GB" sz="2800" b="1" dirty="0">
                <a:solidFill>
                  <a:srgbClr val="FFA43F"/>
                </a:solidFill>
              </a:rPr>
              <a:t>b. </a:t>
            </a:r>
            <a:r>
              <a:rPr lang="en-US" sz="2800" dirty="0"/>
              <a:t>have got</a:t>
            </a:r>
            <a:endParaRPr lang="en-GB" sz="2800" dirty="0"/>
          </a:p>
          <a:p>
            <a:pPr marL="0" lvl="0" indent="0">
              <a:buNone/>
            </a:pPr>
            <a:r>
              <a:rPr lang="en-GB" sz="2800" b="1" dirty="0">
                <a:solidFill>
                  <a:srgbClr val="FFA43F"/>
                </a:solidFill>
              </a:rPr>
              <a:t>c. </a:t>
            </a:r>
            <a:r>
              <a:rPr lang="en-US" sz="2800" dirty="0"/>
              <a:t>hasn’t got/ has not got; has got</a:t>
            </a:r>
            <a:endParaRPr lang="en-GB" sz="2800" dirty="0"/>
          </a:p>
          <a:p>
            <a:pPr marL="0" indent="0">
              <a:buNone/>
            </a:pPr>
            <a:r>
              <a:rPr lang="en-GB" sz="2800" b="1" dirty="0">
                <a:solidFill>
                  <a:srgbClr val="FFA43F"/>
                </a:solidFill>
              </a:rPr>
              <a:t>d. </a:t>
            </a:r>
            <a:r>
              <a:rPr lang="en-US" sz="2800" dirty="0"/>
              <a:t>haven’t got/ have not got; have got</a:t>
            </a:r>
          </a:p>
          <a:p>
            <a:pPr marL="0" indent="0">
              <a:buNone/>
            </a:pPr>
            <a:r>
              <a:rPr lang="en-GB" sz="2800" b="1" dirty="0">
                <a:solidFill>
                  <a:srgbClr val="FFA43F"/>
                </a:solidFill>
              </a:rPr>
              <a:t>e. </a:t>
            </a:r>
            <a:r>
              <a:rPr lang="en-US" sz="2800" dirty="0"/>
              <a:t>haven’t got/ have not got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FFAC33"/>
                </a:solidFill>
              </a:rPr>
              <a:t>f.</a:t>
            </a:r>
            <a:r>
              <a:rPr lang="en-US" sz="2800" dirty="0"/>
              <a:t> has got</a:t>
            </a:r>
            <a:endParaRPr lang="en-GB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8D6283-F5BB-466A-A5BA-BDA406475D19}"/>
              </a:ext>
            </a:extLst>
          </p:cNvPr>
          <p:cNvSpPr txBox="1"/>
          <p:nvPr/>
        </p:nvSpPr>
        <p:spPr>
          <a:xfrm>
            <a:off x="395536" y="980728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Let’s correct the test!</a:t>
            </a:r>
          </a:p>
        </p:txBody>
      </p:sp>
    </p:spTree>
    <p:extLst>
      <p:ext uri="{BB962C8B-B14F-4D97-AF65-F5344CB8AC3E}">
        <p14:creationId xmlns:p14="http://schemas.microsoft.com/office/powerpoint/2010/main" val="2092978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8B36E-53DA-4EBE-9FA4-3C3F722CC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366" y="1844824"/>
            <a:ext cx="8412106" cy="4525963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GB" sz="2800" b="1" dirty="0"/>
              <a:t>Writing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GB" sz="2800" b="1" dirty="0"/>
              <a:t>Question </a:t>
            </a:r>
            <a:r>
              <a:rPr lang="en-GB" sz="2800" b="1" dirty="0">
                <a:solidFill>
                  <a:schemeClr val="accent6"/>
                </a:solidFill>
              </a:rPr>
              <a:t>1: </a:t>
            </a:r>
            <a:r>
              <a:rPr lang="en-GB" sz="2800" b="1" dirty="0"/>
              <a:t>Read and answer the questions about you.</a:t>
            </a:r>
          </a:p>
          <a:p>
            <a:pPr marL="0" indent="0">
              <a:buNone/>
            </a:pPr>
            <a:r>
              <a:rPr lang="en-GB" sz="2800" b="1" dirty="0">
                <a:solidFill>
                  <a:srgbClr val="FFA43F"/>
                </a:solidFill>
              </a:rPr>
              <a:t>a. </a:t>
            </a:r>
            <a:r>
              <a:rPr lang="en-GB" sz="2800" dirty="0"/>
              <a:t>I live with... .</a:t>
            </a:r>
          </a:p>
          <a:p>
            <a:pPr marL="0" indent="0">
              <a:buNone/>
            </a:pPr>
            <a:r>
              <a:rPr lang="en-GB" sz="2800" b="1" dirty="0">
                <a:solidFill>
                  <a:srgbClr val="FFA43F"/>
                </a:solidFill>
              </a:rPr>
              <a:t>b. </a:t>
            </a:r>
            <a:r>
              <a:rPr lang="en-GB" sz="2800" dirty="0"/>
              <a:t>Yes, I have. I’ve got… . / No, I haven’t.</a:t>
            </a:r>
          </a:p>
          <a:p>
            <a:pPr marL="0" indent="0">
              <a:buNone/>
            </a:pPr>
            <a:r>
              <a:rPr lang="en-GB" sz="2800" b="1" dirty="0">
                <a:solidFill>
                  <a:srgbClr val="FFA43F"/>
                </a:solidFill>
              </a:rPr>
              <a:t>c. </a:t>
            </a:r>
            <a:r>
              <a:rPr lang="en-GB" sz="2800" dirty="0"/>
              <a:t>Yes, I have. I’ve got… . / No, I haven’t.</a:t>
            </a:r>
          </a:p>
          <a:p>
            <a:pPr marL="0" indent="0">
              <a:buNone/>
            </a:pPr>
            <a:r>
              <a:rPr lang="en-GB" sz="2800" b="1" dirty="0">
                <a:solidFill>
                  <a:srgbClr val="FFA43F"/>
                </a:solidFill>
              </a:rPr>
              <a:t>d. </a:t>
            </a:r>
            <a:r>
              <a:rPr lang="en-GB" sz="2800" dirty="0"/>
              <a:t>My dream job is… . / In the future I want to be a… 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8D6283-F5BB-466A-A5BA-BDA406475D19}"/>
              </a:ext>
            </a:extLst>
          </p:cNvPr>
          <p:cNvSpPr txBox="1"/>
          <p:nvPr/>
        </p:nvSpPr>
        <p:spPr>
          <a:xfrm>
            <a:off x="395536" y="980728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Let’s correct the test!</a:t>
            </a:r>
          </a:p>
        </p:txBody>
      </p:sp>
    </p:spTree>
    <p:extLst>
      <p:ext uri="{BB962C8B-B14F-4D97-AF65-F5344CB8AC3E}">
        <p14:creationId xmlns:p14="http://schemas.microsoft.com/office/powerpoint/2010/main" val="4153388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8B36E-53DA-4EBE-9FA4-3C3F722CC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366" y="1844824"/>
            <a:ext cx="8229600" cy="4680520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GB" sz="2800" b="1" dirty="0"/>
              <a:t>Writing</a:t>
            </a:r>
          </a:p>
          <a:p>
            <a:pPr marL="0" indent="0">
              <a:buNone/>
            </a:pPr>
            <a:r>
              <a:rPr lang="en-GB" sz="2800" b="1" dirty="0"/>
              <a:t>Question </a:t>
            </a:r>
            <a:r>
              <a:rPr lang="en-GB" sz="2800" b="1" dirty="0">
                <a:solidFill>
                  <a:schemeClr val="accent6"/>
                </a:solidFill>
              </a:rPr>
              <a:t>2: </a:t>
            </a:r>
            <a:r>
              <a:rPr lang="en-US" sz="2800" b="1" dirty="0"/>
              <a:t>Write about this happy family.</a:t>
            </a:r>
            <a:endParaRPr lang="pt-PT" sz="2800" b="1" dirty="0"/>
          </a:p>
          <a:p>
            <a:pPr marL="0" indent="0">
              <a:buNone/>
            </a:pPr>
            <a:r>
              <a:rPr lang="en-US" sz="2500" dirty="0"/>
              <a:t>His name is Jerry and he’s the father. He is a photographer and he is kind and quiet. / Jerry is the father and he is kind and quiet.</a:t>
            </a:r>
          </a:p>
          <a:p>
            <a:pPr marL="0" indent="0">
              <a:buNone/>
            </a:pPr>
            <a:r>
              <a:rPr lang="en-US" sz="2500" dirty="0"/>
              <a:t>Her name is Sophia and she is the mother. She</a:t>
            </a:r>
            <a:r>
              <a:rPr lang="en-GB" sz="2500" dirty="0"/>
              <a:t>’s a nurse and she is bubbly and intelligent. / Sophia is the mother and she is bubbly and intelligent.</a:t>
            </a:r>
            <a:endParaRPr lang="en-US" sz="2500" dirty="0"/>
          </a:p>
          <a:p>
            <a:pPr marL="0" indent="0">
              <a:buNone/>
            </a:pPr>
            <a:r>
              <a:rPr lang="en-US" sz="2500" dirty="0"/>
              <a:t>The girls / daughters are Anna and Penny. They are happy and polite. / </a:t>
            </a:r>
            <a:r>
              <a:rPr lang="en-GB" sz="2500" dirty="0"/>
              <a:t>Anna and Penny are the daughters and they are happy and polite.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8D6283-F5BB-466A-A5BA-BDA406475D19}"/>
              </a:ext>
            </a:extLst>
          </p:cNvPr>
          <p:cNvSpPr txBox="1"/>
          <p:nvPr/>
        </p:nvSpPr>
        <p:spPr>
          <a:xfrm>
            <a:off x="395536" y="980728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Let’s correct the test!</a:t>
            </a:r>
          </a:p>
        </p:txBody>
      </p:sp>
    </p:spTree>
    <p:extLst>
      <p:ext uri="{BB962C8B-B14F-4D97-AF65-F5344CB8AC3E}">
        <p14:creationId xmlns:p14="http://schemas.microsoft.com/office/powerpoint/2010/main" val="1045727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C1261E08-DB95-49F3-B5CD-63C01085EC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310201" y="836712"/>
            <a:ext cx="652359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9523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1239</TotalTime>
  <Words>587</Words>
  <Application>Microsoft Office PowerPoint</Application>
  <PresentationFormat>On-screen Show (4:3)</PresentationFormat>
  <Paragraphs>93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Sunamita Cohen</cp:lastModifiedBy>
  <cp:revision>146</cp:revision>
  <dcterms:created xsi:type="dcterms:W3CDTF">2012-02-14T20:37:36Z</dcterms:created>
  <dcterms:modified xsi:type="dcterms:W3CDTF">2019-11-11T17:56:54Z</dcterms:modified>
</cp:coreProperties>
</file>