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62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édio 2 - Destaqu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édio 2 - Destaqu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E26CC5E-1304-4DF7-A625-A7DD2B5BDCD8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9D6DA72-C15A-4A0D-A887-4D6E78830A8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1741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C98A16-CE8F-4181-AF4D-A6FA11883090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1843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480036-0879-4311-983B-2420A98C3966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194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0FA0D-30A3-4BF1-B989-2EC0A953677D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0484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F16753-368E-4E64-A8C9-1A62605000EA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150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46899E-8307-442A-9A81-7AE8B47A4D52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2532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7F3CE7-3992-4E37-923B-BC86B7EF4C6C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355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1C1E28-F06F-48D9-9705-B7C52683E0A2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458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A0FBEB-2D80-4B66-BEBB-1BF972CC36C6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xão recta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xão recta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xão recta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xão recta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xão recta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xão recta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ângulo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PT" smtClean="0"/>
              <a:t>Faça clique para editar o estilo</a:t>
            </a:r>
            <a:endParaRPr lang="en-US"/>
          </a:p>
        </p:txBody>
      </p:sp>
      <p:sp>
        <p:nvSpPr>
          <p:cNvPr id="22" name="Marcador de Posição d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C1CD1-E1A0-4F7C-B72D-87DB88181A55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23" name="Marcador de Posição do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4" name="Marcador de Posição do Número do Diapositivo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1EBA3-031A-4EED-A0FB-6750D374B55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8" name="Marcador de Posição de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CEC994-1973-48AD-862C-4A6229882E96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5" name="Marcador de Posição do Número do Diapositivo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9ED3944-C199-41B6-8B67-846865FF757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sp>
        <p:nvSpPr>
          <p:cNvPr id="6" name="Marcador de Posição do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xão recta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xão recta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xão recta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xão recta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xão recta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ângulo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xão recta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Marcador de Posição d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A53D5-4708-432B-B629-D3ACD85C3D22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21" name="Marcador de Posição do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2" name="Marcador de Posição do Número do Diapositivo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7D933-D06E-46AD-AD9F-E6B0AADE426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9" name="Marcador de Posição de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1" name="Marcador de Posição de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5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84507-0977-4C0E-83DF-45A2832D016B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6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356BD-84B7-4238-9CA7-3B1DFCA654E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1" name="Marcador de Posição de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3" name="Marcador de Posição de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2" name="Marcador de Posição do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4" name="Marcador de Posição do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7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CF680-640E-4168-8E25-FC96A5E2B682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8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06B44-16D3-4B0D-81C0-23F83524473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CB94FEE-F672-4659-8E8B-CD8EE46822ED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4" name="Marcador de Posição do Número do Diapositivo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33E7B9A-5215-482D-B7A4-BA5B9BF470C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sp>
        <p:nvSpPr>
          <p:cNvPr id="5" name="Marcador de Posição do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192F1-E2BF-48B5-A4F6-4405CA86D642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11946-26D4-4707-8614-40A7957B119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xão recta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xão recta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exão recta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ângulo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xão recta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8" name="Marcador de Posição de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2" name="Marcador de Posição d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911E113-14DC-48B6-95D1-4D04E342BCF9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13" name="Marcador de Posição do Número do Diapositivo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7EDB313-2347-424A-ABAF-39235A0A282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sp>
        <p:nvSpPr>
          <p:cNvPr id="14" name="Marcador de Posição do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xão recta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ângulo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xão recta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xão recta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xão recta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PT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Marcador de Posição d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AB63DF1-39D5-4C0D-B44C-A83CBFC50C48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13" name="Marcador de Posição do Número do Diapositivo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903EEBB-AC75-4A19-B25C-F6789A5BCE5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sp>
        <p:nvSpPr>
          <p:cNvPr id="14" name="Marcador de Posição do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BBA20-7FA5-431B-9CAD-3167AA66E211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5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E8688-7002-4DDB-9F66-7C2483B6B59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CDA21-21AA-4664-89BF-FB7E40E50CEE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5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D55D2-C7A2-4257-B669-1F37C9DA7FA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xão rect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Marcador de Posição do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028" name="Marcador de Posição do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smtClean="0"/>
          </a:p>
        </p:txBody>
      </p:sp>
      <p:sp>
        <p:nvSpPr>
          <p:cNvPr id="14" name="Marcador de Posição d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543FB4-86D1-487A-AEFD-FE7F04505C2A}" type="datetimeFigureOut">
              <a:rPr lang="pt-PT"/>
              <a:pPr>
                <a:defRPr/>
              </a:pPr>
              <a:t>28-09-2012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xão rect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exão rect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Marcador de Posição do Número do Diapositivo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C8A3ED-CFEB-4340-B9B6-5AEA5DEEDDE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29" r:id="rId4"/>
    <p:sldLayoutId id="2147483730" r:id="rId5"/>
    <p:sldLayoutId id="2147483737" r:id="rId6"/>
    <p:sldLayoutId id="2147483731" r:id="rId7"/>
    <p:sldLayoutId id="2147483738" r:id="rId8"/>
    <p:sldLayoutId id="2147483739" r:id="rId9"/>
    <p:sldLayoutId id="2147483732" r:id="rId10"/>
    <p:sldLayoutId id="21474837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714348" y="1571612"/>
            <a:ext cx="614366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4800" b="1" cap="all" dirty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As </a:t>
            </a:r>
            <a:r>
              <a:rPr lang="pt-PT" sz="4800" b="1" cap="all" dirty="0" err="1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INterjeições</a:t>
            </a:r>
            <a:endParaRPr lang="pt-PT" sz="4800" b="1" cap="all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13" y="1857375"/>
            <a:ext cx="1579562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aixaDeTexto 3"/>
          <p:cNvSpPr txBox="1">
            <a:spLocks noChangeArrowheads="1"/>
          </p:cNvSpPr>
          <p:nvPr/>
        </p:nvSpPr>
        <p:spPr bwMode="auto">
          <a:xfrm>
            <a:off x="642938" y="785813"/>
            <a:ext cx="7643812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pt-PT" sz="2000" b="1">
                <a:solidFill>
                  <a:srgbClr val="FF0000"/>
                </a:solidFill>
                <a:latin typeface="Cambria" pitchFamily="18" charset="0"/>
              </a:rPr>
              <a:t>As interjeições </a:t>
            </a:r>
            <a:r>
              <a:rPr lang="pt-PT">
                <a:latin typeface="Cambria" pitchFamily="18" charset="0"/>
              </a:rPr>
              <a:t>são palavras invariáveis que exprimem </a:t>
            </a:r>
            <a:r>
              <a:rPr lang="pt-PT" b="1">
                <a:solidFill>
                  <a:srgbClr val="0070C0"/>
                </a:solidFill>
                <a:latin typeface="Cambria" pitchFamily="18" charset="0"/>
              </a:rPr>
              <a:t>sentimentos, emoções ou estados de espírito.</a:t>
            </a: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143125" y="242887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1400">
                <a:latin typeface="Century Schoolbook" pitchFamily="18" charset="0"/>
              </a:rPr>
              <a:t>Ex</a:t>
            </a:r>
            <a:r>
              <a:rPr lang="pt-PT" sz="1400" b="1">
                <a:latin typeface="Century Schoolbook" pitchFamily="18" charset="0"/>
              </a:rPr>
              <a:t>.: </a:t>
            </a:r>
            <a:r>
              <a:rPr lang="pt-PT" b="1">
                <a:solidFill>
                  <a:srgbClr val="FF0000"/>
                </a:solidFill>
                <a:latin typeface="Century Schoolbook" pitchFamily="18" charset="0"/>
              </a:rPr>
              <a:t>Ena! </a:t>
            </a:r>
            <a:r>
              <a:rPr lang="pt-PT">
                <a:latin typeface="Century Schoolbook" pitchFamily="18" charset="0"/>
              </a:rPr>
              <a:t>Que lindo bolo de aniversário!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3000375"/>
            <a:ext cx="23336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571500" y="4572000"/>
            <a:ext cx="76438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pt-PT" sz="1600" b="1">
                <a:latin typeface="Cambria" pitchFamily="18" charset="0"/>
              </a:rPr>
              <a:t>Nota:</a:t>
            </a:r>
            <a:r>
              <a:rPr lang="pt-PT" b="1">
                <a:latin typeface="Cambria" pitchFamily="18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pt-PT" b="1">
                <a:solidFill>
                  <a:srgbClr val="0070C0"/>
                </a:solidFill>
                <a:latin typeface="Cambria" pitchFamily="18" charset="0"/>
              </a:rPr>
              <a:t>Na escrita, as interjeições vêm acompanhadas de </a:t>
            </a:r>
            <a:r>
              <a:rPr lang="pt-PT" b="1" u="sng">
                <a:solidFill>
                  <a:srgbClr val="0070C0"/>
                </a:solidFill>
                <a:latin typeface="Cambria" pitchFamily="18" charset="0"/>
              </a:rPr>
              <a:t>ponto de exclamação</a:t>
            </a:r>
            <a:r>
              <a:rPr lang="pt-PT" b="1">
                <a:solidFill>
                  <a:srgbClr val="0070C0"/>
                </a:solidFill>
                <a:latin typeface="Cambria" pitchFamily="18" charset="0"/>
              </a:rPr>
              <a:t>. </a:t>
            </a:r>
            <a:endParaRPr lang="pt-PT" sz="1600" b="1">
              <a:solidFill>
                <a:srgbClr val="0070C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igitalizar0001.jpg"/>
          <p:cNvPicPr>
            <a:picLocks noChangeAspect="1"/>
          </p:cNvPicPr>
          <p:nvPr/>
        </p:nvPicPr>
        <p:blipFill>
          <a:blip r:embed="rId3" cstate="print"/>
          <a:srcRect l="55411" t="22917" b="60416"/>
          <a:stretch>
            <a:fillRect/>
          </a:stretch>
        </p:blipFill>
        <p:spPr bwMode="auto">
          <a:xfrm>
            <a:off x="3438525" y="500063"/>
            <a:ext cx="44196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digitalizar0001.jpg"/>
          <p:cNvPicPr>
            <a:picLocks noChangeAspect="1"/>
          </p:cNvPicPr>
          <p:nvPr/>
        </p:nvPicPr>
        <p:blipFill>
          <a:blip r:embed="rId3" cstate="print"/>
          <a:srcRect l="60815" r="6755" b="77083"/>
          <a:stretch>
            <a:fillRect/>
          </a:stretch>
        </p:blipFill>
        <p:spPr bwMode="auto">
          <a:xfrm>
            <a:off x="642938" y="2500313"/>
            <a:ext cx="280511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 descr="digitalizar0001.jpg"/>
          <p:cNvPicPr>
            <a:picLocks noChangeAspect="1"/>
          </p:cNvPicPr>
          <p:nvPr/>
        </p:nvPicPr>
        <p:blipFill>
          <a:blip r:embed="rId3" cstate="print"/>
          <a:srcRect l="55411" t="40627" b="39583"/>
          <a:stretch>
            <a:fillRect/>
          </a:stretch>
        </p:blipFill>
        <p:spPr bwMode="auto">
          <a:xfrm>
            <a:off x="4214813" y="3000375"/>
            <a:ext cx="4094162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75" y="1071563"/>
            <a:ext cx="13573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42938" y="785813"/>
            <a:ext cx="7643812" cy="8207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+mn-cs"/>
              </a:rPr>
              <a:t>Locuções </a:t>
            </a:r>
            <a:r>
              <a:rPr lang="pt-PT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+mn-cs"/>
              </a:rPr>
              <a:t>interjetivas</a:t>
            </a:r>
            <a:endParaRPr lang="pt-PT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+mn-cs"/>
            </a:endParaRP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642938" y="1857375"/>
            <a:ext cx="764381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pt-PT" sz="2000" b="1">
                <a:latin typeface="Cambria" pitchFamily="18" charset="0"/>
              </a:rPr>
              <a:t>São grupos fixos de palavras que têm </a:t>
            </a:r>
            <a:r>
              <a:rPr lang="pt-PT" sz="2000" b="1">
                <a:solidFill>
                  <a:srgbClr val="FF0000"/>
                </a:solidFill>
                <a:latin typeface="Cambria" pitchFamily="18" charset="0"/>
              </a:rPr>
              <a:t>a mesma função das interjeições.</a:t>
            </a:r>
          </a:p>
          <a:p>
            <a:pPr>
              <a:lnSpc>
                <a:spcPct val="200000"/>
              </a:lnSpc>
            </a:pPr>
            <a:r>
              <a:rPr lang="pt-PT" sz="2000" b="1">
                <a:latin typeface="Cambria" pitchFamily="18" charset="0"/>
              </a:rPr>
              <a:t>Ex.: </a:t>
            </a:r>
            <a:r>
              <a:rPr lang="pt-PT" sz="2000" b="1">
                <a:solidFill>
                  <a:srgbClr val="FF0000"/>
                </a:solidFill>
                <a:latin typeface="Cambria" pitchFamily="18" charset="0"/>
              </a:rPr>
              <a:t>Ora bolas! </a:t>
            </a:r>
            <a:r>
              <a:rPr lang="pt-PT" sz="2000" b="1">
                <a:latin typeface="Cambria" pitchFamily="18" charset="0"/>
              </a:rPr>
              <a:t>Tenho que ficar em casa.</a:t>
            </a:r>
          </a:p>
          <a:p>
            <a:pPr>
              <a:lnSpc>
                <a:spcPct val="200000"/>
              </a:lnSpc>
            </a:pPr>
            <a:r>
              <a:rPr lang="pt-PT" sz="2000" b="1">
                <a:solidFill>
                  <a:srgbClr val="FF0000"/>
                </a:solidFill>
                <a:latin typeface="Cambria" pitchFamily="18" charset="0"/>
              </a:rPr>
              <a:t>         Deus queira! </a:t>
            </a:r>
            <a:endParaRPr lang="pt-PT" b="1">
              <a:solidFill>
                <a:srgbClr val="0070C0"/>
              </a:solidFill>
              <a:latin typeface="Cambri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13" y="2500313"/>
            <a:ext cx="10033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1142976" y="2357430"/>
            <a:ext cx="378621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Exemplos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857375"/>
            <a:ext cx="2190750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428625" y="785813"/>
          <a:ext cx="8215371" cy="526386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71607"/>
                <a:gridCol w="2928988"/>
                <a:gridCol w="3714776"/>
              </a:tblGrid>
              <a:tr h="500047">
                <a:tc>
                  <a:txBody>
                    <a:bodyPr/>
                    <a:lstStyle/>
                    <a:p>
                      <a:r>
                        <a:rPr lang="pt-PT" dirty="0" smtClean="0"/>
                        <a:t>Significado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Interjeições</a:t>
                      </a:r>
                      <a:endParaRPr lang="pt-PT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Locuções Interjetivas</a:t>
                      </a:r>
                      <a:endParaRPr lang="pt-PT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Advertência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Cuidado!</a:t>
                      </a:r>
                      <a:r>
                        <a:rPr lang="pt-PT" sz="2000" b="1" baseline="0" dirty="0" smtClean="0">
                          <a:solidFill>
                            <a:srgbClr val="FF0000"/>
                          </a:solidFill>
                        </a:rPr>
                        <a:t> , 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</a:rPr>
                        <a:t>Atenção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Alegria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Ah!, Oh! Eh!, Viva!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0070C0"/>
                          </a:solidFill>
                        </a:rPr>
                        <a:t>Que bom!</a:t>
                      </a:r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Aplauso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Bis!, Bravo!, Boa!, Bem!, Força!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0070C0"/>
                          </a:solidFill>
                        </a:rPr>
                        <a:t>Muito bem!</a:t>
                      </a:r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Aviso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Cuidado!, Atenção!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Chamamento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Ó!,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</a:rPr>
                        <a:t>Pst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!, Olhe!, Eh!, Olá!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0070C0"/>
                          </a:solidFill>
                        </a:rPr>
                        <a:t>Ó da casa!</a:t>
                      </a:r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Desejo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Oh!, Oxalá!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0070C0"/>
                          </a:solidFill>
                        </a:rPr>
                        <a:t>Deus queira! Quem me dera!</a:t>
                      </a:r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Dor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Ai!,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</a:rPr>
                        <a:t>Au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!,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</a:rPr>
                        <a:t>Ui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!,</a:t>
                      </a:r>
                      <a:r>
                        <a:rPr lang="pt-PT" sz="20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0070C0"/>
                          </a:solidFill>
                        </a:rPr>
                        <a:t>Ai de mim! Valha-me Deus!</a:t>
                      </a:r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Dúvida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</a:rPr>
                        <a:t>Hum! Ora! </a:t>
                      </a:r>
                      <a:endParaRPr lang="pt-P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25" y="5500688"/>
            <a:ext cx="9286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428625" y="785813"/>
          <a:ext cx="8304576" cy="432248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85951"/>
                <a:gridCol w="3071834"/>
                <a:gridCol w="3446791"/>
              </a:tblGrid>
              <a:tr h="428609"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Significado</a:t>
                      </a:r>
                      <a:endParaRPr lang="pt-PT" sz="16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Interjeições</a:t>
                      </a:r>
                      <a:endParaRPr lang="pt-PT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Locuções Interjetivas</a:t>
                      </a:r>
                      <a:endParaRPr lang="pt-PT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Incitamento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Avante!,</a:t>
                      </a:r>
                      <a:r>
                        <a:rPr lang="pt-PT" sz="20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Força!, Vamos!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Prá</a:t>
                      </a:r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frente!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Aborrecimento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Hum!, Mau!, Irra! 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Ora bolas! Raios!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Saudação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Olá!, Viva!, Oi!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Bom dia!, Boa noite!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Silêncio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  <a:effectLst/>
                        </a:rPr>
                        <a:t>Chiu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!,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  <a:effectLst/>
                        </a:rPr>
                        <a:t>Psiu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!, Silêncio!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Bico calado!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Surpresa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Ah!,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  <a:effectLst/>
                        </a:rPr>
                        <a:t>Chi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!, Ih!,</a:t>
                      </a:r>
                      <a:r>
                        <a:rPr lang="pt-PT" sz="20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Oh! 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Essa é  boa!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Suspensão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Alto!, Basta!</a:t>
                      </a:r>
                      <a:r>
                        <a:rPr lang="pt-PT" sz="2000" b="1" baseline="0" dirty="0" smtClean="0">
                          <a:solidFill>
                            <a:srgbClr val="FF0000"/>
                          </a:solidFill>
                          <a:effectLst/>
                        </a:rPr>
                        <a:t> Aí!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Alto lá!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32140">
                <a:tc>
                  <a:txBody>
                    <a:bodyPr/>
                    <a:lstStyle/>
                    <a:p>
                      <a:pPr algn="l"/>
                      <a:r>
                        <a:rPr lang="pt-PT" sz="1600" dirty="0" smtClean="0"/>
                        <a:t>Terror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  <a:effectLst/>
                        </a:rPr>
                        <a:t>Ui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!, </a:t>
                      </a:r>
                      <a:r>
                        <a:rPr lang="pt-PT" sz="2000" b="1" dirty="0" err="1" smtClean="0">
                          <a:solidFill>
                            <a:srgbClr val="FF0000"/>
                          </a:solidFill>
                          <a:effectLst/>
                        </a:rPr>
                        <a:t>Uh</a:t>
                      </a:r>
                      <a:r>
                        <a:rPr lang="pt-PT" sz="2000" b="1" dirty="0" smtClean="0">
                          <a:solidFill>
                            <a:srgbClr val="FF0000"/>
                          </a:solidFill>
                          <a:effectLst/>
                        </a:rPr>
                        <a:t>!,  </a:t>
                      </a:r>
                      <a:endParaRPr lang="pt-PT" sz="20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Aqui d’el-rei! </a:t>
                      </a:r>
                      <a:endParaRPr lang="pt-PT" sz="20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5527675"/>
            <a:ext cx="1071562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digitalizar000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1662" t="68207" r="8595"/>
          <a:stretch>
            <a:fillRect/>
          </a:stretch>
        </p:blipFill>
        <p:spPr>
          <a:xfrm>
            <a:off x="214313" y="1571625"/>
            <a:ext cx="8643937" cy="4786313"/>
          </a:xfrm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857250" y="785813"/>
            <a:ext cx="66436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360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Exercícios de aplicação.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nte">
  <a:themeElements>
    <a:clrScheme name="Mirant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nte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nt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irante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D13A2E425C0AF4DA19B1D51E8C04114" ma:contentTypeVersion="0" ma:contentTypeDescription="Criar um novo documento." ma:contentTypeScope="" ma:versionID="447a134029c6e18ec297d8fe6a58fc5e">
  <xsd:schema xmlns:xsd="http://www.w3.org/2001/XMLSchema" xmlns:p="http://schemas.microsoft.com/office/2006/metadata/properties" targetNamespace="http://schemas.microsoft.com/office/2006/metadata/properties" ma:root="true" ma:fieldsID="5d2754cce2d6b3c5e9f3dbd249dbc10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 ma:readOnly="true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0692104F-5BB3-4002-92C5-C72B27A8761E}"/>
</file>

<file path=customXml/itemProps2.xml><?xml version="1.0" encoding="utf-8"?>
<ds:datastoreItem xmlns:ds="http://schemas.openxmlformats.org/officeDocument/2006/customXml" ds:itemID="{3EE0FFDA-7000-4E79-9D0C-F13934006391}"/>
</file>

<file path=customXml/itemProps3.xml><?xml version="1.0" encoding="utf-8"?>
<ds:datastoreItem xmlns:ds="http://schemas.openxmlformats.org/officeDocument/2006/customXml" ds:itemID="{2511D3D4-3ECD-4BF7-B24F-5304B7F796FB}"/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138</TotalTime>
  <Words>251</Words>
  <Application>Microsoft Office PowerPoint</Application>
  <PresentationFormat>Apresentação no Ecrã (4:3)</PresentationFormat>
  <Paragraphs>67</Paragraphs>
  <Slides>8</Slides>
  <Notes>8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8</vt:i4>
      </vt:variant>
    </vt:vector>
  </HeadingPairs>
  <TitlesOfParts>
    <vt:vector size="16" baseType="lpstr">
      <vt:lpstr>Arial</vt:lpstr>
      <vt:lpstr>Century Schoolbook</vt:lpstr>
      <vt:lpstr>Wingdings</vt:lpstr>
      <vt:lpstr>Wingdings 2</vt:lpstr>
      <vt:lpstr>Calibri</vt:lpstr>
      <vt:lpstr>Cambria</vt:lpstr>
      <vt:lpstr>Aharoni</vt:lpstr>
      <vt:lpstr>Mirante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Windows User</dc:creator>
  <cp:lastModifiedBy>Your User Name</cp:lastModifiedBy>
  <cp:revision>14</cp:revision>
  <dcterms:created xsi:type="dcterms:W3CDTF">2010-05-26T16:59:25Z</dcterms:created>
  <dcterms:modified xsi:type="dcterms:W3CDTF">2012-09-28T15:09:35Z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0x0101003D13A2E425C0AF4DA19B1D51E8C04114</vt:lpwstr>
  </property>
</Properties>
</file>