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90EE-1A2F-49E5-96E8-65E5DD7CEF66}" type="datetimeFigureOut">
              <a:rPr lang="pt-PT" smtClean="0"/>
              <a:pPr/>
              <a:t>03-11-2012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8C8A5-577E-4F95-90ED-E65FF1A4A6DB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5777880" y="6525344"/>
            <a:ext cx="33306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dirty="0" smtClean="0"/>
              <a:t>Imagem: </a:t>
            </a:r>
            <a:r>
              <a:rPr lang="pt-PT" sz="1200" dirty="0" err="1" smtClean="0"/>
              <a:t>fadadacaixinhademusica.blogspot.com</a:t>
            </a:r>
            <a:endParaRPr lang="pt-PT" sz="12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755576" y="1628800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Para </a:t>
            </a:r>
            <a:r>
              <a:rPr lang="pt-PT" sz="2800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classificar palavras quanto à acentuação </a:t>
            </a:r>
            <a:r>
              <a:rPr lang="pt-PT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precisas saber qual a </a:t>
            </a:r>
            <a:r>
              <a:rPr lang="pt-PT" sz="2800" u="sng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da palavra.</a:t>
            </a:r>
            <a:endParaRPr lang="pt-PT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043608" y="2708920"/>
            <a:ext cx="73448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>
                <a:solidFill>
                  <a:srgbClr val="FF3399"/>
                </a:solidFill>
              </a:rPr>
              <a:t>Se a palavra </a:t>
            </a:r>
            <a:r>
              <a:rPr lang="pt-PT" sz="2800" u="sng" dirty="0" smtClean="0">
                <a:solidFill>
                  <a:srgbClr val="FF3399"/>
                </a:solidFill>
              </a:rPr>
              <a:t>tiver acento </a:t>
            </a:r>
            <a:r>
              <a:rPr lang="pt-PT" sz="2800" dirty="0" smtClean="0">
                <a:solidFill>
                  <a:srgbClr val="FF3399"/>
                </a:solidFill>
              </a:rPr>
              <a:t>é essa a </a:t>
            </a:r>
            <a:r>
              <a:rPr lang="pt-PT" sz="2800" dirty="0" smtClean="0">
                <a:solidFill>
                  <a:srgbClr val="00B050"/>
                </a:solidFill>
              </a:rPr>
              <a:t>sílaba tónica</a:t>
            </a:r>
            <a:r>
              <a:rPr lang="pt-PT" sz="2800" dirty="0" smtClean="0">
                <a:solidFill>
                  <a:srgbClr val="FF3399"/>
                </a:solidFill>
              </a:rPr>
              <a:t>.</a:t>
            </a:r>
          </a:p>
          <a:p>
            <a:pPr algn="ctr"/>
            <a:r>
              <a:rPr lang="pt-P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lá </a:t>
            </a:r>
            <a:r>
              <a:rPr lang="pt-PT" sz="4000" b="1" dirty="0" smtClean="0">
                <a:solidFill>
                  <a:srgbClr val="FF0000"/>
                </a:solidFill>
              </a:rPr>
              <a:t>-</a:t>
            </a:r>
            <a:r>
              <a:rPr lang="pt-P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pis</a:t>
            </a:r>
            <a:endParaRPr lang="pt-PT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8" name="Picture 4" descr="http://static.freepik.com/fotos-gratis/lapis-desenho-escrita-lapis-de-cor_3255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212976"/>
            <a:ext cx="1224136" cy="671209"/>
          </a:xfrm>
          <a:prstGeom prst="rect">
            <a:avLst/>
          </a:prstGeom>
          <a:noFill/>
        </p:spPr>
      </p:pic>
      <p:sp>
        <p:nvSpPr>
          <p:cNvPr id="13" name="Oval 12"/>
          <p:cNvSpPr/>
          <p:nvPr/>
        </p:nvSpPr>
        <p:spPr>
          <a:xfrm>
            <a:off x="3923928" y="3212976"/>
            <a:ext cx="648072" cy="64807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683568" y="4077072"/>
            <a:ext cx="792088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>
                <a:solidFill>
                  <a:schemeClr val="accent4">
                    <a:lumMod val="75000"/>
                  </a:schemeClr>
                </a:solidFill>
              </a:rPr>
              <a:t>Se a palavra </a:t>
            </a:r>
            <a:r>
              <a:rPr lang="pt-PT" sz="2800" u="sng" dirty="0" smtClean="0">
                <a:solidFill>
                  <a:schemeClr val="accent4">
                    <a:lumMod val="75000"/>
                  </a:schemeClr>
                </a:solidFill>
              </a:rPr>
              <a:t>não tiver acento </a:t>
            </a:r>
            <a:r>
              <a:rPr lang="pt-PT" sz="2800" dirty="0" smtClean="0">
                <a:solidFill>
                  <a:schemeClr val="accent4">
                    <a:lumMod val="75000"/>
                  </a:schemeClr>
                </a:solidFill>
              </a:rPr>
              <a:t>tens que </a:t>
            </a:r>
            <a:r>
              <a:rPr lang="pt-PT" sz="2800" b="1" dirty="0" smtClean="0">
                <a:solidFill>
                  <a:schemeClr val="accent4">
                    <a:lumMod val="75000"/>
                  </a:schemeClr>
                </a:solidFill>
              </a:rPr>
              <a:t>chamar</a:t>
            </a:r>
            <a:r>
              <a:rPr lang="pt-PT" sz="2800" dirty="0" smtClean="0">
                <a:solidFill>
                  <a:schemeClr val="accent4">
                    <a:lumMod val="75000"/>
                  </a:schemeClr>
                </a:solidFill>
              </a:rPr>
              <a:t> a palavra e ver qual das sílabas pronuncias com mais força e é essa a </a:t>
            </a:r>
            <a:r>
              <a:rPr lang="pt-PT" sz="2800" dirty="0" smtClean="0">
                <a:solidFill>
                  <a:srgbClr val="00B050"/>
                </a:solidFill>
              </a:rPr>
              <a:t>sílaba tónica</a:t>
            </a:r>
            <a:r>
              <a:rPr lang="pt-PT" sz="2800" dirty="0" smtClean="0">
                <a:solidFill>
                  <a:schemeClr val="accent4">
                    <a:lumMod val="75000"/>
                  </a:schemeClr>
                </a:solidFill>
              </a:rPr>
              <a:t>.</a:t>
            </a:r>
          </a:p>
          <a:p>
            <a:pPr algn="ctr"/>
            <a:r>
              <a:rPr lang="pt-PT" sz="4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es</a:t>
            </a:r>
            <a:r>
              <a:rPr lang="pt-P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pt-PT" sz="4000" b="1" dirty="0" smtClean="0">
                <a:solidFill>
                  <a:srgbClr val="FF0000"/>
                </a:solidFill>
              </a:rPr>
              <a:t>–</a:t>
            </a:r>
            <a:r>
              <a:rPr lang="pt-P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co </a:t>
            </a:r>
            <a:r>
              <a:rPr lang="pt-PT" sz="4000" b="1" dirty="0" smtClean="0">
                <a:solidFill>
                  <a:srgbClr val="FF0000"/>
                </a:solidFill>
              </a:rPr>
              <a:t>– </a:t>
            </a:r>
            <a:r>
              <a:rPr lang="pt-PT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la</a:t>
            </a:r>
            <a:endParaRPr lang="pt-PT" sz="4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55976" y="5445224"/>
            <a:ext cx="648072" cy="64807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30" name="Picture 6" descr="https://encrypted-tbn2.gstatic.com/images?q=tbn:ANd9GcQhafvMsac1TPw6OMs5vF0Xc-m9nYK7s8w8Bji0DVBh3rpnnslF26br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5013176"/>
            <a:ext cx="1800200" cy="12975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https://encrypted-tbn3.gstatic.com/images?q=tbn:ANd9GcSIdKa02VJt8ReFljxJzyg1Qn3j3NZg7hXxy7xPd2lYJegVAL7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2143125" cy="2143125"/>
          </a:xfrm>
          <a:prstGeom prst="rect">
            <a:avLst/>
          </a:prstGeom>
          <a:noFill/>
        </p:spPr>
      </p:pic>
      <p:sp>
        <p:nvSpPr>
          <p:cNvPr id="7" name="Rectângulo 6"/>
          <p:cNvSpPr/>
          <p:nvPr/>
        </p:nvSpPr>
        <p:spPr>
          <a:xfrm>
            <a:off x="5796136" y="6550223"/>
            <a:ext cx="3006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/>
              <a:t>desenhoseriscos.blogspot.com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3563888" y="1772816"/>
            <a:ext cx="37155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computador</a:t>
            </a:r>
            <a:endParaRPr lang="pt-PT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3851920" y="4005064"/>
            <a:ext cx="4430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pu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ta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dor</a:t>
            </a:r>
            <a:endParaRPr lang="pt-PT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67544" y="4149080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/>
              <a:t>1º - fazer a divisão silábica da palavra.</a:t>
            </a:r>
            <a:endParaRPr lang="pt-PT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https://encrypted-tbn3.gstatic.com/images?q=tbn:ANd9GcSIdKa02VJt8ReFljxJzyg1Qn3j3NZg7hXxy7xPd2lYJegVAL7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412776"/>
            <a:ext cx="1656184" cy="1656184"/>
          </a:xfrm>
          <a:prstGeom prst="rect">
            <a:avLst/>
          </a:prstGeom>
          <a:noFill/>
        </p:spPr>
      </p:pic>
      <p:sp>
        <p:nvSpPr>
          <p:cNvPr id="7" name="Rectângulo 6"/>
          <p:cNvSpPr/>
          <p:nvPr/>
        </p:nvSpPr>
        <p:spPr>
          <a:xfrm>
            <a:off x="5796136" y="6550223"/>
            <a:ext cx="3006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/>
              <a:t>desenhoseriscos.blogspot.com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3563888" y="1772816"/>
            <a:ext cx="37155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computador</a:t>
            </a:r>
            <a:endParaRPr lang="pt-PT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4139952" y="3212976"/>
            <a:ext cx="4430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pu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ta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dor</a:t>
            </a:r>
            <a:endParaRPr lang="pt-PT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23528" y="3140968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800" dirty="0" smtClean="0"/>
              <a:t>2º - identificar a </a:t>
            </a:r>
            <a:r>
              <a:rPr lang="pt-PT" sz="2800" b="1" dirty="0" smtClean="0">
                <a:solidFill>
                  <a:srgbClr val="00B050"/>
                </a:solidFill>
              </a:rPr>
              <a:t>sílaba tónica.</a:t>
            </a:r>
          </a:p>
          <a:p>
            <a:pPr algn="just"/>
            <a:r>
              <a:rPr lang="pt-PT" sz="2800" dirty="0" smtClean="0"/>
              <a:t>Se a palavra tiver acento, essa é a </a:t>
            </a:r>
            <a:r>
              <a:rPr lang="pt-PT" sz="2800" dirty="0" smtClean="0">
                <a:solidFill>
                  <a:srgbClr val="00B050"/>
                </a:solidFill>
              </a:rPr>
              <a:t>silaba tónica</a:t>
            </a:r>
            <a:r>
              <a:rPr lang="pt-PT" sz="2800" dirty="0" smtClean="0"/>
              <a:t>. </a:t>
            </a:r>
            <a:endParaRPr lang="pt-PT" sz="2800" dirty="0"/>
          </a:p>
        </p:txBody>
      </p:sp>
      <p:sp>
        <p:nvSpPr>
          <p:cNvPr id="11" name="Rectângulo 10"/>
          <p:cNvSpPr/>
          <p:nvPr/>
        </p:nvSpPr>
        <p:spPr>
          <a:xfrm>
            <a:off x="395536" y="5373216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>
                <a:solidFill>
                  <a:prstClr val="black"/>
                </a:solidFill>
              </a:rPr>
              <a:t>Se não tiver chama-se a palavra e verifica-se qual das sílabas se pronuncia com mais </a:t>
            </a:r>
            <a:r>
              <a:rPr lang="pt-PT" sz="2800" dirty="0" smtClean="0">
                <a:solidFill>
                  <a:prstClr val="black"/>
                </a:solidFill>
              </a:rPr>
              <a:t>força.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7380312" y="2996952"/>
            <a:ext cx="1224136" cy="129614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https://encrypted-tbn3.gstatic.com/images?q=tbn:ANd9GcSIdKa02VJt8ReFljxJzyg1Qn3j3NZg7hXxy7xPd2lYJegVAL7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340768"/>
            <a:ext cx="1296144" cy="1296144"/>
          </a:xfrm>
          <a:prstGeom prst="rect">
            <a:avLst/>
          </a:prstGeom>
          <a:noFill/>
        </p:spPr>
      </p:pic>
      <p:sp>
        <p:nvSpPr>
          <p:cNvPr id="7" name="Rectângulo 6"/>
          <p:cNvSpPr/>
          <p:nvPr/>
        </p:nvSpPr>
        <p:spPr>
          <a:xfrm>
            <a:off x="5508104" y="6550223"/>
            <a:ext cx="32941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/>
              <a:t>Imagem:desenhoseriscos.blogspot.com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2771800" y="1628800"/>
            <a:ext cx="280128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computador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9" name="Rectângulo 8"/>
          <p:cNvSpPr/>
          <p:nvPr/>
        </p:nvSpPr>
        <p:spPr>
          <a:xfrm>
            <a:off x="4139952" y="2708920"/>
            <a:ext cx="44307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Com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pu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ta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dor</a:t>
            </a:r>
            <a:endParaRPr lang="pt-PT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23528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PT" sz="2800" dirty="0" smtClean="0"/>
              <a:t>3º - colocar     </a:t>
            </a:r>
            <a:r>
              <a:rPr lang="pt-PT" sz="2800" dirty="0" smtClean="0">
                <a:solidFill>
                  <a:srgbClr val="FF0000"/>
                </a:solidFill>
              </a:rPr>
              <a:t>e    g   a </a:t>
            </a:r>
          </a:p>
          <a:p>
            <a:pPr algn="just"/>
            <a:r>
              <a:rPr lang="pt-PT" sz="2800" dirty="0" smtClean="0">
                <a:solidFill>
                  <a:srgbClr val="FF0000"/>
                </a:solidFill>
              </a:rPr>
              <a:t>                         </a:t>
            </a:r>
            <a:r>
              <a:rPr lang="pt-PT" sz="2800" dirty="0" smtClean="0">
                <a:solidFill>
                  <a:srgbClr val="00B0F0"/>
                </a:solidFill>
              </a:rPr>
              <a:t>a    p    u</a:t>
            </a:r>
          </a:p>
          <a:p>
            <a:pPr algn="just"/>
            <a:r>
              <a:rPr lang="pt-PT" sz="2800" dirty="0" smtClean="0"/>
              <a:t>por baixo das sílabas, </a:t>
            </a:r>
          </a:p>
          <a:p>
            <a:pPr algn="just"/>
            <a:r>
              <a:rPr lang="pt-PT" sz="2800" dirty="0" smtClean="0"/>
              <a:t>O </a:t>
            </a:r>
            <a:r>
              <a:rPr lang="pt-PT" sz="2800" b="1" dirty="0" smtClean="0">
                <a:solidFill>
                  <a:srgbClr val="FF0000"/>
                </a:solidFill>
              </a:rPr>
              <a:t>a</a:t>
            </a:r>
            <a:r>
              <a:rPr lang="pt-PT" sz="2800" dirty="0" smtClean="0"/>
              <a:t> e o </a:t>
            </a:r>
            <a:r>
              <a:rPr lang="pt-PT" sz="2800" b="1" dirty="0" smtClean="0">
                <a:solidFill>
                  <a:srgbClr val="00B0F0"/>
                </a:solidFill>
              </a:rPr>
              <a:t>u</a:t>
            </a:r>
            <a:r>
              <a:rPr lang="pt-PT" sz="2800" dirty="0" smtClean="0"/>
              <a:t> ficam sempre por baixo da </a:t>
            </a:r>
            <a:r>
              <a:rPr lang="pt-PT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última</a:t>
            </a:r>
            <a:r>
              <a:rPr lang="pt-PT" sz="2800" dirty="0" smtClean="0"/>
              <a:t> sílaba.</a:t>
            </a:r>
            <a:endParaRPr lang="pt-PT" sz="2800" dirty="0"/>
          </a:p>
        </p:txBody>
      </p:sp>
      <p:sp>
        <p:nvSpPr>
          <p:cNvPr id="11" name="Rectângulo 10"/>
          <p:cNvSpPr/>
          <p:nvPr/>
        </p:nvSpPr>
        <p:spPr>
          <a:xfrm>
            <a:off x="251520" y="5085184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é </a:t>
            </a:r>
            <a:r>
              <a:rPr lang="pt-PT" sz="2800" dirty="0" smtClean="0">
                <a:solidFill>
                  <a:srgbClr val="FF0000"/>
                </a:solidFill>
              </a:rPr>
              <a:t>aguda</a:t>
            </a:r>
            <a:r>
              <a:rPr lang="pt-PT" sz="2800" dirty="0" smtClean="0">
                <a:solidFill>
                  <a:prstClr val="black"/>
                </a:solidFill>
              </a:rPr>
              <a:t>, porque por baixo da </a:t>
            </a:r>
            <a:r>
              <a:rPr lang="pt-PT" sz="2800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>
                <a:solidFill>
                  <a:prstClr val="black"/>
                </a:solidFill>
              </a:rPr>
              <a:t>ficou o </a:t>
            </a:r>
            <a:r>
              <a:rPr lang="pt-PT" sz="2800" dirty="0" smtClean="0">
                <a:solidFill>
                  <a:srgbClr val="FF0000"/>
                </a:solidFill>
              </a:rPr>
              <a:t>a</a:t>
            </a:r>
            <a:r>
              <a:rPr lang="pt-PT" sz="2800" dirty="0" smtClean="0"/>
              <a:t>. A </a:t>
            </a:r>
            <a:r>
              <a:rPr lang="pt-PT" sz="2800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/>
              <a:t>é a </a:t>
            </a:r>
            <a:r>
              <a:rPr lang="pt-PT" sz="2800" b="1" dirty="0" smtClean="0">
                <a:solidFill>
                  <a:srgbClr val="00B0F0"/>
                </a:solidFill>
              </a:rPr>
              <a:t>última</a:t>
            </a:r>
            <a:r>
              <a:rPr lang="pt-PT" sz="2800" dirty="0" smtClean="0"/>
              <a:t> sílaba desta palavra.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7380312" y="2492896"/>
            <a:ext cx="1224136" cy="129614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Rectângulo 12"/>
          <p:cNvSpPr/>
          <p:nvPr/>
        </p:nvSpPr>
        <p:spPr>
          <a:xfrm>
            <a:off x="5900204" y="3573016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6844322" y="3573016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7774816" y="3573016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5902608" y="4171727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6826689" y="4171727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7762793" y="4099719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4572000" y="1556792"/>
            <a:ext cx="17379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chapéu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79512" y="2780928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também é </a:t>
            </a:r>
            <a:r>
              <a:rPr lang="pt-PT" sz="2800" b="1" dirty="0" smtClean="0">
                <a:solidFill>
                  <a:srgbClr val="FF0000"/>
                </a:solidFill>
              </a:rPr>
              <a:t>aguda</a:t>
            </a:r>
            <a:r>
              <a:rPr lang="pt-PT" sz="2800" dirty="0" smtClean="0">
                <a:solidFill>
                  <a:prstClr val="black"/>
                </a:solidFill>
              </a:rPr>
              <a:t>, porque a </a:t>
            </a:r>
            <a:r>
              <a:rPr lang="pt-PT" sz="2800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>
                <a:solidFill>
                  <a:prstClr val="black"/>
                </a:solidFill>
              </a:rPr>
              <a:t>é a </a:t>
            </a:r>
            <a:r>
              <a:rPr lang="pt-PT" sz="2800" b="1" dirty="0" smtClean="0">
                <a:solidFill>
                  <a:srgbClr val="00B0F0"/>
                </a:solidFill>
              </a:rPr>
              <a:t>última</a:t>
            </a:r>
            <a:r>
              <a:rPr lang="pt-PT" sz="2800" dirty="0" smtClean="0">
                <a:solidFill>
                  <a:prstClr val="black"/>
                </a:solidFill>
              </a:rPr>
              <a:t> sílaba da palavra</a:t>
            </a:r>
            <a:r>
              <a:rPr lang="pt-PT" sz="2800" dirty="0" smtClean="0"/>
              <a:t>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6156176" y="3861048"/>
            <a:ext cx="1224136" cy="129614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098" name="Picture 2" descr="https://encrypted-tbn2.gstatic.com/images?q=tbn:ANd9GcTS17T4iFfXjVrVixvdLIZQWhiyRTyhHy0EXIvbCOHiBZLUCC_XZQ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1268760"/>
            <a:ext cx="1927101" cy="1927101"/>
          </a:xfrm>
          <a:prstGeom prst="rect">
            <a:avLst/>
          </a:prstGeom>
          <a:noFill/>
        </p:spPr>
      </p:pic>
      <p:sp>
        <p:nvSpPr>
          <p:cNvPr id="16" name="Rectângulo 15"/>
          <p:cNvSpPr/>
          <p:nvPr/>
        </p:nvSpPr>
        <p:spPr>
          <a:xfrm>
            <a:off x="5076056" y="4149080"/>
            <a:ext cx="21820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Cha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péu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4572000" y="4581128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5516118" y="4581128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6446612" y="4581128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4574404" y="5179839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5498485" y="5179839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6434589" y="5107831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7236296" y="479715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aguda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7380312" y="537321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0B0F0"/>
                </a:solidFill>
              </a:rPr>
              <a:t>última</a:t>
            </a:r>
            <a:endParaRPr lang="pt-PT" sz="2400" b="1" dirty="0">
              <a:solidFill>
                <a:srgbClr val="00B0F0"/>
              </a:solidFill>
            </a:endParaRPr>
          </a:p>
        </p:txBody>
      </p:sp>
      <p:cxnSp>
        <p:nvCxnSpPr>
          <p:cNvPr id="32" name="Conexão recta unidireccional 31"/>
          <p:cNvCxnSpPr>
            <a:endCxn id="29" idx="1"/>
          </p:cNvCxnSpPr>
          <p:nvPr/>
        </p:nvCxnSpPr>
        <p:spPr>
          <a:xfrm flipV="1">
            <a:off x="6876256" y="5027985"/>
            <a:ext cx="360040" cy="5719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exão recta unidireccional 33"/>
          <p:cNvCxnSpPr/>
          <p:nvPr/>
        </p:nvCxnSpPr>
        <p:spPr>
          <a:xfrm>
            <a:off x="6876256" y="5564560"/>
            <a:ext cx="530097" cy="246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5796136" y="6550223"/>
            <a:ext cx="3006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/>
              <a:t>benito.com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1979712" y="1484784"/>
            <a:ext cx="22418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escorrega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79512" y="3284984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é </a:t>
            </a:r>
            <a:r>
              <a:rPr lang="pt-PT" sz="2800" b="1" dirty="0" smtClean="0">
                <a:solidFill>
                  <a:srgbClr val="FF0000"/>
                </a:solidFill>
              </a:rPr>
              <a:t>grave</a:t>
            </a:r>
            <a:r>
              <a:rPr lang="pt-PT" sz="2800" dirty="0" smtClean="0">
                <a:solidFill>
                  <a:prstClr val="black"/>
                </a:solidFill>
              </a:rPr>
              <a:t>, porque a </a:t>
            </a:r>
            <a:r>
              <a:rPr lang="pt-PT" sz="2800" dirty="0" smtClean="0">
                <a:solidFill>
                  <a:srgbClr val="00B050"/>
                </a:solidFill>
              </a:rPr>
              <a:t>sílaba tónica</a:t>
            </a:r>
            <a:r>
              <a:rPr lang="pt-PT" sz="2800" dirty="0" smtClean="0">
                <a:solidFill>
                  <a:prstClr val="black"/>
                </a:solidFill>
              </a:rPr>
              <a:t> é a </a:t>
            </a:r>
            <a:r>
              <a:rPr lang="pt-PT" sz="2800" b="1" dirty="0" smtClean="0">
                <a:solidFill>
                  <a:srgbClr val="00B0F0"/>
                </a:solidFill>
              </a:rPr>
              <a:t>penúltima</a:t>
            </a:r>
            <a:r>
              <a:rPr lang="pt-PT" sz="2800" dirty="0" smtClean="0">
                <a:solidFill>
                  <a:prstClr val="black"/>
                </a:solidFill>
              </a:rPr>
              <a:t> sílaba da palavra</a:t>
            </a:r>
            <a:r>
              <a:rPr lang="pt-PT" sz="2800" dirty="0" smtClean="0"/>
              <a:t>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6588224" y="2348880"/>
            <a:ext cx="1224136" cy="129614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Rectângulo 15"/>
          <p:cNvSpPr/>
          <p:nvPr/>
        </p:nvSpPr>
        <p:spPr>
          <a:xfrm>
            <a:off x="5004048" y="2564904"/>
            <a:ext cx="34954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es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co 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–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t-PT" sz="4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rre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-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pt-PT" sz="4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ga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6021779" y="3334345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6965897" y="3334345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7896391" y="3334345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6024183" y="3933056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6948264" y="3933056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7884368" y="3861048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6228184" y="515719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grave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7164288" y="530120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0B0F0"/>
                </a:solidFill>
              </a:rPr>
              <a:t>penúltima</a:t>
            </a:r>
            <a:endParaRPr lang="pt-PT" sz="2400" b="1" dirty="0">
              <a:solidFill>
                <a:srgbClr val="00B0F0"/>
              </a:solidFill>
            </a:endParaRPr>
          </a:p>
        </p:txBody>
      </p:sp>
      <p:cxnSp>
        <p:nvCxnSpPr>
          <p:cNvPr id="32" name="Conexão recta unidireccional 31"/>
          <p:cNvCxnSpPr/>
          <p:nvPr/>
        </p:nvCxnSpPr>
        <p:spPr>
          <a:xfrm flipH="1">
            <a:off x="6732240" y="3861048"/>
            <a:ext cx="288032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exão recta unidireccional 33"/>
          <p:cNvCxnSpPr/>
          <p:nvPr/>
        </p:nvCxnSpPr>
        <p:spPr>
          <a:xfrm>
            <a:off x="7308304" y="4653136"/>
            <a:ext cx="360040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251520" y="980728"/>
            <a:ext cx="180022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5796136" y="6550223"/>
            <a:ext cx="3006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/>
              <a:t>Imagem: </a:t>
            </a:r>
            <a:r>
              <a:rPr lang="pt-PT" sz="1400" dirty="0" err="1" smtClean="0"/>
              <a:t>blogebi.blogspot.com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2555776" y="1988840"/>
            <a:ext cx="137813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corda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467544" y="4005064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também é </a:t>
            </a:r>
            <a:r>
              <a:rPr lang="pt-PT" sz="2800" b="1" dirty="0" smtClean="0">
                <a:solidFill>
                  <a:srgbClr val="FF0000"/>
                </a:solidFill>
              </a:rPr>
              <a:t>grave</a:t>
            </a:r>
            <a:r>
              <a:rPr lang="pt-PT" sz="2800" dirty="0" smtClean="0">
                <a:solidFill>
                  <a:prstClr val="black"/>
                </a:solidFill>
              </a:rPr>
              <a:t>, porque a </a:t>
            </a:r>
            <a:r>
              <a:rPr lang="pt-PT" sz="2800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>
                <a:solidFill>
                  <a:prstClr val="black"/>
                </a:solidFill>
              </a:rPr>
              <a:t>é a </a:t>
            </a:r>
            <a:r>
              <a:rPr lang="pt-PT" sz="2800" b="1" dirty="0" smtClean="0">
                <a:solidFill>
                  <a:srgbClr val="00B0F0"/>
                </a:solidFill>
              </a:rPr>
              <a:t>penúltima</a:t>
            </a:r>
            <a:r>
              <a:rPr lang="pt-PT" sz="2800" dirty="0" smtClean="0">
                <a:solidFill>
                  <a:prstClr val="black"/>
                </a:solidFill>
              </a:rPr>
              <a:t> sílaba da palavra</a:t>
            </a:r>
            <a:r>
              <a:rPr lang="pt-PT" sz="2800" dirty="0" smtClean="0"/>
              <a:t>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6516216" y="2420888"/>
            <a:ext cx="864096" cy="100811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Rectângulo 15"/>
          <p:cNvSpPr/>
          <p:nvPr/>
        </p:nvSpPr>
        <p:spPr>
          <a:xfrm>
            <a:off x="6516216" y="2564904"/>
            <a:ext cx="1870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cor 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–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6021779" y="3334345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6965897" y="3334345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7896391" y="3334345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6024183" y="3933056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6948264" y="3933056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7884368" y="3861048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6228184" y="515719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grave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7164288" y="530120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0B0F0"/>
                </a:solidFill>
              </a:rPr>
              <a:t>penúltima</a:t>
            </a:r>
            <a:endParaRPr lang="pt-PT" sz="2400" b="1" dirty="0">
              <a:solidFill>
                <a:srgbClr val="00B0F0"/>
              </a:solidFill>
            </a:endParaRPr>
          </a:p>
        </p:txBody>
      </p:sp>
      <p:cxnSp>
        <p:nvCxnSpPr>
          <p:cNvPr id="32" name="Conexão recta unidireccional 31"/>
          <p:cNvCxnSpPr/>
          <p:nvPr/>
        </p:nvCxnSpPr>
        <p:spPr>
          <a:xfrm flipH="1">
            <a:off x="6732240" y="3861048"/>
            <a:ext cx="288032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exão recta unidireccional 33"/>
          <p:cNvCxnSpPr/>
          <p:nvPr/>
        </p:nvCxnSpPr>
        <p:spPr>
          <a:xfrm>
            <a:off x="7308304" y="4653136"/>
            <a:ext cx="360040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ttps://encrypted-tbn2.gstatic.com/images?q=tbn:ANd9GcTS644mkbUO8IfUUXmHlS0ASi628Kfjh7GzK52JY6naLYM4fQf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5536" y="1628800"/>
            <a:ext cx="1851232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860032" y="6550223"/>
            <a:ext cx="39421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err="1" smtClean="0"/>
              <a:t>Imagem:adrianapedagogiauniminas.blogspot.com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2483768" y="1988840"/>
            <a:ext cx="206178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máquina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467544" y="3717032"/>
            <a:ext cx="41764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é </a:t>
            </a:r>
            <a:r>
              <a:rPr lang="pt-PT" sz="2800" b="1" dirty="0" smtClean="0">
                <a:solidFill>
                  <a:srgbClr val="FF0000"/>
                </a:solidFill>
              </a:rPr>
              <a:t>esdrúxula</a:t>
            </a:r>
            <a:r>
              <a:rPr lang="pt-PT" sz="2800" dirty="0" smtClean="0">
                <a:solidFill>
                  <a:prstClr val="black"/>
                </a:solidFill>
              </a:rPr>
              <a:t>, porque a </a:t>
            </a:r>
            <a:r>
              <a:rPr lang="pt-PT" sz="2800" dirty="0" smtClean="0">
                <a:solidFill>
                  <a:srgbClr val="00B050"/>
                </a:solidFill>
              </a:rPr>
              <a:t>sílaba tónica</a:t>
            </a:r>
            <a:r>
              <a:rPr lang="pt-PT" sz="2800" dirty="0" smtClean="0">
                <a:solidFill>
                  <a:prstClr val="black"/>
                </a:solidFill>
              </a:rPr>
              <a:t> é a </a:t>
            </a:r>
            <a:r>
              <a:rPr lang="pt-PT" sz="2800" b="1" dirty="0" smtClean="0">
                <a:solidFill>
                  <a:srgbClr val="00B0F0"/>
                </a:solidFill>
              </a:rPr>
              <a:t>antepenúltima</a:t>
            </a:r>
            <a:r>
              <a:rPr lang="pt-PT" sz="2800" dirty="0" smtClean="0">
                <a:solidFill>
                  <a:prstClr val="black"/>
                </a:solidFill>
              </a:rPr>
              <a:t> sílaba da palavra</a:t>
            </a:r>
            <a:r>
              <a:rPr lang="pt-PT" sz="2800" dirty="0" smtClean="0"/>
              <a:t>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5580112" y="2492896"/>
            <a:ext cx="864096" cy="100811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Rectângulo 15"/>
          <p:cNvSpPr/>
          <p:nvPr/>
        </p:nvSpPr>
        <p:spPr>
          <a:xfrm>
            <a:off x="5520479" y="2636912"/>
            <a:ext cx="30332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má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3399"/>
                </a:solidFill>
              </a:rPr>
              <a:t>–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qui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3399"/>
                </a:solidFill>
              </a:rPr>
              <a:t>–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na</a:t>
            </a:r>
            <a:endParaRPr lang="pt-PT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6021779" y="3334345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6965897" y="3334345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7896391" y="3334345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6024183" y="3933056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6948264" y="3933056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7884368" y="3861048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4788024" y="566124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esdrúxula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5301208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0B0F0"/>
                </a:solidFill>
              </a:rPr>
              <a:t>antepenúltima</a:t>
            </a:r>
            <a:endParaRPr lang="pt-PT" sz="2400" b="1" dirty="0">
              <a:solidFill>
                <a:srgbClr val="00B0F0"/>
              </a:solidFill>
            </a:endParaRPr>
          </a:p>
        </p:txBody>
      </p:sp>
      <p:cxnSp>
        <p:nvCxnSpPr>
          <p:cNvPr id="32" name="Conexão recta unidireccional 31"/>
          <p:cNvCxnSpPr>
            <a:endCxn id="29" idx="0"/>
          </p:cNvCxnSpPr>
          <p:nvPr/>
        </p:nvCxnSpPr>
        <p:spPr>
          <a:xfrm flipH="1">
            <a:off x="5616116" y="3861048"/>
            <a:ext cx="468052" cy="1800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exão recta unidireccional 33"/>
          <p:cNvCxnSpPr/>
          <p:nvPr/>
        </p:nvCxnSpPr>
        <p:spPr>
          <a:xfrm>
            <a:off x="6444208" y="4581128"/>
            <a:ext cx="720080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482" name="Picture 2" descr="https://encrypted-tbn3.gstatic.com/images?q=tbn:ANd9GcRbmWlUCnPRNcnrX0HH5hUajzgEjWwUaT2pRG8a8KLMceqADIzcf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11560" y="1412776"/>
            <a:ext cx="1792197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971600" y="260648"/>
            <a:ext cx="703981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Classificar palavras quanto à acentuação</a:t>
            </a:r>
          </a:p>
          <a:p>
            <a:pPr algn="ctr"/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(quanto à posição 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 sílaba tónica)</a:t>
            </a:r>
            <a:endParaRPr lang="pt-PT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riângulo rectângulo 4"/>
          <p:cNvSpPr/>
          <p:nvPr/>
        </p:nvSpPr>
        <p:spPr>
          <a:xfrm>
            <a:off x="0" y="6381328"/>
            <a:ext cx="5148064" cy="476672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Professora Leonor Neves</a:t>
            </a:r>
            <a:endParaRPr lang="pt-PT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5796136" y="6550223"/>
            <a:ext cx="30060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400" dirty="0" smtClean="0"/>
              <a:t>Imagem: </a:t>
            </a:r>
            <a:r>
              <a:rPr lang="pt-PT" sz="1400" dirty="0" err="1"/>
              <a:t>romontwilly.com</a:t>
            </a:r>
            <a:endParaRPr lang="pt-PT" sz="1400" dirty="0"/>
          </a:p>
        </p:txBody>
      </p:sp>
      <p:sp>
        <p:nvSpPr>
          <p:cNvPr id="8" name="Rectângulo 7"/>
          <p:cNvSpPr/>
          <p:nvPr/>
        </p:nvSpPr>
        <p:spPr>
          <a:xfrm>
            <a:off x="2693890" y="1988840"/>
            <a:ext cx="16415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família</a:t>
            </a:r>
            <a:endParaRPr lang="pt-PT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467544" y="3717032"/>
            <a:ext cx="41764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800" dirty="0" smtClean="0">
                <a:solidFill>
                  <a:prstClr val="black"/>
                </a:solidFill>
              </a:rPr>
              <a:t>Neste caso a palavra também é </a:t>
            </a:r>
            <a:r>
              <a:rPr lang="pt-PT" sz="2800" b="1" dirty="0" smtClean="0">
                <a:solidFill>
                  <a:srgbClr val="FF0000"/>
                </a:solidFill>
              </a:rPr>
              <a:t>esdrúxula</a:t>
            </a:r>
            <a:r>
              <a:rPr lang="pt-PT" sz="2800" dirty="0" smtClean="0">
                <a:solidFill>
                  <a:prstClr val="black"/>
                </a:solidFill>
              </a:rPr>
              <a:t>, porque a </a:t>
            </a:r>
            <a:r>
              <a:rPr lang="pt-PT" sz="2800" dirty="0" smtClean="0">
                <a:solidFill>
                  <a:srgbClr val="00B050"/>
                </a:solidFill>
              </a:rPr>
              <a:t>sílaba tónica </a:t>
            </a:r>
            <a:r>
              <a:rPr lang="pt-PT" sz="2800" dirty="0" smtClean="0">
                <a:solidFill>
                  <a:prstClr val="black"/>
                </a:solidFill>
              </a:rPr>
              <a:t>é a </a:t>
            </a:r>
            <a:r>
              <a:rPr lang="pt-PT" sz="2800" b="1" dirty="0" smtClean="0">
                <a:solidFill>
                  <a:srgbClr val="00B0F0"/>
                </a:solidFill>
              </a:rPr>
              <a:t>antepenúltima</a:t>
            </a:r>
            <a:r>
              <a:rPr lang="pt-PT" sz="2800" dirty="0" smtClean="0">
                <a:solidFill>
                  <a:prstClr val="black"/>
                </a:solidFill>
              </a:rPr>
              <a:t> sílaba da palavra</a:t>
            </a:r>
            <a:r>
              <a:rPr lang="pt-PT" sz="2800" dirty="0" smtClean="0"/>
              <a:t>.</a:t>
            </a:r>
            <a:endParaRPr lang="pt-PT" dirty="0"/>
          </a:p>
        </p:txBody>
      </p:sp>
      <p:sp>
        <p:nvSpPr>
          <p:cNvPr id="12" name="Oval 11"/>
          <p:cNvSpPr/>
          <p:nvPr/>
        </p:nvSpPr>
        <p:spPr>
          <a:xfrm>
            <a:off x="6228184" y="2420888"/>
            <a:ext cx="864096" cy="100811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6" name="Rectângulo 15"/>
          <p:cNvSpPr/>
          <p:nvPr/>
        </p:nvSpPr>
        <p:spPr>
          <a:xfrm>
            <a:off x="5380024" y="2636912"/>
            <a:ext cx="33141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fa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3399"/>
                </a:solidFill>
              </a:rPr>
              <a:t>– </a:t>
            </a:r>
            <a:r>
              <a:rPr lang="pt-PT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mí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3399"/>
                </a:solidFill>
              </a:rPr>
              <a:t>–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li  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3399"/>
                </a:solidFill>
              </a:rPr>
              <a:t>–</a:t>
            </a:r>
            <a:r>
              <a:rPr lang="pt-PT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</a:t>
            </a:r>
            <a:endParaRPr lang="pt-PT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6479867" y="3334345"/>
            <a:ext cx="4683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7414367" y="3334345"/>
            <a:ext cx="4523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8128837" y="3334345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6482271" y="3933056"/>
            <a:ext cx="46358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7396734" y="3933056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8116814" y="3861048"/>
            <a:ext cx="487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4400" b="1" cap="none" spc="0" dirty="0" smtClean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</a:t>
            </a:r>
            <a:endParaRPr lang="pt-PT" sz="4400" b="1" cap="none" spc="0" dirty="0">
              <a:ln w="11430"/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4788024" y="566124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esdrúxula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588224" y="580526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solidFill>
                  <a:srgbClr val="00B0F0"/>
                </a:solidFill>
              </a:rPr>
              <a:t>antepenúltima</a:t>
            </a:r>
            <a:endParaRPr lang="pt-PT" sz="2400" b="1" dirty="0">
              <a:solidFill>
                <a:srgbClr val="00B0F0"/>
              </a:solidFill>
            </a:endParaRPr>
          </a:p>
        </p:txBody>
      </p:sp>
      <p:cxnSp>
        <p:nvCxnSpPr>
          <p:cNvPr id="32" name="Conexão recta unidireccional 31"/>
          <p:cNvCxnSpPr>
            <a:endCxn id="29" idx="0"/>
          </p:cNvCxnSpPr>
          <p:nvPr/>
        </p:nvCxnSpPr>
        <p:spPr>
          <a:xfrm flipH="1">
            <a:off x="5616116" y="3933056"/>
            <a:ext cx="828092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4" name="Conexão recta unidireccional 33"/>
          <p:cNvCxnSpPr>
            <a:stCxn id="26" idx="2"/>
          </p:cNvCxnSpPr>
          <p:nvPr/>
        </p:nvCxnSpPr>
        <p:spPr>
          <a:xfrm>
            <a:off x="6714065" y="4702497"/>
            <a:ext cx="162191" cy="110276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506" name="Picture 2" descr="https://encrypted-tbn0.gstatic.com/images?q=tbn:ANd9GcS-k9wYDVHbOxJQ0bxAVV48dnckl6VwlOQJZYKiFg-Dcl15GUL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23528" y="1412776"/>
            <a:ext cx="2247900" cy="20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494</Words>
  <Application>Microsoft Office PowerPoint</Application>
  <PresentationFormat>Apresentação no Ecrã (4:3)</PresentationFormat>
  <Paragraphs>116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0" baseType="lpstr">
      <vt:lpstr>Tema do Office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Utilizador</dc:creator>
  <cp:lastModifiedBy>Utilizador</cp:lastModifiedBy>
  <cp:revision>35</cp:revision>
  <dcterms:created xsi:type="dcterms:W3CDTF">2012-11-03T18:29:33Z</dcterms:created>
  <dcterms:modified xsi:type="dcterms:W3CDTF">2012-11-03T20:00:50Z</dcterms:modified>
</cp:coreProperties>
</file>