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6" r:id="rId3"/>
    <p:sldId id="275" r:id="rId4"/>
    <p:sldId id="276" r:id="rId5"/>
    <p:sldId id="277" r:id="rId6"/>
    <p:sldId id="278" r:id="rId7"/>
    <p:sldId id="279" r:id="rId8"/>
    <p:sldId id="280" r:id="rId9"/>
    <p:sldId id="285" r:id="rId10"/>
    <p:sldId id="284" r:id="rId11"/>
    <p:sldId id="281" r:id="rId12"/>
    <p:sldId id="282" r:id="rId13"/>
    <p:sldId id="283" r:id="rId14"/>
    <p:sldId id="266" r:id="rId15"/>
    <p:sldId id="286" r:id="rId16"/>
    <p:sldId id="265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CDF5"/>
    <a:srgbClr val="2B4A63"/>
    <a:srgbClr val="30657B"/>
    <a:srgbClr val="38525A"/>
    <a:srgbClr val="486A74"/>
    <a:srgbClr val="4C5F78"/>
    <a:srgbClr val="39A590"/>
    <a:srgbClr val="38A28E"/>
    <a:srgbClr val="349885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9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108" y="-120"/>
      </p:cViewPr>
      <p:guideLst>
        <p:guide orient="horz" pos="2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18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3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4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9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9222677" y="3260640"/>
            <a:ext cx="2736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400" b="1" dirty="0">
                <a:solidFill>
                  <a:srgbClr val="00B0F0"/>
                </a:solidFill>
                <a:latin typeface="+mn-lt"/>
              </a:rPr>
              <a:t>Domínio</a:t>
            </a: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810795" y="3580606"/>
            <a:ext cx="314400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9214719" y="4814590"/>
            <a:ext cx="2736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400" b="1" dirty="0" smtClean="0">
                <a:solidFill>
                  <a:srgbClr val="00B0F0"/>
                </a:solidFill>
                <a:latin typeface="+mn-lt"/>
              </a:rPr>
              <a:t>Subdomínio</a:t>
            </a:r>
            <a:endParaRPr lang="pt-PT" altLang="pt-PT" sz="24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8802837" y="5144081"/>
            <a:ext cx="31440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Trocas nutricionais entre o organismo e o meio:                      nos animais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ajunqueira\Documents\_PROJETOS_Andy\_PORTUGAL_2016-2017\_2017_CN_ASA_BIOS\APRESENTACOES\ASA_CN06_PPT_01\botton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" y="12925"/>
            <a:ext cx="12187238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O que são os alimentos?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34" name="TextBox 3"/>
          <p:cNvSpPr txBox="1">
            <a:spLocks noChangeArrowheads="1"/>
          </p:cNvSpPr>
          <p:nvPr/>
        </p:nvSpPr>
        <p:spPr bwMode="auto">
          <a:xfrm>
            <a:off x="55855" y="1905355"/>
            <a:ext cx="120490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Os </a:t>
            </a:r>
            <a:r>
              <a:rPr lang="pt-BR" altLang="pt-PT" sz="2400" b="1" u="sng" dirty="0">
                <a:solidFill>
                  <a:srgbClr val="30657B"/>
                </a:solidFill>
                <a:latin typeface="+mn-lt"/>
              </a:rPr>
              <a:t>alimentos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 são produtos naturais ou transformados através dos quais o </a:t>
            </a:r>
          </a:p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ser humano obtém os </a:t>
            </a:r>
            <a:r>
              <a:rPr lang="pt-BR" altLang="pt-PT" sz="2400" b="1" u="sng" dirty="0">
                <a:solidFill>
                  <a:srgbClr val="30657B"/>
                </a:solidFill>
                <a:latin typeface="+mn-lt"/>
              </a:rPr>
              <a:t>nutrientes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 de que necessita para viver.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333034" y="1271084"/>
            <a:ext cx="1797290" cy="511316"/>
            <a:chOff x="1659003" y="1563682"/>
            <a:chExt cx="1797290" cy="511316"/>
          </a:xfrm>
        </p:grpSpPr>
        <p:sp>
          <p:nvSpPr>
            <p:cNvPr id="5" name="Parallelogram 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ALIMENTOS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4002679" y="1283994"/>
            <a:ext cx="1797290" cy="511316"/>
            <a:chOff x="1659003" y="1563682"/>
            <a:chExt cx="1797290" cy="511316"/>
          </a:xfrm>
        </p:grpSpPr>
        <p:sp>
          <p:nvSpPr>
            <p:cNvPr id="51" name="Parallelogram 5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NUTRIENTES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" name="Straight Connector 10"/>
          <p:cNvCxnSpPr/>
          <p:nvPr/>
        </p:nvCxnSpPr>
        <p:spPr>
          <a:xfrm flipH="1">
            <a:off x="5998342" y="1324056"/>
            <a:ext cx="151411" cy="43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55855" y="2862237"/>
            <a:ext cx="1980000" cy="1757281"/>
            <a:chOff x="55855" y="2775153"/>
            <a:chExt cx="1980000" cy="1757281"/>
          </a:xfrm>
        </p:grpSpPr>
        <p:sp>
          <p:nvSpPr>
            <p:cNvPr id="66" name="Rectangle 65"/>
            <p:cNvSpPr/>
            <p:nvPr/>
          </p:nvSpPr>
          <p:spPr>
            <a:xfrm>
              <a:off x="55855" y="2775153"/>
              <a:ext cx="1980000" cy="843378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O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leite</a:t>
              </a:r>
              <a:r>
                <a:rPr lang="en-US" sz="1600" dirty="0" smtClean="0">
                  <a:solidFill>
                    <a:schemeClr val="bg1"/>
                  </a:solidFill>
                </a:rPr>
                <a:t> é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rico</a:t>
              </a:r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em</a:t>
              </a:r>
              <a:r>
                <a:rPr lang="en-US" sz="1600" dirty="0" smtClean="0">
                  <a:solidFill>
                    <a:schemeClr val="bg1"/>
                  </a:solidFill>
                </a:rPr>
                <a:t>: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Prótidos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Minerais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741061" y="3618531"/>
              <a:ext cx="0" cy="913903"/>
            </a:xfrm>
            <a:prstGeom prst="line">
              <a:avLst/>
            </a:prstGeom>
            <a:ln>
              <a:solidFill>
                <a:srgbClr val="2B4A6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137377" y="2862237"/>
            <a:ext cx="1980000" cy="1609844"/>
            <a:chOff x="2282517" y="2775153"/>
            <a:chExt cx="1980000" cy="1609844"/>
          </a:xfrm>
        </p:grpSpPr>
        <p:sp>
          <p:nvSpPr>
            <p:cNvPr id="67" name="Rectangle 66"/>
            <p:cNvSpPr/>
            <p:nvPr/>
          </p:nvSpPr>
          <p:spPr>
            <a:xfrm>
              <a:off x="2282517" y="2775153"/>
              <a:ext cx="1980000" cy="1207363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O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pão</a:t>
              </a:r>
              <a:r>
                <a:rPr lang="en-US" sz="1600" dirty="0" smtClean="0">
                  <a:solidFill>
                    <a:schemeClr val="bg1"/>
                  </a:solidFill>
                </a:rPr>
                <a:t> é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rico</a:t>
              </a:r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em</a:t>
              </a:r>
              <a:r>
                <a:rPr lang="en-US" sz="1600" dirty="0" smtClean="0">
                  <a:solidFill>
                    <a:schemeClr val="bg1"/>
                  </a:solidFill>
                </a:rPr>
                <a:t>: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Glícidos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Fibras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Vitaminas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Minerais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6" name="Straight Connector 35"/>
            <p:cNvCxnSpPr>
              <a:stCxn id="67" idx="2"/>
            </p:cNvCxnSpPr>
            <p:nvPr/>
          </p:nvCxnSpPr>
          <p:spPr>
            <a:xfrm>
              <a:off x="3272517" y="3982516"/>
              <a:ext cx="0" cy="402481"/>
            </a:xfrm>
            <a:prstGeom prst="line">
              <a:avLst/>
            </a:prstGeom>
            <a:ln>
              <a:solidFill>
                <a:srgbClr val="2B4A6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245371" y="2862237"/>
            <a:ext cx="1916030" cy="2159704"/>
            <a:chOff x="4245371" y="2775153"/>
            <a:chExt cx="1916030" cy="2159704"/>
          </a:xfrm>
        </p:grpSpPr>
        <p:sp>
          <p:nvSpPr>
            <p:cNvPr id="70" name="Rectangle 69"/>
            <p:cNvSpPr/>
            <p:nvPr/>
          </p:nvSpPr>
          <p:spPr>
            <a:xfrm>
              <a:off x="4245371" y="2775153"/>
              <a:ext cx="1916030" cy="602362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O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azeite</a:t>
              </a:r>
              <a:r>
                <a:rPr lang="en-US" sz="1600" dirty="0" smtClean="0">
                  <a:solidFill>
                    <a:schemeClr val="bg1"/>
                  </a:solidFill>
                </a:rPr>
                <a:t> é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rico</a:t>
              </a:r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em</a:t>
              </a:r>
              <a:r>
                <a:rPr lang="en-US" sz="1600" dirty="0" smtClean="0">
                  <a:solidFill>
                    <a:schemeClr val="bg1"/>
                  </a:solidFill>
                </a:rPr>
                <a:t>: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Lípidos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6058729" y="3378834"/>
              <a:ext cx="0" cy="1556023"/>
            </a:xfrm>
            <a:prstGeom prst="line">
              <a:avLst/>
            </a:prstGeom>
            <a:ln>
              <a:solidFill>
                <a:srgbClr val="2B4A6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264974" y="2862237"/>
            <a:ext cx="1980000" cy="2535293"/>
            <a:chOff x="6264974" y="2775153"/>
            <a:chExt cx="1980000" cy="2535293"/>
          </a:xfrm>
        </p:grpSpPr>
        <p:sp>
          <p:nvSpPr>
            <p:cNvPr id="69" name="Rectangle 68"/>
            <p:cNvSpPr/>
            <p:nvPr/>
          </p:nvSpPr>
          <p:spPr>
            <a:xfrm>
              <a:off x="6264974" y="2775153"/>
              <a:ext cx="1980000" cy="979270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O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queijo</a:t>
              </a:r>
              <a:r>
                <a:rPr lang="en-US" sz="1600" dirty="0" smtClean="0">
                  <a:solidFill>
                    <a:schemeClr val="bg1"/>
                  </a:solidFill>
                </a:rPr>
                <a:t> é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rico</a:t>
              </a:r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em</a:t>
              </a:r>
              <a:r>
                <a:rPr lang="en-US" sz="1600" dirty="0" smtClean="0">
                  <a:solidFill>
                    <a:schemeClr val="bg1"/>
                  </a:solidFill>
                </a:rPr>
                <a:t>: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Prótidos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Lípidos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Minerais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2" name="Straight Connector 41"/>
            <p:cNvCxnSpPr>
              <a:stCxn id="69" idx="2"/>
            </p:cNvCxnSpPr>
            <p:nvPr/>
          </p:nvCxnSpPr>
          <p:spPr>
            <a:xfrm>
              <a:off x="7254974" y="3754423"/>
              <a:ext cx="0" cy="1556023"/>
            </a:xfrm>
            <a:prstGeom prst="line">
              <a:avLst/>
            </a:prstGeom>
            <a:ln>
              <a:solidFill>
                <a:srgbClr val="2B4A6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8868229" y="2862237"/>
            <a:ext cx="3236639" cy="979270"/>
            <a:chOff x="8868229" y="2862237"/>
            <a:chExt cx="3236639" cy="979270"/>
          </a:xfrm>
        </p:grpSpPr>
        <p:sp>
          <p:nvSpPr>
            <p:cNvPr id="71" name="Rectangle 70"/>
            <p:cNvSpPr/>
            <p:nvPr/>
          </p:nvSpPr>
          <p:spPr>
            <a:xfrm>
              <a:off x="10124868" y="2862237"/>
              <a:ext cx="1980000" cy="979270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A 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banana</a:t>
              </a:r>
              <a:r>
                <a:rPr lang="en-US" sz="1600" dirty="0" smtClean="0">
                  <a:solidFill>
                    <a:schemeClr val="bg1"/>
                  </a:solidFill>
                </a:rPr>
                <a:t> é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rica</a:t>
              </a:r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em</a:t>
              </a:r>
              <a:r>
                <a:rPr lang="en-US" sz="1600" dirty="0" smtClean="0">
                  <a:solidFill>
                    <a:schemeClr val="bg1"/>
                  </a:solidFill>
                </a:rPr>
                <a:t>: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Vitaminas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-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Minerais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8" name="Straight Arrow Connector 27"/>
            <p:cNvCxnSpPr>
              <a:stCxn id="71" idx="2"/>
            </p:cNvCxnSpPr>
            <p:nvPr/>
          </p:nvCxnSpPr>
          <p:spPr>
            <a:xfrm flipH="1">
              <a:off x="8868229" y="3841507"/>
              <a:ext cx="2246639" cy="0"/>
            </a:xfrm>
            <a:prstGeom prst="straightConnector1">
              <a:avLst/>
            </a:prstGeom>
            <a:ln>
              <a:solidFill>
                <a:srgbClr val="2B4A6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junqueira\Documents\_PROJETOS_Andy\_PORTUGAL_2016-2017\_2017_CN_ASA_BIOS\APRESENTACOES\ASA_CN06_PPT_01\shutterstock_3914913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62473"/>
          <a:stretch/>
        </p:blipFill>
        <p:spPr bwMode="auto">
          <a:xfrm rot="10800000">
            <a:off x="0" y="3469263"/>
            <a:ext cx="12192000" cy="339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Porque nos alimentamos?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0" y="1259885"/>
            <a:ext cx="1219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Existem diferentes </a:t>
            </a:r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tipos </a:t>
            </a:r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de </a:t>
            </a:r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nutrientes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, cada um com uma função importante para o nosso organismo!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697506" y="2957949"/>
            <a:ext cx="1797290" cy="511316"/>
            <a:chOff x="1659003" y="1563682"/>
            <a:chExt cx="1797290" cy="511316"/>
          </a:xfrm>
        </p:grpSpPr>
        <p:sp>
          <p:nvSpPr>
            <p:cNvPr id="68" name="Parallelogram 6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PRÓTIDOS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4619970" y="2987542"/>
            <a:ext cx="1797290" cy="511316"/>
            <a:chOff x="1659003" y="1563682"/>
            <a:chExt cx="1797290" cy="511316"/>
          </a:xfrm>
        </p:grpSpPr>
        <p:sp>
          <p:nvSpPr>
            <p:cNvPr id="73" name="Parallelogram 7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GLÍCIDOS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2639081" y="2971157"/>
            <a:ext cx="1797290" cy="511316"/>
            <a:chOff x="1659003" y="1563682"/>
            <a:chExt cx="1797290" cy="511316"/>
          </a:xfrm>
        </p:grpSpPr>
        <p:sp>
          <p:nvSpPr>
            <p:cNvPr id="78" name="Parallelogram 7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LÍPIDOS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8413510" y="3098155"/>
            <a:ext cx="1797290" cy="511316"/>
            <a:chOff x="1659003" y="1563682"/>
            <a:chExt cx="1797290" cy="511316"/>
          </a:xfrm>
        </p:grpSpPr>
        <p:sp>
          <p:nvSpPr>
            <p:cNvPr id="83" name="Parallelogram 8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VITAMINAS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8413510" y="3786289"/>
            <a:ext cx="1797290" cy="511316"/>
            <a:chOff x="1659003" y="1563682"/>
            <a:chExt cx="1797290" cy="511316"/>
          </a:xfrm>
        </p:grpSpPr>
        <p:sp>
          <p:nvSpPr>
            <p:cNvPr id="88" name="Parallelogram 8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MINERAIS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3831351" y="3746667"/>
            <a:ext cx="1797290" cy="511316"/>
            <a:chOff x="1659003" y="1563682"/>
            <a:chExt cx="1797290" cy="511316"/>
          </a:xfrm>
        </p:grpSpPr>
        <p:sp>
          <p:nvSpPr>
            <p:cNvPr id="93" name="Parallelogram 9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FIBRAS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>
            <a:off x="1859796" y="3746668"/>
            <a:ext cx="1797290" cy="511316"/>
            <a:chOff x="1659003" y="1563682"/>
            <a:chExt cx="1797290" cy="511316"/>
          </a:xfrm>
        </p:grpSpPr>
        <p:sp>
          <p:nvSpPr>
            <p:cNvPr id="98" name="Parallelogram 9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ÁGUA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03" name="Rectangle 102"/>
          <p:cNvSpPr/>
          <p:nvPr/>
        </p:nvSpPr>
        <p:spPr>
          <a:xfrm>
            <a:off x="1844434" y="2078971"/>
            <a:ext cx="3421539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MACRONUTRIENTES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7661034" y="2041381"/>
            <a:ext cx="3421539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MICRONUTRIENTES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20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75" y="2013809"/>
            <a:ext cx="1038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642" y="2022590"/>
            <a:ext cx="100012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121" y="2364963"/>
            <a:ext cx="3393881" cy="258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nutrientes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estão contidos nos alimentos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71570" y="1262012"/>
            <a:ext cx="11457794" cy="58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Para sabermos que nutrientes existem em cada alimento podemos:</a:t>
            </a: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216" y="5554732"/>
            <a:ext cx="6990665" cy="109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528" y="2112255"/>
            <a:ext cx="4373172" cy="291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 rot="16200000">
            <a:off x="475175" y="1867193"/>
            <a:ext cx="360000" cy="360000"/>
            <a:chOff x="11134725" y="1770992"/>
            <a:chExt cx="360000" cy="36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 rot="5400000">
            <a:off x="4722200" y="4714493"/>
            <a:ext cx="360000" cy="360000"/>
            <a:chOff x="11134725" y="1770992"/>
            <a:chExt cx="360000" cy="3600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00575" y="4264199"/>
            <a:ext cx="3868225" cy="484902"/>
            <a:chOff x="1957387" y="4951966"/>
            <a:chExt cx="5953741" cy="648577"/>
          </a:xfrm>
        </p:grpSpPr>
        <p:sp>
          <p:nvSpPr>
            <p:cNvPr id="27" name="Rectangle 26"/>
            <p:cNvSpPr/>
            <p:nvPr/>
          </p:nvSpPr>
          <p:spPr>
            <a:xfrm>
              <a:off x="2224870" y="4951967"/>
              <a:ext cx="5686258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>
                  <a:solidFill>
                    <a:schemeClr val="tx1"/>
                  </a:solidFill>
                </a:rPr>
                <a:t>A</a:t>
              </a:r>
              <a:r>
                <a:rPr lang="pt-BR" sz="2000" b="1" dirty="0" smtClean="0">
                  <a:solidFill>
                    <a:schemeClr val="tx1"/>
                  </a:solidFill>
                </a:rPr>
                <a:t>nalisar </a:t>
              </a:r>
              <a:r>
                <a:rPr lang="pt-BR" sz="2000" b="1" dirty="0">
                  <a:solidFill>
                    <a:schemeClr val="tx1"/>
                  </a:solidFill>
                </a:rPr>
                <a:t>o rótulo do alimento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rot="16200000">
            <a:off x="5405800" y="1867193"/>
            <a:ext cx="360000" cy="360000"/>
            <a:chOff x="11134725" y="1770992"/>
            <a:chExt cx="360000" cy="3600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 rot="5400000">
            <a:off x="11674764" y="4765614"/>
            <a:ext cx="360000" cy="360000"/>
            <a:chOff x="11134725" y="1770992"/>
            <a:chExt cx="360000" cy="3600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5448417" y="3993101"/>
            <a:ext cx="3230200" cy="756000"/>
            <a:chOff x="1957387" y="4951966"/>
            <a:chExt cx="5558144" cy="648577"/>
          </a:xfrm>
        </p:grpSpPr>
        <p:sp>
          <p:nvSpPr>
            <p:cNvPr id="44" name="Rectangle 43"/>
            <p:cNvSpPr/>
            <p:nvPr/>
          </p:nvSpPr>
          <p:spPr>
            <a:xfrm>
              <a:off x="2224868" y="4951967"/>
              <a:ext cx="5290663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>
                  <a:solidFill>
                    <a:schemeClr val="tx1"/>
                  </a:solidFill>
                </a:rPr>
                <a:t>D</a:t>
              </a:r>
              <a:r>
                <a:rPr lang="pt-BR" sz="2000" b="1" dirty="0" smtClean="0">
                  <a:solidFill>
                    <a:schemeClr val="tx1"/>
                  </a:solidFill>
                </a:rPr>
                <a:t>etetá-los </a:t>
              </a:r>
              <a:r>
                <a:rPr lang="pt-BR" sz="2000" b="1" dirty="0">
                  <a:solidFill>
                    <a:schemeClr val="tx1"/>
                  </a:solidFill>
                </a:rPr>
                <a:t>recorrendo a indicadores químicos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rot="16200000">
            <a:off x="4918259" y="5416460"/>
            <a:ext cx="360000" cy="360000"/>
            <a:chOff x="11134725" y="1770992"/>
            <a:chExt cx="360000" cy="360000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 rot="5400000">
            <a:off x="11686245" y="6384199"/>
            <a:ext cx="360000" cy="360000"/>
            <a:chOff x="11134725" y="1770992"/>
            <a:chExt cx="360000" cy="360000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54319" y="5636834"/>
            <a:ext cx="3868225" cy="756000"/>
            <a:chOff x="1957387" y="4951966"/>
            <a:chExt cx="5953741" cy="648577"/>
          </a:xfrm>
        </p:grpSpPr>
        <p:sp>
          <p:nvSpPr>
            <p:cNvPr id="53" name="Rectangle 52"/>
            <p:cNvSpPr/>
            <p:nvPr/>
          </p:nvSpPr>
          <p:spPr>
            <a:xfrm>
              <a:off x="2224870" y="4951967"/>
              <a:ext cx="5686258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Consultar uma tabela de informação nutricional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28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2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2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0" t="10311" r="17226" b="4154"/>
          <a:stretch/>
        </p:blipFill>
        <p:spPr bwMode="auto">
          <a:xfrm>
            <a:off x="292107" y="2375751"/>
            <a:ext cx="2386638" cy="448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0" t="2626" r="17377"/>
          <a:stretch/>
        </p:blipFill>
        <p:spPr bwMode="auto">
          <a:xfrm>
            <a:off x="9792201" y="2439683"/>
            <a:ext cx="2075645" cy="441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funções 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nutrientes?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1305590" y="1200213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Os nutrientes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classificam-se em: 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504956" y="2530192"/>
            <a:ext cx="1797290" cy="511316"/>
            <a:chOff x="1659003" y="1563682"/>
            <a:chExt cx="1797290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PRÓTIDOS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2513071" y="3751531"/>
            <a:ext cx="1797290" cy="511316"/>
            <a:chOff x="1659003" y="1563682"/>
            <a:chExt cx="1797290" cy="511316"/>
          </a:xfrm>
        </p:grpSpPr>
        <p:sp>
          <p:nvSpPr>
            <p:cNvPr id="33" name="Parallelogram 3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GLÍCIDOS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2513071" y="3139145"/>
            <a:ext cx="1797290" cy="511316"/>
            <a:chOff x="1659003" y="1563682"/>
            <a:chExt cx="1797290" cy="511316"/>
          </a:xfrm>
        </p:grpSpPr>
        <p:sp>
          <p:nvSpPr>
            <p:cNvPr id="43" name="Parallelogram 4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LÍPIDOS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4182709" y="5666949"/>
            <a:ext cx="1797290" cy="511316"/>
            <a:chOff x="1659003" y="1563682"/>
            <a:chExt cx="1797290" cy="511316"/>
          </a:xfrm>
        </p:grpSpPr>
        <p:sp>
          <p:nvSpPr>
            <p:cNvPr id="48" name="Parallelogram 4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VITAMINAS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8424394" y="3878823"/>
            <a:ext cx="1797290" cy="511316"/>
            <a:chOff x="1659003" y="1563682"/>
            <a:chExt cx="1797290" cy="511316"/>
          </a:xfrm>
        </p:grpSpPr>
        <p:sp>
          <p:nvSpPr>
            <p:cNvPr id="53" name="Parallelogram 5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MINERAIS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4182709" y="6262446"/>
            <a:ext cx="1797290" cy="511316"/>
            <a:chOff x="1659003" y="1563682"/>
            <a:chExt cx="1797290" cy="511316"/>
          </a:xfrm>
        </p:grpSpPr>
        <p:sp>
          <p:nvSpPr>
            <p:cNvPr id="58" name="Parallelogram 5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FIBRAS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68" name="Rectangle 67"/>
          <p:cNvSpPr/>
          <p:nvPr/>
        </p:nvSpPr>
        <p:spPr>
          <a:xfrm>
            <a:off x="8052918" y="1745107"/>
            <a:ext cx="3819767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NUTRIENTES PLÁSTICOS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8424394" y="2682183"/>
            <a:ext cx="1797290" cy="511316"/>
            <a:chOff x="1659003" y="1563682"/>
            <a:chExt cx="1797290" cy="511316"/>
          </a:xfrm>
        </p:grpSpPr>
        <p:sp>
          <p:nvSpPr>
            <p:cNvPr id="71" name="Parallelogram 7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PRÓTIDOS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8424394" y="3265286"/>
            <a:ext cx="1797290" cy="511316"/>
            <a:chOff x="1659003" y="1563682"/>
            <a:chExt cx="1797290" cy="511316"/>
          </a:xfrm>
        </p:grpSpPr>
        <p:sp>
          <p:nvSpPr>
            <p:cNvPr id="76" name="Parallelogram 7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LÍPIDOS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8424394" y="4480723"/>
            <a:ext cx="1797290" cy="511316"/>
            <a:chOff x="1659003" y="1563682"/>
            <a:chExt cx="1797290" cy="511316"/>
          </a:xfrm>
        </p:grpSpPr>
        <p:sp>
          <p:nvSpPr>
            <p:cNvPr id="81" name="Parallelogram 8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ÁGUA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" name="Straight Connector 2"/>
          <p:cNvCxnSpPr/>
          <p:nvPr/>
        </p:nvCxnSpPr>
        <p:spPr>
          <a:xfrm>
            <a:off x="8291284" y="2442646"/>
            <a:ext cx="0" cy="2563441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8802" y="1884471"/>
            <a:ext cx="2450566" cy="33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/>
          <p:cNvSpPr/>
          <p:nvPr/>
        </p:nvSpPr>
        <p:spPr>
          <a:xfrm>
            <a:off x="3947883" y="4882813"/>
            <a:ext cx="4051300" cy="6948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NUTRIENTES REGULADORES              E PROTETORES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6189192" y="5659198"/>
            <a:ext cx="1797290" cy="511316"/>
            <a:chOff x="1659003" y="1563682"/>
            <a:chExt cx="1797290" cy="511316"/>
          </a:xfrm>
        </p:grpSpPr>
        <p:sp>
          <p:nvSpPr>
            <p:cNvPr id="87" name="Parallelogram 8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MINERAIS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6189192" y="6261098"/>
            <a:ext cx="1797290" cy="511316"/>
            <a:chOff x="1659003" y="1563682"/>
            <a:chExt cx="1797290" cy="511316"/>
          </a:xfrm>
        </p:grpSpPr>
        <p:sp>
          <p:nvSpPr>
            <p:cNvPr id="92" name="Parallelogram 9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94" name="Rectangle 93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ÁGUA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96" name="Straight Connector 95"/>
          <p:cNvCxnSpPr/>
          <p:nvPr/>
        </p:nvCxnSpPr>
        <p:spPr>
          <a:xfrm>
            <a:off x="4087582" y="5296367"/>
            <a:ext cx="0" cy="1477395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2400300" y="1737194"/>
            <a:ext cx="0" cy="2563441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254000" y="1745107"/>
            <a:ext cx="408176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NUTRIENTES ENERGÉTICOS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4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85" grpId="0" animBg="1"/>
      <p:bldP spid="9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/>
          <a:stretch/>
        </p:blipFill>
        <p:spPr bwMode="auto">
          <a:xfrm>
            <a:off x="8251422" y="4169756"/>
            <a:ext cx="3737377" cy="246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275" y="4161198"/>
            <a:ext cx="3707325" cy="247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6737" y="4169273"/>
            <a:ext cx="3731687" cy="249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7266" y="1449217"/>
            <a:ext cx="3721158" cy="248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variam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necessidades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nutricionais?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213390" y="1876937"/>
            <a:ext cx="362201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Os indivíduos não têm todos as mesmas necessidades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nutricionais. Estas  dependem de diversos fatores: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1422" y="1478954"/>
            <a:ext cx="3737377" cy="244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 rot="16200000">
            <a:off x="8155500" y="1401297"/>
            <a:ext cx="360000" cy="360000"/>
            <a:chOff x="11134725" y="1770992"/>
            <a:chExt cx="360000" cy="3600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 rot="5400000">
            <a:off x="11737875" y="3675184"/>
            <a:ext cx="360000" cy="360000"/>
            <a:chOff x="11134725" y="1770992"/>
            <a:chExt cx="360000" cy="3600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8155500" y="3262749"/>
            <a:ext cx="3312600" cy="484902"/>
            <a:chOff x="1957387" y="4951966"/>
            <a:chExt cx="4277580" cy="648577"/>
          </a:xfrm>
        </p:grpSpPr>
        <p:sp>
          <p:nvSpPr>
            <p:cNvPr id="44" name="Rectangle 43"/>
            <p:cNvSpPr/>
            <p:nvPr/>
          </p:nvSpPr>
          <p:spPr>
            <a:xfrm>
              <a:off x="2224870" y="4951967"/>
              <a:ext cx="4010097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Atividade física realizada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rot="16200000">
            <a:off x="8167344" y="4079431"/>
            <a:ext cx="360000" cy="360000"/>
            <a:chOff x="11134725" y="1770992"/>
            <a:chExt cx="360000" cy="360000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 rot="5400000">
            <a:off x="11733500" y="6391881"/>
            <a:ext cx="360000" cy="360000"/>
            <a:chOff x="11134725" y="1770992"/>
            <a:chExt cx="360000" cy="360000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8171719" y="5919488"/>
            <a:ext cx="1699700" cy="484902"/>
            <a:chOff x="1957387" y="4951966"/>
            <a:chExt cx="2616077" cy="648577"/>
          </a:xfrm>
        </p:grpSpPr>
        <p:sp>
          <p:nvSpPr>
            <p:cNvPr id="53" name="Rectangle 52"/>
            <p:cNvSpPr/>
            <p:nvPr/>
          </p:nvSpPr>
          <p:spPr>
            <a:xfrm>
              <a:off x="2224870" y="4951967"/>
              <a:ext cx="234859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Clima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 rot="16200000">
            <a:off x="4105125" y="1369677"/>
            <a:ext cx="360000" cy="360000"/>
            <a:chOff x="11134725" y="1770992"/>
            <a:chExt cx="360000" cy="360000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 rot="5400000">
            <a:off x="7687500" y="3643564"/>
            <a:ext cx="360000" cy="360000"/>
            <a:chOff x="11134725" y="1770992"/>
            <a:chExt cx="360000" cy="360000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4105125" y="3231129"/>
            <a:ext cx="1699700" cy="484902"/>
            <a:chOff x="1957387" y="4951966"/>
            <a:chExt cx="2616077" cy="648577"/>
          </a:xfrm>
        </p:grpSpPr>
        <p:sp>
          <p:nvSpPr>
            <p:cNvPr id="64" name="Rectangle 63"/>
            <p:cNvSpPr/>
            <p:nvPr/>
          </p:nvSpPr>
          <p:spPr>
            <a:xfrm>
              <a:off x="2224870" y="4951967"/>
              <a:ext cx="234859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Idade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 rot="16200000">
            <a:off x="4116969" y="4047811"/>
            <a:ext cx="360000" cy="360000"/>
            <a:chOff x="11134725" y="1770992"/>
            <a:chExt cx="360000" cy="360000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 rot="5400000">
            <a:off x="7683125" y="6360261"/>
            <a:ext cx="360000" cy="360000"/>
            <a:chOff x="11134725" y="1770992"/>
            <a:chExt cx="360000" cy="360000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4121344" y="5887868"/>
            <a:ext cx="1860356" cy="484902"/>
            <a:chOff x="1957387" y="4951966"/>
            <a:chExt cx="2616077" cy="648577"/>
          </a:xfrm>
        </p:grpSpPr>
        <p:sp>
          <p:nvSpPr>
            <p:cNvPr id="73" name="Rectangle 72"/>
            <p:cNvSpPr/>
            <p:nvPr/>
          </p:nvSpPr>
          <p:spPr>
            <a:xfrm>
              <a:off x="2224870" y="4951967"/>
              <a:ext cx="234859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Estado/saúde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 rot="16200000">
            <a:off x="107677" y="4047811"/>
            <a:ext cx="360000" cy="360000"/>
            <a:chOff x="11134725" y="1770992"/>
            <a:chExt cx="360000" cy="360000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 rot="5400000">
            <a:off x="3673833" y="6360261"/>
            <a:ext cx="360000" cy="360000"/>
            <a:chOff x="11134725" y="1770992"/>
            <a:chExt cx="360000" cy="360000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112052" y="5887868"/>
            <a:ext cx="1860356" cy="484902"/>
            <a:chOff x="1957387" y="4951966"/>
            <a:chExt cx="2616077" cy="648577"/>
          </a:xfrm>
        </p:grpSpPr>
        <p:sp>
          <p:nvSpPr>
            <p:cNvPr id="86" name="Rectangle 85"/>
            <p:cNvSpPr/>
            <p:nvPr/>
          </p:nvSpPr>
          <p:spPr>
            <a:xfrm>
              <a:off x="2224870" y="4951967"/>
              <a:ext cx="234859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Género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41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4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4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>
                <a:solidFill>
                  <a:srgbClr val="292929"/>
                </a:solidFill>
                <a:latin typeface="+mn-lt"/>
              </a:rPr>
              <a:t>Como escolher </a:t>
            </a:r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os </a:t>
            </a:r>
            <a:r>
              <a:rPr lang="pt-PT" altLang="pt-PT" sz="2400" b="1" dirty="0">
                <a:solidFill>
                  <a:srgbClr val="292929"/>
                </a:solidFill>
                <a:latin typeface="+mn-lt"/>
              </a:rPr>
              <a:t>alimentos?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101598" y="1465097"/>
            <a:ext cx="2755901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100" dirty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100" b="1" dirty="0">
                <a:solidFill>
                  <a:srgbClr val="30657B"/>
                </a:solidFill>
                <a:latin typeface="+mn-lt"/>
              </a:rPr>
              <a:t>dieta mediterrânea </a:t>
            </a:r>
            <a:r>
              <a:rPr lang="pt-BR" altLang="pt-PT" sz="2100" dirty="0">
                <a:solidFill>
                  <a:srgbClr val="30657B"/>
                </a:solidFill>
                <a:latin typeface="+mn-lt"/>
              </a:rPr>
              <a:t>é </a:t>
            </a:r>
            <a:r>
              <a:rPr lang="pt-BR" altLang="pt-PT" sz="2100" dirty="0" smtClean="0">
                <a:solidFill>
                  <a:srgbClr val="30657B"/>
                </a:solidFill>
                <a:latin typeface="+mn-lt"/>
              </a:rPr>
              <a:t>típica dos </a:t>
            </a:r>
            <a:r>
              <a:rPr lang="pt-BR" altLang="pt-PT" sz="2100" dirty="0">
                <a:solidFill>
                  <a:srgbClr val="30657B"/>
                </a:solidFill>
                <a:latin typeface="+mn-lt"/>
              </a:rPr>
              <a:t>povos do sul da Europa </a:t>
            </a:r>
            <a:r>
              <a:rPr lang="pt-BR" altLang="pt-PT" sz="2100" dirty="0" smtClean="0">
                <a:solidFill>
                  <a:srgbClr val="30657B"/>
                </a:solidFill>
                <a:latin typeface="+mn-lt"/>
              </a:rPr>
              <a:t>e é </a:t>
            </a:r>
            <a:r>
              <a:rPr lang="pt-BR" altLang="pt-PT" sz="2100" dirty="0">
                <a:solidFill>
                  <a:srgbClr val="30657B"/>
                </a:solidFill>
                <a:latin typeface="+mn-lt"/>
              </a:rPr>
              <a:t>uma das mais saudáveis do </a:t>
            </a:r>
          </a:p>
          <a:p>
            <a:pPr algn="ctr"/>
            <a:r>
              <a:rPr lang="pt-BR" altLang="pt-PT" sz="2100" dirty="0">
                <a:solidFill>
                  <a:srgbClr val="30657B"/>
                </a:solidFill>
                <a:latin typeface="+mn-lt"/>
              </a:rPr>
              <a:t>mundo</a:t>
            </a:r>
            <a:r>
              <a:rPr lang="pt-BR" altLang="pt-PT" sz="2100" dirty="0" smtClean="0">
                <a:solidFill>
                  <a:srgbClr val="30657B"/>
                </a:solidFill>
                <a:latin typeface="+mn-lt"/>
              </a:rPr>
              <a:t>. É mais do que um conjunto de regras para uma alimentação saudável. </a:t>
            </a:r>
            <a:r>
              <a:rPr lang="pt-BR" altLang="pt-PT" sz="2100" dirty="0">
                <a:solidFill>
                  <a:srgbClr val="30657B"/>
                </a:solidFill>
                <a:latin typeface="+mn-lt"/>
              </a:rPr>
              <a:t>É um estilo de vida que inclui uma série de recomendações que se encontram  representadas graficamente na </a:t>
            </a:r>
            <a:r>
              <a:rPr lang="pt-BR" altLang="pt-PT" sz="2100" b="1" dirty="0">
                <a:solidFill>
                  <a:srgbClr val="30657B"/>
                </a:solidFill>
                <a:latin typeface="+mn-lt"/>
              </a:rPr>
              <a:t>pirâmide da dieta </a:t>
            </a:r>
            <a:r>
              <a:rPr lang="pt-BR" altLang="pt-PT" sz="2100" b="1" dirty="0" smtClean="0">
                <a:solidFill>
                  <a:srgbClr val="30657B"/>
                </a:solidFill>
                <a:latin typeface="+mn-lt"/>
              </a:rPr>
              <a:t>mediterrânea</a:t>
            </a:r>
            <a:r>
              <a:rPr lang="pt-BR" altLang="pt-PT" sz="2100" dirty="0" smtClean="0">
                <a:solidFill>
                  <a:srgbClr val="30657B"/>
                </a:solidFill>
                <a:latin typeface="+mn-lt"/>
              </a:rPr>
              <a:t>. </a:t>
            </a:r>
            <a:endParaRPr lang="pt-PT" altLang="pt-PT" sz="21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7200" y="1618170"/>
            <a:ext cx="9053513" cy="496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 rot="5400000">
            <a:off x="11733500" y="6391881"/>
            <a:ext cx="360000" cy="360000"/>
            <a:chOff x="11134725" y="1770992"/>
            <a:chExt cx="360000" cy="3600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16200000">
            <a:off x="2936725" y="1471277"/>
            <a:ext cx="360000" cy="360000"/>
            <a:chOff x="11134725" y="1770992"/>
            <a:chExt cx="360000" cy="360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/>
          <p:cNvCxnSpPr/>
          <p:nvPr/>
        </p:nvCxnSpPr>
        <p:spPr>
          <a:xfrm rot="5400000">
            <a:off x="191399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97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8466" y="4630559"/>
            <a:ext cx="2153841" cy="143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importância 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macronutrientes?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148" y="2134414"/>
            <a:ext cx="5045195" cy="108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807" y="4713061"/>
            <a:ext cx="3061821" cy="123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9780" y="2028712"/>
            <a:ext cx="2864462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23505" y="1456504"/>
            <a:ext cx="1797290" cy="511316"/>
            <a:chOff x="1659003" y="1563682"/>
            <a:chExt cx="1797290" cy="511316"/>
          </a:xfrm>
        </p:grpSpPr>
        <p:sp>
          <p:nvSpPr>
            <p:cNvPr id="21" name="Parallelogram 2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PRÓTIDOS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289718" y="4240320"/>
            <a:ext cx="1797290" cy="511316"/>
            <a:chOff x="1659003" y="1563682"/>
            <a:chExt cx="1797290" cy="511316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LÍPIDOS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6196070" y="4253213"/>
            <a:ext cx="1797290" cy="511316"/>
            <a:chOff x="1659003" y="1563682"/>
            <a:chExt cx="1797290" cy="511316"/>
          </a:xfrm>
        </p:grpSpPr>
        <p:sp>
          <p:nvSpPr>
            <p:cNvPr id="35" name="Parallelogram 3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FIBRAS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187955" y="1456503"/>
            <a:ext cx="1797290" cy="511316"/>
            <a:chOff x="1659003" y="1563682"/>
            <a:chExt cx="1797290" cy="511316"/>
          </a:xfrm>
        </p:grpSpPr>
        <p:sp>
          <p:nvSpPr>
            <p:cNvPr id="50" name="Parallelogram 4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GLÍCIDOS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4" name="TextBox 3"/>
          <p:cNvSpPr txBox="1">
            <a:spLocks noChangeArrowheads="1"/>
          </p:cNvSpPr>
          <p:nvPr/>
        </p:nvSpPr>
        <p:spPr bwMode="auto">
          <a:xfrm>
            <a:off x="2185894" y="1546419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FUNÇÕES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Plástica e energética</a:t>
            </a:r>
            <a:endParaRPr lang="pt-PT" altLang="pt-PT" sz="2000" b="1" dirty="0">
              <a:latin typeface="+mn-lt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rot="5400000">
            <a:off x="4835999" y="2608150"/>
            <a:ext cx="2520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4836000" y="5462413"/>
            <a:ext cx="2520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0800000">
            <a:off x="202700" y="3952566"/>
            <a:ext cx="5652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0800000">
            <a:off x="6300967" y="3952566"/>
            <a:ext cx="5652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3"/>
          <p:cNvSpPr txBox="1">
            <a:spLocks noChangeArrowheads="1"/>
          </p:cNvSpPr>
          <p:nvPr/>
        </p:nvSpPr>
        <p:spPr bwMode="auto">
          <a:xfrm>
            <a:off x="8218395" y="1525314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FUNÇÃO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Energética</a:t>
            </a:r>
            <a:endParaRPr lang="pt-PT" altLang="pt-PT" sz="2000" b="1" dirty="0">
              <a:latin typeface="+mn-lt"/>
            </a:endParaRPr>
          </a:p>
        </p:txBody>
      </p:sp>
      <p:sp>
        <p:nvSpPr>
          <p:cNvPr id="63" name="TextBox 3"/>
          <p:cNvSpPr txBox="1">
            <a:spLocks noChangeArrowheads="1"/>
          </p:cNvSpPr>
          <p:nvPr/>
        </p:nvSpPr>
        <p:spPr bwMode="auto">
          <a:xfrm>
            <a:off x="2185893" y="4295096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FUNÇÕES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Energética e plástica</a:t>
            </a:r>
            <a:endParaRPr lang="pt-PT" altLang="pt-PT" sz="2000" b="1" dirty="0">
              <a:latin typeface="+mn-lt"/>
            </a:endParaRPr>
          </a:p>
        </p:txBody>
      </p:sp>
      <p:sp>
        <p:nvSpPr>
          <p:cNvPr id="64" name="TextBox 3"/>
          <p:cNvSpPr txBox="1">
            <a:spLocks noChangeArrowheads="1"/>
          </p:cNvSpPr>
          <p:nvPr/>
        </p:nvSpPr>
        <p:spPr bwMode="auto">
          <a:xfrm>
            <a:off x="8218394" y="4273991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FUNÇÃO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Reguladora/protetora</a:t>
            </a:r>
            <a:endParaRPr lang="pt-PT" altLang="pt-PT" sz="2000" b="1" dirty="0"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7839" y="3188207"/>
            <a:ext cx="5492347" cy="720000"/>
            <a:chOff x="347839" y="3188207"/>
            <a:chExt cx="5492347" cy="720000"/>
          </a:xfrm>
        </p:grpSpPr>
        <p:sp>
          <p:nvSpPr>
            <p:cNvPr id="55" name="Rectângulo 54"/>
            <p:cNvSpPr/>
            <p:nvPr/>
          </p:nvSpPr>
          <p:spPr>
            <a:xfrm>
              <a:off x="939788" y="3287576"/>
              <a:ext cx="4900398" cy="536082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Gota e doenças </a:t>
              </a: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renais.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3" name="Picture 3" descr="C:\Users\ajunqueira\Desktop\Untitled-2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839" y="3188207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347004" y="5946430"/>
            <a:ext cx="5507696" cy="720000"/>
            <a:chOff x="347004" y="5946430"/>
            <a:chExt cx="5507696" cy="720000"/>
          </a:xfrm>
        </p:grpSpPr>
        <p:sp>
          <p:nvSpPr>
            <p:cNvPr id="66" name="Rectângulo 54"/>
            <p:cNvSpPr/>
            <p:nvPr/>
          </p:nvSpPr>
          <p:spPr>
            <a:xfrm>
              <a:off x="954302" y="6040744"/>
              <a:ext cx="4900398" cy="536082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Obesidade e doenças cardiovasculares.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48" name="Picture 3" descr="C:\Users\ajunqueira\Desktop\Untitled-2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04" y="5946430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6453493" y="3188207"/>
            <a:ext cx="5499474" cy="720000"/>
            <a:chOff x="6453493" y="3188207"/>
            <a:chExt cx="5499474" cy="720000"/>
          </a:xfrm>
        </p:grpSpPr>
        <p:sp>
          <p:nvSpPr>
            <p:cNvPr id="61" name="Rectângulo 54"/>
            <p:cNvSpPr/>
            <p:nvPr/>
          </p:nvSpPr>
          <p:spPr>
            <a:xfrm>
              <a:off x="7017271" y="3280166"/>
              <a:ext cx="4935696" cy="536082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Obesidade e diabetes.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47" name="Picture 3" descr="C:\Users\ajunqueira\Desktop\Untitled-2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3493" y="3188207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416244" y="5946430"/>
            <a:ext cx="5533027" cy="720000"/>
            <a:chOff x="6416244" y="5946430"/>
            <a:chExt cx="5533027" cy="720000"/>
          </a:xfrm>
        </p:grpSpPr>
        <p:sp>
          <p:nvSpPr>
            <p:cNvPr id="68" name="Rectângulo 54"/>
            <p:cNvSpPr/>
            <p:nvPr/>
          </p:nvSpPr>
          <p:spPr>
            <a:xfrm>
              <a:off x="7017271" y="6038389"/>
              <a:ext cx="4932000" cy="536082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Redução da absorção de minerais </a:t>
              </a: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importantes.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69" name="Picture 3" descr="C:\Users\ajunqueira\Desktop\Untitled-2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6244" y="5946430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160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148" y="2134414"/>
            <a:ext cx="5045195" cy="108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8466" y="4630559"/>
            <a:ext cx="2153841" cy="143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importância 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macronutrientes?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5" name="Rectângulo 54"/>
          <p:cNvSpPr/>
          <p:nvPr/>
        </p:nvSpPr>
        <p:spPr>
          <a:xfrm>
            <a:off x="910760" y="3287576"/>
            <a:ext cx="4943940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Anemia, atraso no crescimento, dificuldades de cicatrização, emagrecimento.</a:t>
            </a:r>
            <a:endParaRPr lang="pt-PT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" name="Rectângulo 54"/>
          <p:cNvSpPr/>
          <p:nvPr/>
        </p:nvSpPr>
        <p:spPr>
          <a:xfrm>
            <a:off x="7017271" y="3278308"/>
            <a:ext cx="4935696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Fraqueza e cansaço.</a:t>
            </a:r>
            <a:endParaRPr lang="pt-PT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" name="Rectângulo 54"/>
          <p:cNvSpPr/>
          <p:nvPr/>
        </p:nvSpPr>
        <p:spPr>
          <a:xfrm>
            <a:off x="925274" y="6052078"/>
            <a:ext cx="4929254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Emagrecimento e pouca resistência ao frio.</a:t>
            </a:r>
            <a:endParaRPr lang="pt-PT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" name="Rectângulo 54"/>
          <p:cNvSpPr/>
          <p:nvPr/>
        </p:nvSpPr>
        <p:spPr>
          <a:xfrm>
            <a:off x="7013632" y="6038389"/>
            <a:ext cx="4932000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Prisão de ventre e um maior risco </a:t>
            </a: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                                       de </a:t>
            </a:r>
            <a:r>
              <a: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cancro do colon.</a:t>
            </a:r>
            <a:endParaRPr lang="pt-PT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0807" y="4713061"/>
            <a:ext cx="3061821" cy="123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9780" y="2028712"/>
            <a:ext cx="2864462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oup 76"/>
          <p:cNvGrpSpPr/>
          <p:nvPr/>
        </p:nvGrpSpPr>
        <p:grpSpPr>
          <a:xfrm>
            <a:off x="223505" y="1456504"/>
            <a:ext cx="1797290" cy="511316"/>
            <a:chOff x="1659003" y="1563682"/>
            <a:chExt cx="1797290" cy="511316"/>
          </a:xfrm>
        </p:grpSpPr>
        <p:sp>
          <p:nvSpPr>
            <p:cNvPr id="78" name="Parallelogram 7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PRÓTIDOS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289718" y="4240320"/>
            <a:ext cx="1797290" cy="511316"/>
            <a:chOff x="1659003" y="1563682"/>
            <a:chExt cx="1797290" cy="511316"/>
          </a:xfrm>
        </p:grpSpPr>
        <p:sp>
          <p:nvSpPr>
            <p:cNvPr id="83" name="Parallelogram 8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LÍPIDOS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6196070" y="4253213"/>
            <a:ext cx="1797290" cy="511316"/>
            <a:chOff x="1659003" y="1563682"/>
            <a:chExt cx="1797290" cy="511316"/>
          </a:xfrm>
        </p:grpSpPr>
        <p:sp>
          <p:nvSpPr>
            <p:cNvPr id="88" name="Parallelogram 8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FIBRAS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6187955" y="1456503"/>
            <a:ext cx="1797290" cy="511316"/>
            <a:chOff x="1659003" y="1563682"/>
            <a:chExt cx="1797290" cy="511316"/>
          </a:xfrm>
        </p:grpSpPr>
        <p:sp>
          <p:nvSpPr>
            <p:cNvPr id="93" name="Parallelogram 9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GLÍCIDOS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97" name="TextBox 3"/>
          <p:cNvSpPr txBox="1">
            <a:spLocks noChangeArrowheads="1"/>
          </p:cNvSpPr>
          <p:nvPr/>
        </p:nvSpPr>
        <p:spPr bwMode="auto">
          <a:xfrm>
            <a:off x="2185894" y="1546419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FUNÇÕES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Plástica e energética</a:t>
            </a:r>
            <a:endParaRPr lang="pt-PT" altLang="pt-PT" sz="2000" b="1" dirty="0">
              <a:latin typeface="+mn-lt"/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 rot="5400000">
            <a:off x="4835999" y="2608150"/>
            <a:ext cx="2520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>
            <a:off x="4836000" y="5462413"/>
            <a:ext cx="2520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10800000">
            <a:off x="202700" y="3952566"/>
            <a:ext cx="5652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10800000">
            <a:off x="6300967" y="3952566"/>
            <a:ext cx="5652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3"/>
          <p:cNvSpPr txBox="1">
            <a:spLocks noChangeArrowheads="1"/>
          </p:cNvSpPr>
          <p:nvPr/>
        </p:nvSpPr>
        <p:spPr bwMode="auto">
          <a:xfrm>
            <a:off x="8218395" y="1525314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FUNÇÃO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Energética</a:t>
            </a:r>
            <a:endParaRPr lang="pt-PT" altLang="pt-PT" sz="2000" b="1" dirty="0">
              <a:latin typeface="+mn-lt"/>
            </a:endParaRPr>
          </a:p>
        </p:txBody>
      </p:sp>
      <p:sp>
        <p:nvSpPr>
          <p:cNvPr id="104" name="TextBox 3"/>
          <p:cNvSpPr txBox="1">
            <a:spLocks noChangeArrowheads="1"/>
          </p:cNvSpPr>
          <p:nvPr/>
        </p:nvSpPr>
        <p:spPr bwMode="auto">
          <a:xfrm>
            <a:off x="2185893" y="4295096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FUNÇÕES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Energética e plástica</a:t>
            </a:r>
            <a:endParaRPr lang="pt-PT" altLang="pt-PT" sz="2000" b="1" dirty="0">
              <a:latin typeface="+mn-lt"/>
            </a:endParaRPr>
          </a:p>
        </p:txBody>
      </p:sp>
      <p:sp>
        <p:nvSpPr>
          <p:cNvPr id="105" name="TextBox 3"/>
          <p:cNvSpPr txBox="1">
            <a:spLocks noChangeArrowheads="1"/>
          </p:cNvSpPr>
          <p:nvPr/>
        </p:nvSpPr>
        <p:spPr bwMode="auto">
          <a:xfrm>
            <a:off x="8218394" y="4273991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 smtClean="0">
                <a:solidFill>
                  <a:srgbClr val="56CDF5"/>
                </a:solidFill>
                <a:latin typeface="+mn-lt"/>
              </a:rPr>
              <a:t>FUNÇÃO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: </a:t>
            </a:r>
            <a:r>
              <a:rPr lang="pt-BR" altLang="pt-PT" sz="2000" b="1" dirty="0" smtClean="0">
                <a:latin typeface="+mn-lt"/>
              </a:rPr>
              <a:t>Reguladora/protetora</a:t>
            </a:r>
            <a:endParaRPr lang="pt-PT" altLang="pt-PT" sz="2000" b="1" dirty="0">
              <a:latin typeface="+mn-lt"/>
            </a:endParaRPr>
          </a:p>
        </p:txBody>
      </p:sp>
      <p:pic>
        <p:nvPicPr>
          <p:cNvPr id="7170" name="Picture 2" descr="C:\Users\ajunqueira\Desktop\Untitled-3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64" y="3179709"/>
            <a:ext cx="72000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C:\Users\ajunqueira\Desktop\Untitled-3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63" y="5946430"/>
            <a:ext cx="72000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C:\Users\ajunqueira\Desktop\Untitled-3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771" y="3179709"/>
            <a:ext cx="72000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C:\Users\ajunqueira\Desktop\Untitled-3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456" y="5946430"/>
            <a:ext cx="72000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84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1" grpId="0" animBg="1"/>
      <p:bldP spid="66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800511" y="3871904"/>
            <a:ext cx="4594340" cy="1903112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a importância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micronutrientes?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8927" y="2252746"/>
            <a:ext cx="2849859" cy="149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3491" y="5581850"/>
            <a:ext cx="2373088" cy="124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7984" y="5453953"/>
            <a:ext cx="2500662" cy="131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ângulo 54"/>
          <p:cNvSpPr/>
          <p:nvPr/>
        </p:nvSpPr>
        <p:spPr>
          <a:xfrm>
            <a:off x="2095251" y="1383201"/>
            <a:ext cx="7086850" cy="358466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pt-BR" sz="2000" b="1" cap="small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falta de vitaminas </a:t>
            </a:r>
            <a:r>
              <a:rPr lang="pt-BR" sz="2000" b="1" cap="small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 </a:t>
            </a:r>
            <a:r>
              <a:rPr lang="pt-BR" sz="2000" b="1" cap="small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organismo </a:t>
            </a:r>
            <a:r>
              <a:rPr lang="pt-BR" sz="2000" b="1" cap="small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provoca doenças </a:t>
            </a:r>
            <a:r>
              <a:rPr lang="pt-BR" sz="2000" b="1" cap="small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pt-BR" sz="2000" b="1" cap="small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avitaminoses.</a:t>
            </a:r>
            <a:endParaRPr lang="pt-PT" sz="2000" b="1" cap="small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Straight Connector 32"/>
          <p:cNvCxnSpPr>
            <a:endCxn id="37" idx="0"/>
          </p:cNvCxnSpPr>
          <p:nvPr/>
        </p:nvCxnSpPr>
        <p:spPr>
          <a:xfrm>
            <a:off x="6097681" y="2052292"/>
            <a:ext cx="0" cy="1819612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7" idx="2"/>
          </p:cNvCxnSpPr>
          <p:nvPr/>
        </p:nvCxnSpPr>
        <p:spPr>
          <a:xfrm flipH="1">
            <a:off x="6095999" y="5775016"/>
            <a:ext cx="1682" cy="991949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02700" y="4573050"/>
            <a:ext cx="3597811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8394851" y="4553713"/>
            <a:ext cx="3558117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223505" y="1281151"/>
            <a:ext cx="1797290" cy="511316"/>
            <a:chOff x="1659003" y="1563682"/>
            <a:chExt cx="1797290" cy="511316"/>
          </a:xfrm>
        </p:grpSpPr>
        <p:sp>
          <p:nvSpPr>
            <p:cNvPr id="46" name="Parallelogram 4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VITAMINAS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0" name="TextBox 3"/>
          <p:cNvSpPr txBox="1">
            <a:spLocks noChangeArrowheads="1"/>
          </p:cNvSpPr>
          <p:nvPr/>
        </p:nvSpPr>
        <p:spPr bwMode="auto">
          <a:xfrm>
            <a:off x="231620" y="1887192"/>
            <a:ext cx="26385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>
                <a:solidFill>
                  <a:srgbClr val="56CDF5"/>
                </a:solidFill>
              </a:rPr>
              <a:t>FUNÇÃO</a:t>
            </a:r>
            <a:r>
              <a:rPr lang="pt-BR" altLang="pt-PT" sz="2000" b="1" dirty="0">
                <a:solidFill>
                  <a:srgbClr val="30657B"/>
                </a:solidFill>
              </a:rPr>
              <a:t>: </a:t>
            </a:r>
            <a:r>
              <a:rPr lang="pt-BR" altLang="pt-PT" sz="2000" b="1" dirty="0"/>
              <a:t>Reguladora/protetora</a:t>
            </a:r>
            <a:endParaRPr lang="pt-PT" altLang="pt-PT" sz="2000" b="1" dirty="0"/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90237" y="3155605"/>
            <a:ext cx="2662730" cy="139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201989" y="2575704"/>
            <a:ext cx="2791718" cy="1978009"/>
            <a:chOff x="3302000" y="1844691"/>
            <a:chExt cx="2791718" cy="1978009"/>
          </a:xfrm>
        </p:grpSpPr>
        <p:sp>
          <p:nvSpPr>
            <p:cNvPr id="30" name="Rectângulo 54"/>
            <p:cNvSpPr/>
            <p:nvPr/>
          </p:nvSpPr>
          <p:spPr>
            <a:xfrm>
              <a:off x="3302000" y="2230091"/>
              <a:ext cx="2739460" cy="1592609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Perda de visão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Atraso no crescimento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Secura na pele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Menor resistência a infeções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3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3717" y="1844691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6993671" y="1876059"/>
            <a:ext cx="2466433" cy="1978009"/>
            <a:chOff x="6523331" y="1844691"/>
            <a:chExt cx="2466433" cy="1978009"/>
          </a:xfrm>
        </p:grpSpPr>
        <p:sp>
          <p:nvSpPr>
            <p:cNvPr id="32" name="Rectângulo 54"/>
            <p:cNvSpPr/>
            <p:nvPr/>
          </p:nvSpPr>
          <p:spPr>
            <a:xfrm>
              <a:off x="6766983" y="2230091"/>
              <a:ext cx="2222781" cy="1592609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Menor resistência a infeções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Fadiga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Escorbuto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4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3331" y="1844691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231620" y="5037371"/>
            <a:ext cx="2231745" cy="1475289"/>
            <a:chOff x="223505" y="4778506"/>
            <a:chExt cx="2231745" cy="1475289"/>
          </a:xfrm>
        </p:grpSpPr>
        <p:sp>
          <p:nvSpPr>
            <p:cNvPr id="41" name="Rectângulo 54"/>
            <p:cNvSpPr/>
            <p:nvPr/>
          </p:nvSpPr>
          <p:spPr>
            <a:xfrm>
              <a:off x="223505" y="5138506"/>
              <a:ext cx="2016179" cy="1115289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Atraso no crescimento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Raquitismo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5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5249" y="4778506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3808827" y="3855229"/>
            <a:ext cx="2646672" cy="1919787"/>
            <a:chOff x="6102662" y="3860607"/>
            <a:chExt cx="2646672" cy="1919787"/>
          </a:xfrm>
        </p:grpSpPr>
        <p:sp>
          <p:nvSpPr>
            <p:cNvPr id="39" name="Rectângulo 54"/>
            <p:cNvSpPr/>
            <p:nvPr/>
          </p:nvSpPr>
          <p:spPr>
            <a:xfrm>
              <a:off x="6102662" y="3884345"/>
              <a:ext cx="2281172" cy="1896049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Insuficiência cardíaca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Prisão de ventre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Digestão lenta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Depressão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Fadiga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6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9333" y="3860607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7596893" y="5232715"/>
            <a:ext cx="1863211" cy="1421057"/>
            <a:chOff x="7164653" y="5345908"/>
            <a:chExt cx="1863211" cy="1421057"/>
          </a:xfrm>
        </p:grpSpPr>
        <p:sp>
          <p:nvSpPr>
            <p:cNvPr id="43" name="Rectângulo 54"/>
            <p:cNvSpPr/>
            <p:nvPr/>
          </p:nvSpPr>
          <p:spPr>
            <a:xfrm>
              <a:off x="7164653" y="5915337"/>
              <a:ext cx="1863211" cy="851628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Hemorragias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Osteoporose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7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9860" y="5345908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0419" y="4582163"/>
            <a:ext cx="2227504" cy="11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44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9199" y="2313354"/>
            <a:ext cx="308532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a importância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micronutrientes?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3665999" y="4307914"/>
            <a:ext cx="4860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202700" y="4154536"/>
            <a:ext cx="5773557" cy="1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6247410" y="4154536"/>
            <a:ext cx="5705557" cy="1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207734" y="1371501"/>
            <a:ext cx="1797290" cy="511316"/>
            <a:chOff x="1659003" y="1563682"/>
            <a:chExt cx="1797290" cy="511316"/>
          </a:xfrm>
        </p:grpSpPr>
        <p:sp>
          <p:nvSpPr>
            <p:cNvPr id="54" name="Parallelogram 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MINERAIS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8" name="TextBox 3"/>
          <p:cNvSpPr txBox="1">
            <a:spLocks noChangeArrowheads="1"/>
          </p:cNvSpPr>
          <p:nvPr/>
        </p:nvSpPr>
        <p:spPr bwMode="auto">
          <a:xfrm>
            <a:off x="2170123" y="1461416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>
                <a:solidFill>
                  <a:srgbClr val="56CDF5"/>
                </a:solidFill>
              </a:rPr>
              <a:t>FUNÇÕES</a:t>
            </a:r>
            <a:r>
              <a:rPr lang="pt-BR" altLang="pt-PT" sz="2000" b="1" dirty="0">
                <a:solidFill>
                  <a:srgbClr val="30657B"/>
                </a:solidFill>
              </a:rPr>
              <a:t>: </a:t>
            </a:r>
            <a:r>
              <a:rPr lang="pt-BR" altLang="pt-PT" sz="2000" b="1" dirty="0"/>
              <a:t>Plástica e </a:t>
            </a:r>
            <a:r>
              <a:rPr lang="pt-BR" altLang="pt-PT" sz="2000" b="1" dirty="0" smtClean="0"/>
              <a:t>reguladora</a:t>
            </a:r>
            <a:endParaRPr lang="pt-PT" altLang="pt-PT" sz="2000" b="1" dirty="0"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7381" y="2311299"/>
            <a:ext cx="3085328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7381" y="4938012"/>
            <a:ext cx="308532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2743" y="4952867"/>
            <a:ext cx="3085327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202699" y="2311299"/>
            <a:ext cx="2601163" cy="1362547"/>
            <a:chOff x="202699" y="2169781"/>
            <a:chExt cx="2601163" cy="1362547"/>
          </a:xfrm>
        </p:grpSpPr>
        <p:sp>
          <p:nvSpPr>
            <p:cNvPr id="33" name="Rectângulo 54"/>
            <p:cNvSpPr/>
            <p:nvPr/>
          </p:nvSpPr>
          <p:spPr>
            <a:xfrm>
              <a:off x="552086" y="2619418"/>
              <a:ext cx="2251776" cy="912910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Raquitismo</a:t>
              </a:r>
              <a:endParaRPr lang="pt-BR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Osteoporose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7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699" y="2169781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6247411" y="2266504"/>
            <a:ext cx="2370849" cy="1409580"/>
            <a:chOff x="6247411" y="2114100"/>
            <a:chExt cx="2370849" cy="1409580"/>
          </a:xfrm>
        </p:grpSpPr>
        <p:sp>
          <p:nvSpPr>
            <p:cNvPr id="35" name="Rectângulo 54"/>
            <p:cNvSpPr/>
            <p:nvPr/>
          </p:nvSpPr>
          <p:spPr>
            <a:xfrm>
              <a:off x="6366484" y="2619418"/>
              <a:ext cx="2251776" cy="904262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Anemia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Cansaço/fraqueza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8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7411" y="2114100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207734" y="4647297"/>
            <a:ext cx="2584764" cy="1490316"/>
            <a:chOff x="207734" y="4462235"/>
            <a:chExt cx="2584764" cy="1490316"/>
          </a:xfrm>
        </p:grpSpPr>
        <p:sp>
          <p:nvSpPr>
            <p:cNvPr id="49" name="Rectângulo 54"/>
            <p:cNvSpPr/>
            <p:nvPr/>
          </p:nvSpPr>
          <p:spPr>
            <a:xfrm>
              <a:off x="540722" y="5045215"/>
              <a:ext cx="2251776" cy="907336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Atraso no crescimento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Bócio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9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734" y="4462235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6247410" y="4455847"/>
            <a:ext cx="2370850" cy="2222826"/>
            <a:chOff x="6247410" y="4325215"/>
            <a:chExt cx="2370850" cy="2222826"/>
          </a:xfrm>
        </p:grpSpPr>
        <p:sp>
          <p:nvSpPr>
            <p:cNvPr id="51" name="Rectângulo 54"/>
            <p:cNvSpPr/>
            <p:nvPr/>
          </p:nvSpPr>
          <p:spPr>
            <a:xfrm>
              <a:off x="6366484" y="4812584"/>
              <a:ext cx="2251776" cy="1735457"/>
            </a:xfrm>
            <a:prstGeom prst="rect">
              <a:avLst/>
            </a:prstGeom>
            <a:solidFill>
              <a:srgbClr val="56CDF5">
                <a:alpha val="80000"/>
              </a:srgb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Baixa tensão arterial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Desidratação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pt-BR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Problemas cardíacos</a:t>
              </a:r>
              <a:endParaRPr lang="pt-P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30" name="Picture 2" descr="C:\Users\ajunqueira\Desktop\Untitled-3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7410" y="4325215"/>
              <a:ext cx="720001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01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junqueira\Documents\_PROJETOS_Andy\_PORTUGAL_2016-2017\_2017_CN_TE_100 Vida\APRESENTACOES\CONTEUDO\PPT02\shutterstock_4748316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822" y="1335097"/>
            <a:ext cx="4142178" cy="552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a importância da água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no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organismo?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81520" y="2192433"/>
            <a:ext cx="53225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É um macronutriente, presente em praticamente todos os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alimentos.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07734" y="1470654"/>
            <a:ext cx="1797290" cy="511316"/>
            <a:chOff x="1659003" y="1563682"/>
            <a:chExt cx="1797290" cy="511316"/>
          </a:xfrm>
        </p:grpSpPr>
        <p:sp>
          <p:nvSpPr>
            <p:cNvPr id="18" name="Parallelogram 1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ÁGUA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2170123" y="1560569"/>
            <a:ext cx="3910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b="1" dirty="0">
                <a:solidFill>
                  <a:srgbClr val="56CDF5"/>
                </a:solidFill>
              </a:rPr>
              <a:t>FUNÇÕES</a:t>
            </a:r>
            <a:r>
              <a:rPr lang="pt-BR" altLang="pt-PT" sz="2000" b="1" dirty="0">
                <a:solidFill>
                  <a:srgbClr val="30657B"/>
                </a:solidFill>
              </a:rPr>
              <a:t>: </a:t>
            </a:r>
            <a:r>
              <a:rPr lang="pt-BR" altLang="pt-PT" sz="2000" b="1" dirty="0"/>
              <a:t>Plástica e </a:t>
            </a:r>
            <a:r>
              <a:rPr lang="pt-BR" altLang="pt-PT" sz="2000" b="1" dirty="0" smtClean="0"/>
              <a:t>reguladora</a:t>
            </a:r>
            <a:endParaRPr lang="pt-PT" altLang="pt-PT" sz="20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20257" y="3083142"/>
            <a:ext cx="2537185" cy="1774380"/>
            <a:chOff x="399578" y="3422164"/>
            <a:chExt cx="2537185" cy="1774380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9578" y="3422164"/>
              <a:ext cx="2537185" cy="1679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3"/>
            <p:cNvSpPr txBox="1">
              <a:spLocks noChangeArrowheads="1"/>
            </p:cNvSpPr>
            <p:nvPr/>
          </p:nvSpPr>
          <p:spPr bwMode="auto">
            <a:xfrm>
              <a:off x="634999" y="4611769"/>
              <a:ext cx="10160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pt-BR" altLang="pt-PT" b="1" dirty="0" smtClean="0">
                  <a:latin typeface="+mn-lt"/>
                </a:rPr>
                <a:t>95%</a:t>
              </a:r>
              <a:endParaRPr lang="pt-PT" altLang="pt-PT" b="1" dirty="0">
                <a:latin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17253" y="4921524"/>
            <a:ext cx="2143125" cy="1777998"/>
            <a:chOff x="2049092" y="5106569"/>
            <a:chExt cx="2143125" cy="1777998"/>
          </a:xfrm>
        </p:grpSpPr>
        <p:pic>
          <p:nvPicPr>
            <p:cNvPr id="9222" name="Picture 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49092" y="5106569"/>
              <a:ext cx="2143125" cy="1648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3"/>
            <p:cNvSpPr txBox="1">
              <a:spLocks noChangeArrowheads="1"/>
            </p:cNvSpPr>
            <p:nvPr/>
          </p:nvSpPr>
          <p:spPr bwMode="auto">
            <a:xfrm>
              <a:off x="3176216" y="6299792"/>
              <a:ext cx="10160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pt-BR" altLang="pt-PT" b="1" dirty="0" smtClean="0">
                  <a:latin typeface="+mn-lt"/>
                </a:rPr>
                <a:t>94%</a:t>
              </a:r>
              <a:endParaRPr lang="pt-PT" altLang="pt-PT" b="1" dirty="0">
                <a:latin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788816" y="3076577"/>
            <a:ext cx="2673376" cy="1783141"/>
            <a:chOff x="3076586" y="3316339"/>
            <a:chExt cx="2673376" cy="1783141"/>
          </a:xfrm>
        </p:grpSpPr>
        <p:pic>
          <p:nvPicPr>
            <p:cNvPr id="9224" name="Picture 8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76586" y="3316339"/>
              <a:ext cx="2673376" cy="1783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3"/>
            <p:cNvSpPr txBox="1">
              <a:spLocks noChangeArrowheads="1"/>
            </p:cNvSpPr>
            <p:nvPr/>
          </p:nvSpPr>
          <p:spPr bwMode="auto">
            <a:xfrm>
              <a:off x="4733961" y="4372711"/>
              <a:ext cx="10160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pt-BR" altLang="pt-PT" b="1" dirty="0" smtClean="0">
                  <a:latin typeface="+mn-lt"/>
                </a:rPr>
                <a:t>16%</a:t>
              </a:r>
              <a:endParaRPr lang="pt-PT" altLang="pt-PT" b="1" dirty="0">
                <a:latin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092887" y="1425902"/>
            <a:ext cx="2640680" cy="511316"/>
            <a:chOff x="1659003" y="1563682"/>
            <a:chExt cx="2640680" cy="511316"/>
          </a:xfrm>
        </p:grpSpPr>
        <p:sp>
          <p:nvSpPr>
            <p:cNvPr id="45" name="Parallelogram 4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659003" y="1590096"/>
              <a:ext cx="2640680" cy="484902"/>
              <a:chOff x="1957387" y="4951966"/>
              <a:chExt cx="4064377" cy="648577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2224870" y="4951967"/>
                <a:ext cx="379689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Hidrata o ar dos </a:t>
                </a:r>
              </a:p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pulmões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090244" y="2130746"/>
            <a:ext cx="2632565" cy="511316"/>
            <a:chOff x="1659003" y="1563682"/>
            <a:chExt cx="2632565" cy="511316"/>
          </a:xfrm>
        </p:grpSpPr>
        <p:sp>
          <p:nvSpPr>
            <p:cNvPr id="50" name="Parallelogram 4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659003" y="1590096"/>
              <a:ext cx="2632565" cy="484902"/>
              <a:chOff x="1957387" y="4951966"/>
              <a:chExt cx="4051887" cy="64857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2224868" y="4951967"/>
                <a:ext cx="378440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600" b="1" dirty="0">
                    <a:solidFill>
                      <a:schemeClr val="tx1"/>
                    </a:solidFill>
                  </a:rPr>
                  <a:t>Protege  e </a:t>
                </a:r>
                <a:r>
                  <a:rPr lang="pt-PT" sz="1600" b="1" dirty="0" smtClean="0">
                    <a:solidFill>
                      <a:schemeClr val="tx1"/>
                    </a:solidFill>
                  </a:rPr>
                  <a:t>constitui todos os órgãos </a:t>
                </a:r>
                <a:r>
                  <a:rPr lang="pt-PT" sz="1600" b="1" dirty="0">
                    <a:solidFill>
                      <a:schemeClr val="tx1"/>
                    </a:solidFill>
                  </a:rPr>
                  <a:t>e </a:t>
                </a:r>
                <a:r>
                  <a:rPr lang="pt-PT" sz="1600" b="1" dirty="0" smtClean="0">
                    <a:solidFill>
                      <a:schemeClr val="tx1"/>
                    </a:solidFill>
                  </a:rPr>
                  <a:t> tecidos</a:t>
                </a:r>
                <a:endParaRPr lang="pt-PT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6087601" y="2844768"/>
            <a:ext cx="2624450" cy="511316"/>
            <a:chOff x="1659003" y="1563682"/>
            <a:chExt cx="2624450" cy="511316"/>
          </a:xfrm>
        </p:grpSpPr>
        <p:sp>
          <p:nvSpPr>
            <p:cNvPr id="55" name="Parallelogram 5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659003" y="1590096"/>
              <a:ext cx="2624450" cy="484902"/>
              <a:chOff x="1957387" y="4951966"/>
              <a:chExt cx="4039397" cy="648577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2224870" y="4951967"/>
                <a:ext cx="377191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600" b="1" dirty="0">
                    <a:solidFill>
                      <a:schemeClr val="tx1"/>
                    </a:solidFill>
                  </a:rPr>
                  <a:t>Previne </a:t>
                </a:r>
                <a:r>
                  <a:rPr lang="pt-PT" sz="1600" b="1" dirty="0" smtClean="0">
                    <a:solidFill>
                      <a:schemeClr val="tx1"/>
                    </a:solidFill>
                  </a:rPr>
                  <a:t>a obstipação  (</a:t>
                </a:r>
                <a:r>
                  <a:rPr lang="pt-PT" sz="1600" b="1" dirty="0">
                    <a:solidFill>
                      <a:schemeClr val="tx1"/>
                    </a:solidFill>
                  </a:rPr>
                  <a:t>prisão </a:t>
                </a:r>
                <a:r>
                  <a:rPr lang="pt-PT" sz="1600" b="1" dirty="0" smtClean="0">
                    <a:solidFill>
                      <a:schemeClr val="tx1"/>
                    </a:solidFill>
                  </a:rPr>
                  <a:t>de ventre</a:t>
                </a:r>
                <a:r>
                  <a:rPr lang="pt-PT" sz="1600" b="1" dirty="0">
                    <a:solidFill>
                      <a:schemeClr val="tx1"/>
                    </a:solidFill>
                  </a:rPr>
                  <a:t>).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6084958" y="3553474"/>
            <a:ext cx="2616335" cy="807299"/>
            <a:chOff x="1659003" y="1563682"/>
            <a:chExt cx="2616335" cy="807299"/>
          </a:xfrm>
        </p:grpSpPr>
        <p:sp>
          <p:nvSpPr>
            <p:cNvPr id="60" name="Parallelogram 5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659003" y="1590096"/>
              <a:ext cx="2616335" cy="780885"/>
              <a:chOff x="1957387" y="4951962"/>
              <a:chExt cx="4026907" cy="1044466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224870" y="4951967"/>
                <a:ext cx="3759424" cy="104446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600" b="1" dirty="0">
                    <a:solidFill>
                      <a:schemeClr val="tx1"/>
                    </a:solidFill>
                  </a:rPr>
                  <a:t>Dissolve minerais e outros nutrientes e transporta-os para todo o corpo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957387" y="4951962"/>
                <a:ext cx="295275" cy="1044461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092887" y="5254464"/>
            <a:ext cx="2588661" cy="511316"/>
            <a:chOff x="1659003" y="1563682"/>
            <a:chExt cx="1970191" cy="511316"/>
          </a:xfrm>
        </p:grpSpPr>
        <p:sp>
          <p:nvSpPr>
            <p:cNvPr id="65" name="Parallelogram 6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659003" y="1590096"/>
              <a:ext cx="1970191" cy="484902"/>
              <a:chOff x="1957388" y="4951966"/>
              <a:chExt cx="3032400" cy="648577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2140193" y="4951967"/>
                <a:ext cx="284959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Lubrifica as articulações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957388" y="4951966"/>
                <a:ext cx="192311" cy="648576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6092887" y="4561154"/>
            <a:ext cx="2608220" cy="511316"/>
            <a:chOff x="1659003" y="1563682"/>
            <a:chExt cx="2503305" cy="511316"/>
          </a:xfrm>
        </p:grpSpPr>
        <p:sp>
          <p:nvSpPr>
            <p:cNvPr id="70" name="Parallelogram 6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1659003" y="1590096"/>
              <a:ext cx="2503305" cy="484902"/>
              <a:chOff x="1957387" y="4951966"/>
              <a:chExt cx="3852936" cy="648577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2224872" y="4951967"/>
                <a:ext cx="358545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600" b="1" dirty="0">
                    <a:solidFill>
                      <a:schemeClr val="tx1"/>
                    </a:solidFill>
                  </a:rPr>
                  <a:t>Regula a temperatura do </a:t>
                </a:r>
                <a:r>
                  <a:rPr lang="pt-PT" sz="1600" b="1" dirty="0" smtClean="0">
                    <a:solidFill>
                      <a:schemeClr val="tx1"/>
                    </a:solidFill>
                  </a:rPr>
                  <a:t>corpo</a:t>
                </a:r>
                <a:endParaRPr lang="pt-PT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6089445" y="5949092"/>
            <a:ext cx="2624450" cy="807299"/>
            <a:chOff x="1659003" y="1563682"/>
            <a:chExt cx="2367107" cy="807299"/>
          </a:xfrm>
        </p:grpSpPr>
        <p:sp>
          <p:nvSpPr>
            <p:cNvPr id="75" name="Parallelogram 7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1659003" y="1590096"/>
              <a:ext cx="2367107" cy="780885"/>
              <a:chOff x="1957387" y="4951962"/>
              <a:chExt cx="3643310" cy="1044466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2224868" y="4951967"/>
                <a:ext cx="3375829" cy="104446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600" b="1" dirty="0">
                    <a:solidFill>
                      <a:schemeClr val="tx1"/>
                    </a:solidFill>
                  </a:rPr>
                  <a:t>Constitui todos os fluidos do </a:t>
                </a:r>
                <a:r>
                  <a:rPr lang="pt-PT" sz="1600" b="1" dirty="0" smtClean="0">
                    <a:solidFill>
                      <a:schemeClr val="tx1"/>
                    </a:solidFill>
                  </a:rPr>
                  <a:t>corpo</a:t>
                </a:r>
                <a:r>
                  <a:rPr lang="pt-PT" sz="1600" b="1" dirty="0">
                    <a:solidFill>
                      <a:schemeClr val="tx1"/>
                    </a:solidFill>
                  </a:rPr>
                  <a:t>, como o suor, a urina e o sangue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1957387" y="4951962"/>
                <a:ext cx="295275" cy="1044461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730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17" y="1490300"/>
            <a:ext cx="2560498" cy="30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ementa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devemos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escolher?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 rot="16200000">
            <a:off x="222772" y="1411478"/>
            <a:ext cx="360000" cy="360000"/>
            <a:chOff x="11134725" y="1770992"/>
            <a:chExt cx="360000" cy="3600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5160000">
            <a:off x="7335995" y="4740278"/>
            <a:ext cx="360000" cy="360000"/>
            <a:chOff x="11134725" y="1770992"/>
            <a:chExt cx="360000" cy="3600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8460792" y="1904771"/>
            <a:ext cx="2645916" cy="511316"/>
            <a:chOff x="1659003" y="1563682"/>
            <a:chExt cx="2645916" cy="511316"/>
          </a:xfrm>
        </p:grpSpPr>
        <p:sp>
          <p:nvSpPr>
            <p:cNvPr id="28" name="Parallelogram 2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2645916" cy="484902"/>
              <a:chOff x="1957387" y="4951966"/>
              <a:chExt cx="4072436" cy="64857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224870" y="4951967"/>
                <a:ext cx="38049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PRESENÇA DE SOPA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5" name="TextBox 3"/>
          <p:cNvSpPr txBox="1">
            <a:spLocks noChangeArrowheads="1"/>
          </p:cNvSpPr>
          <p:nvPr/>
        </p:nvSpPr>
        <p:spPr bwMode="auto">
          <a:xfrm>
            <a:off x="5622585" y="1259468"/>
            <a:ext cx="6491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Na escolha das ementas devemos ter em atenção: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8460792" y="2519568"/>
            <a:ext cx="2645916" cy="756000"/>
            <a:chOff x="1659003" y="1563682"/>
            <a:chExt cx="2645916" cy="511316"/>
          </a:xfrm>
        </p:grpSpPr>
        <p:sp>
          <p:nvSpPr>
            <p:cNvPr id="41" name="Parallelogram 4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59003" y="1590096"/>
              <a:ext cx="2645916" cy="484902"/>
              <a:chOff x="1957387" y="4951966"/>
              <a:chExt cx="4072436" cy="648577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24870" y="4951967"/>
                <a:ext cx="38049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PRESENÇA DE SALADA/ LEGUMES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8468908" y="3421269"/>
            <a:ext cx="2645916" cy="511316"/>
            <a:chOff x="1659003" y="1563682"/>
            <a:chExt cx="2645916" cy="511316"/>
          </a:xfrm>
        </p:grpSpPr>
        <p:sp>
          <p:nvSpPr>
            <p:cNvPr id="47" name="Parallelogram 4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659003" y="1590096"/>
              <a:ext cx="2645916" cy="484902"/>
              <a:chOff x="1957387" y="4951966"/>
              <a:chExt cx="4072436" cy="648577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2224870" y="4951967"/>
                <a:ext cx="38049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PRESENÇA DE FRUTA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8477023" y="4047671"/>
            <a:ext cx="3239286" cy="754132"/>
            <a:chOff x="1659003" y="1563682"/>
            <a:chExt cx="3239286" cy="511316"/>
          </a:xfrm>
        </p:grpSpPr>
        <p:sp>
          <p:nvSpPr>
            <p:cNvPr id="52" name="Parallelogram 5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659003" y="1590096"/>
              <a:ext cx="3239286" cy="484902"/>
              <a:chOff x="1957387" y="4951966"/>
              <a:chExt cx="4985715" cy="648577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2224870" y="4951967"/>
                <a:ext cx="471823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REDUZIDO TEOR DE GORDURAS, ACÚCAR E SAL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8489723" y="4949081"/>
            <a:ext cx="3226585" cy="486292"/>
            <a:chOff x="1659003" y="1563376"/>
            <a:chExt cx="3226585" cy="511623"/>
          </a:xfrm>
        </p:grpSpPr>
        <p:sp>
          <p:nvSpPr>
            <p:cNvPr id="57" name="Parallelogram 5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659003" y="1563376"/>
              <a:ext cx="3226585" cy="511623"/>
              <a:chOff x="1957387" y="4916224"/>
              <a:chExt cx="4966167" cy="684317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2224870" y="4916224"/>
                <a:ext cx="469868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MÉTODO DE CONFEÇÃO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8497936" y="5547787"/>
            <a:ext cx="3218372" cy="511312"/>
            <a:chOff x="1659003" y="1563682"/>
            <a:chExt cx="3218372" cy="511312"/>
          </a:xfrm>
        </p:grpSpPr>
        <p:sp>
          <p:nvSpPr>
            <p:cNvPr id="62" name="Parallelogram 6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659003" y="1564695"/>
              <a:ext cx="3218372" cy="510299"/>
              <a:chOff x="1957387" y="4917994"/>
              <a:chExt cx="4953526" cy="682547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224868" y="4917994"/>
                <a:ext cx="468604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VARIEDADE NUTRICIONAL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 rot="5760000">
            <a:off x="4653786" y="6460751"/>
            <a:ext cx="360000" cy="360000"/>
            <a:chOff x="11134725" y="1770992"/>
            <a:chExt cx="360000" cy="3600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 rot="15900000">
            <a:off x="4760647" y="2024708"/>
            <a:ext cx="360000" cy="360000"/>
            <a:chOff x="11134725" y="1770992"/>
            <a:chExt cx="360000" cy="36000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 rot="16440000">
            <a:off x="2506251" y="3385437"/>
            <a:ext cx="360000" cy="360000"/>
            <a:chOff x="11134725" y="1770992"/>
            <a:chExt cx="360000" cy="36000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8497936" y="6157550"/>
            <a:ext cx="3218372" cy="511316"/>
            <a:chOff x="1659003" y="1563682"/>
            <a:chExt cx="3218372" cy="511316"/>
          </a:xfrm>
        </p:grpSpPr>
        <p:sp>
          <p:nvSpPr>
            <p:cNvPr id="79" name="Parallelogram 7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659003" y="1590096"/>
              <a:ext cx="3218372" cy="484902"/>
              <a:chOff x="1957387" y="4951966"/>
              <a:chExt cx="4953526" cy="648577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2224868" y="4951967"/>
                <a:ext cx="468604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PUBLICIDADE ENGANOSA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7275">
            <a:off x="2476743" y="3585906"/>
            <a:ext cx="2570954" cy="30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9816">
            <a:off x="4969853" y="2057654"/>
            <a:ext cx="2546759" cy="30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3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5301" y="3886200"/>
            <a:ext cx="3352800" cy="28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9" r="15795"/>
          <a:stretch/>
        </p:blipFill>
        <p:spPr bwMode="auto">
          <a:xfrm>
            <a:off x="6203437" y="2600135"/>
            <a:ext cx="2182387" cy="290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normas de higiene 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segurança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alimentar seguir?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865" y="1644213"/>
            <a:ext cx="5544307" cy="415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3" name="Group 42"/>
          <p:cNvGrpSpPr/>
          <p:nvPr/>
        </p:nvGrpSpPr>
        <p:grpSpPr>
          <a:xfrm rot="16200000">
            <a:off x="322029" y="1557128"/>
            <a:ext cx="360000" cy="360000"/>
            <a:chOff x="11134725" y="1770992"/>
            <a:chExt cx="360000" cy="360000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 rot="5400000">
            <a:off x="5558432" y="5505246"/>
            <a:ext cx="360000" cy="360000"/>
            <a:chOff x="11134725" y="1770992"/>
            <a:chExt cx="360000" cy="360000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250204" y="5974290"/>
            <a:ext cx="5621968" cy="731310"/>
            <a:chOff x="1957387" y="4951966"/>
            <a:chExt cx="7905745" cy="648577"/>
          </a:xfrm>
        </p:grpSpPr>
        <p:sp>
          <p:nvSpPr>
            <p:cNvPr id="58" name="Rectangle 57"/>
            <p:cNvSpPr/>
            <p:nvPr/>
          </p:nvSpPr>
          <p:spPr>
            <a:xfrm>
              <a:off x="2224870" y="4951967"/>
              <a:ext cx="763826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Fazer uma leitura atenta do rótulo do alimento e analisar as condições da embalagem.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096000" y="1371473"/>
            <a:ext cx="5753100" cy="978027"/>
            <a:chOff x="1957387" y="4951966"/>
            <a:chExt cx="7905745" cy="648576"/>
          </a:xfrm>
        </p:grpSpPr>
        <p:sp>
          <p:nvSpPr>
            <p:cNvPr id="69" name="Rectangle 68"/>
            <p:cNvSpPr/>
            <p:nvPr/>
          </p:nvSpPr>
          <p:spPr>
            <a:xfrm>
              <a:off x="2224870" y="4951966"/>
              <a:ext cx="763826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Lavar muito bem</a:t>
              </a:r>
              <a:r>
                <a:rPr lang="pt-BR" sz="2000" b="1" dirty="0">
                  <a:solidFill>
                    <a:schemeClr val="tx1"/>
                  </a:solidFill>
                </a:rPr>
                <a:t>	</a:t>
              </a:r>
              <a:r>
                <a:rPr lang="pt-BR" sz="2000" b="1" dirty="0" smtClean="0">
                  <a:solidFill>
                    <a:schemeClr val="tx1"/>
                  </a:solidFill>
                </a:rPr>
                <a:t>os alimentos quando                 frescos e consumidos crus, cozinhar bem os alimentos e manter a cozinha sempre limpa</a:t>
              </a:r>
              <a:r>
                <a:rPr lang="pt-BR" sz="2000" b="1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 rot="16200000">
            <a:off x="6096000" y="2522328"/>
            <a:ext cx="360000" cy="360000"/>
            <a:chOff x="11134725" y="1770992"/>
            <a:chExt cx="360000" cy="360000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 rot="5400000">
            <a:off x="11589626" y="6470446"/>
            <a:ext cx="360000" cy="360000"/>
            <a:chOff x="11134725" y="1770992"/>
            <a:chExt cx="360000" cy="3600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548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518" y="3184341"/>
            <a:ext cx="5467859" cy="339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normas de higiene 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segurança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alimentar seguir?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80409" y="2204828"/>
            <a:ext cx="5621968" cy="731310"/>
            <a:chOff x="1957387" y="4951966"/>
            <a:chExt cx="7905745" cy="648577"/>
          </a:xfrm>
        </p:grpSpPr>
        <p:sp>
          <p:nvSpPr>
            <p:cNvPr id="58" name="Rectangle 57"/>
            <p:cNvSpPr/>
            <p:nvPr/>
          </p:nvSpPr>
          <p:spPr>
            <a:xfrm>
              <a:off x="2224870" y="4951967"/>
              <a:ext cx="763826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Ter em atenção o processo de conservação mais adequado a cada alimento.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71659" y="5314950"/>
            <a:ext cx="5621968" cy="1018438"/>
            <a:chOff x="1957387" y="4951966"/>
            <a:chExt cx="7905745" cy="648577"/>
          </a:xfrm>
        </p:grpSpPr>
        <p:sp>
          <p:nvSpPr>
            <p:cNvPr id="25" name="Rectangle 24"/>
            <p:cNvSpPr/>
            <p:nvPr/>
          </p:nvSpPr>
          <p:spPr>
            <a:xfrm>
              <a:off x="2224870" y="4951967"/>
              <a:ext cx="763826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Manter-se informado acerca dos efeitos para a saúde de alimentos trangénicos                                              ou com aditivos alimentares.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8659" y="1501281"/>
            <a:ext cx="5401241" cy="360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 rot="16200000">
            <a:off x="6370670" y="1377129"/>
            <a:ext cx="360000" cy="360000"/>
            <a:chOff x="11134725" y="1770992"/>
            <a:chExt cx="360000" cy="3600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 rot="5400000">
            <a:off x="11684296" y="4862374"/>
            <a:ext cx="360000" cy="360000"/>
            <a:chOff x="11134725" y="1770992"/>
            <a:chExt cx="360000" cy="3600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 rot="16200000">
            <a:off x="213893" y="3021779"/>
            <a:ext cx="360000" cy="360000"/>
            <a:chOff x="11134725" y="1770992"/>
            <a:chExt cx="360000" cy="36000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5400000">
            <a:off x="5565619" y="6335574"/>
            <a:ext cx="360000" cy="360000"/>
            <a:chOff x="11134725" y="1770992"/>
            <a:chExt cx="360000" cy="3600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219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74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Conexão recta 81"/>
          <p:cNvCxnSpPr>
            <a:endCxn id="66" idx="0"/>
          </p:cNvCxnSpPr>
          <p:nvPr/>
        </p:nvCxnSpPr>
        <p:spPr>
          <a:xfrm>
            <a:off x="8067222" y="4664510"/>
            <a:ext cx="794" cy="173036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xão recta 81"/>
          <p:cNvCxnSpPr/>
          <p:nvPr/>
        </p:nvCxnSpPr>
        <p:spPr>
          <a:xfrm>
            <a:off x="869156" y="4152587"/>
            <a:ext cx="794" cy="173036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xão recta 81"/>
          <p:cNvCxnSpPr/>
          <p:nvPr/>
        </p:nvCxnSpPr>
        <p:spPr>
          <a:xfrm flipH="1">
            <a:off x="3690623" y="1511025"/>
            <a:ext cx="6665" cy="820738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222250" y="4332718"/>
            <a:ext cx="12954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exão reta 34"/>
          <p:cNvCxnSpPr/>
          <p:nvPr/>
        </p:nvCxnSpPr>
        <p:spPr>
          <a:xfrm>
            <a:off x="877888" y="2331763"/>
            <a:ext cx="5065733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xão recta 51"/>
          <p:cNvCxnSpPr/>
          <p:nvPr/>
        </p:nvCxnSpPr>
        <p:spPr>
          <a:xfrm>
            <a:off x="881063" y="2331763"/>
            <a:ext cx="0" cy="65405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xão recta 59"/>
          <p:cNvCxnSpPr/>
          <p:nvPr/>
        </p:nvCxnSpPr>
        <p:spPr>
          <a:xfrm>
            <a:off x="5932488" y="2330021"/>
            <a:ext cx="0" cy="797635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ângulo 54"/>
          <p:cNvSpPr/>
          <p:nvPr/>
        </p:nvSpPr>
        <p:spPr>
          <a:xfrm>
            <a:off x="5009469" y="3123131"/>
            <a:ext cx="1868537" cy="519387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ângulo 2"/>
          <p:cNvSpPr/>
          <p:nvPr/>
        </p:nvSpPr>
        <p:spPr>
          <a:xfrm>
            <a:off x="9775371" y="1480587"/>
            <a:ext cx="2167990" cy="5086625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ângulo 64"/>
          <p:cNvSpPr/>
          <p:nvPr/>
        </p:nvSpPr>
        <p:spPr>
          <a:xfrm>
            <a:off x="10303794" y="5957169"/>
            <a:ext cx="1112837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Nutrientes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ângulo 65"/>
          <p:cNvSpPr/>
          <p:nvPr/>
        </p:nvSpPr>
        <p:spPr>
          <a:xfrm>
            <a:off x="10191028" y="1603815"/>
            <a:ext cx="133667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Glícidos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ângulo 68"/>
          <p:cNvSpPr/>
          <p:nvPr/>
        </p:nvSpPr>
        <p:spPr>
          <a:xfrm>
            <a:off x="10052121" y="3417839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Pirâmide da dieta mediterrânea</a:t>
            </a:r>
          </a:p>
        </p:txBody>
      </p:sp>
      <p:sp>
        <p:nvSpPr>
          <p:cNvPr id="55" name="Rectângulo 69"/>
          <p:cNvSpPr/>
          <p:nvPr/>
        </p:nvSpPr>
        <p:spPr>
          <a:xfrm>
            <a:off x="10234684" y="4379400"/>
            <a:ext cx="1247775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Plástica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ângulo 85"/>
          <p:cNvSpPr/>
          <p:nvPr/>
        </p:nvSpPr>
        <p:spPr>
          <a:xfrm>
            <a:off x="10236272" y="2477019"/>
            <a:ext cx="1246187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Vitaminas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ângulo 89"/>
          <p:cNvSpPr/>
          <p:nvPr/>
        </p:nvSpPr>
        <p:spPr>
          <a:xfrm>
            <a:off x="5025345" y="3123131"/>
            <a:ext cx="1852613" cy="519387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Pirâmide da dieta mediterrânea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ângulo 60"/>
          <p:cNvSpPr/>
          <p:nvPr/>
        </p:nvSpPr>
        <p:spPr>
          <a:xfrm>
            <a:off x="7252042" y="3112245"/>
            <a:ext cx="1674812" cy="61118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Regras de higiene e segurança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Conexão recta 51"/>
          <p:cNvCxnSpPr/>
          <p:nvPr/>
        </p:nvCxnSpPr>
        <p:spPr>
          <a:xfrm>
            <a:off x="8081510" y="3690533"/>
            <a:ext cx="0" cy="527367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110"/>
          <p:cNvSpPr txBox="1">
            <a:spLocks noChangeArrowheads="1"/>
          </p:cNvSpPr>
          <p:nvPr/>
        </p:nvSpPr>
        <p:spPr bwMode="auto">
          <a:xfrm>
            <a:off x="7287755" y="3796895"/>
            <a:ext cx="162775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c</a:t>
            </a:r>
            <a:r>
              <a:rPr lang="en-GB" altLang="pt-PT" sz="1200" dirty="0" err="1" smtClean="0">
                <a:latin typeface="Arial" charset="0"/>
              </a:rPr>
              <a:t>omo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exemplo</a:t>
            </a:r>
            <a:r>
              <a:rPr lang="en-GB" altLang="pt-PT" sz="1200" dirty="0" smtClean="0">
                <a:latin typeface="Arial" charset="0"/>
              </a:rPr>
              <a:t>,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65" name="Conexão recta 81"/>
          <p:cNvCxnSpPr>
            <a:stCxn id="67" idx="2"/>
            <a:endCxn id="69" idx="2"/>
          </p:cNvCxnSpPr>
          <p:nvPr/>
        </p:nvCxnSpPr>
        <p:spPr>
          <a:xfrm flipH="1">
            <a:off x="8075160" y="5341546"/>
            <a:ext cx="793" cy="918485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ângulo 54"/>
          <p:cNvSpPr/>
          <p:nvPr/>
        </p:nvSpPr>
        <p:spPr>
          <a:xfrm>
            <a:off x="7346497" y="4837546"/>
            <a:ext cx="1443037" cy="50400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ângulo 89"/>
          <p:cNvSpPr/>
          <p:nvPr/>
        </p:nvSpPr>
        <p:spPr>
          <a:xfrm>
            <a:off x="7359197" y="4837546"/>
            <a:ext cx="1433512" cy="504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Cozinhar bem os alimentos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ângulo 60"/>
          <p:cNvSpPr/>
          <p:nvPr/>
        </p:nvSpPr>
        <p:spPr>
          <a:xfrm>
            <a:off x="7359197" y="5436494"/>
            <a:ext cx="1444625" cy="23812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 o rótulo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ângulo 60"/>
          <p:cNvSpPr/>
          <p:nvPr/>
        </p:nvSpPr>
        <p:spPr>
          <a:xfrm>
            <a:off x="7352847" y="5756031"/>
            <a:ext cx="1444625" cy="504000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Conservar os alimentos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CaixaDeTexto 110"/>
          <p:cNvSpPr txBox="1">
            <a:spLocks noChangeArrowheads="1"/>
          </p:cNvSpPr>
          <p:nvPr/>
        </p:nvSpPr>
        <p:spPr bwMode="auto">
          <a:xfrm>
            <a:off x="107950" y="2501625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são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constituídos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72" name="Conexão recta 81"/>
          <p:cNvCxnSpPr>
            <a:stCxn id="28" idx="2"/>
          </p:cNvCxnSpPr>
          <p:nvPr/>
        </p:nvCxnSpPr>
        <p:spPr>
          <a:xfrm>
            <a:off x="869950" y="4593068"/>
            <a:ext cx="9525" cy="1796825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ângulo 54"/>
          <p:cNvSpPr/>
          <p:nvPr/>
        </p:nvSpPr>
        <p:spPr>
          <a:xfrm>
            <a:off x="285750" y="2993750"/>
            <a:ext cx="1182688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ângulo 89"/>
          <p:cNvSpPr/>
          <p:nvPr/>
        </p:nvSpPr>
        <p:spPr>
          <a:xfrm>
            <a:off x="301625" y="2993750"/>
            <a:ext cx="1173163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Nutrientes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ângulo 60"/>
          <p:cNvSpPr/>
          <p:nvPr/>
        </p:nvSpPr>
        <p:spPr>
          <a:xfrm>
            <a:off x="231775" y="4756581"/>
            <a:ext cx="12954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Lípidos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ângulo 60"/>
          <p:cNvSpPr/>
          <p:nvPr/>
        </p:nvSpPr>
        <p:spPr>
          <a:xfrm>
            <a:off x="231775" y="5162981"/>
            <a:ext cx="1295399" cy="236976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Minerais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ângulo 89"/>
          <p:cNvSpPr/>
          <p:nvPr/>
        </p:nvSpPr>
        <p:spPr>
          <a:xfrm>
            <a:off x="231775" y="4329543"/>
            <a:ext cx="12954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Glícidos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ângulo 54"/>
          <p:cNvSpPr/>
          <p:nvPr/>
        </p:nvSpPr>
        <p:spPr>
          <a:xfrm>
            <a:off x="239314" y="6377119"/>
            <a:ext cx="1287859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ângulo 89"/>
          <p:cNvSpPr/>
          <p:nvPr/>
        </p:nvSpPr>
        <p:spPr>
          <a:xfrm>
            <a:off x="247252" y="6373944"/>
            <a:ext cx="1289843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Vitaminas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CaixaDeTexto 110"/>
          <p:cNvSpPr txBox="1">
            <a:spLocks noChangeArrowheads="1"/>
          </p:cNvSpPr>
          <p:nvPr/>
        </p:nvSpPr>
        <p:spPr bwMode="auto">
          <a:xfrm>
            <a:off x="1537095" y="6282826"/>
            <a:ext cx="563622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que</a:t>
            </a:r>
            <a:r>
              <a:rPr lang="en-GB" altLang="pt-PT" sz="1200" dirty="0">
                <a:latin typeface="Arial" charset="0"/>
              </a:rPr>
              <a:t> é </a:t>
            </a:r>
            <a:r>
              <a:rPr lang="en-GB" altLang="pt-PT" sz="1200" dirty="0" smtClean="0">
                <a:latin typeface="Arial" charset="0"/>
              </a:rPr>
              <a:t>um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93" name="Conexão recta 51"/>
          <p:cNvCxnSpPr/>
          <p:nvPr/>
        </p:nvCxnSpPr>
        <p:spPr>
          <a:xfrm>
            <a:off x="1537095" y="6536502"/>
            <a:ext cx="658992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ângulo 60"/>
          <p:cNvSpPr/>
          <p:nvPr/>
        </p:nvSpPr>
        <p:spPr>
          <a:xfrm>
            <a:off x="229393" y="5507556"/>
            <a:ext cx="1297781" cy="26387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ângulo 54"/>
          <p:cNvSpPr/>
          <p:nvPr/>
        </p:nvSpPr>
        <p:spPr>
          <a:xfrm>
            <a:off x="2166604" y="4253431"/>
            <a:ext cx="1325035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8" name="Conexão recta 81"/>
          <p:cNvCxnSpPr>
            <a:stCxn id="101" idx="2"/>
            <a:endCxn id="100" idx="2"/>
          </p:cNvCxnSpPr>
          <p:nvPr/>
        </p:nvCxnSpPr>
        <p:spPr>
          <a:xfrm flipH="1">
            <a:off x="2829122" y="4529656"/>
            <a:ext cx="6665" cy="820738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ângulo 60"/>
          <p:cNvSpPr/>
          <p:nvPr/>
        </p:nvSpPr>
        <p:spPr>
          <a:xfrm>
            <a:off x="2184066" y="4656656"/>
            <a:ext cx="1325036" cy="24447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Reguladora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ângulo 60"/>
          <p:cNvSpPr/>
          <p:nvPr/>
        </p:nvSpPr>
        <p:spPr>
          <a:xfrm>
            <a:off x="2166604" y="5104331"/>
            <a:ext cx="1325035" cy="246063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Energética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ângulo 89"/>
          <p:cNvSpPr/>
          <p:nvPr/>
        </p:nvSpPr>
        <p:spPr>
          <a:xfrm>
            <a:off x="2177715" y="4269306"/>
            <a:ext cx="1316143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Plástica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ângulo 67"/>
          <p:cNvSpPr/>
          <p:nvPr/>
        </p:nvSpPr>
        <p:spPr>
          <a:xfrm>
            <a:off x="10073553" y="5184081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Cozinhar bem os alimentos</a:t>
            </a:r>
          </a:p>
        </p:txBody>
      </p:sp>
      <p:sp>
        <p:nvSpPr>
          <p:cNvPr id="104" name="CaixaDeTexto 131"/>
          <p:cNvSpPr txBox="1">
            <a:spLocks noChangeArrowheads="1"/>
          </p:cNvSpPr>
          <p:nvPr/>
        </p:nvSpPr>
        <p:spPr bwMode="auto">
          <a:xfrm>
            <a:off x="5162550" y="2501625"/>
            <a:ext cx="1566863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devem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ser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escolhidos</a:t>
            </a:r>
            <a:r>
              <a:rPr lang="en-GB" altLang="pt-PT" sz="1200" dirty="0" smtClean="0">
                <a:latin typeface="Arial" charset="0"/>
              </a:rPr>
              <a:t> de </a:t>
            </a:r>
            <a:r>
              <a:rPr lang="en-GB" altLang="pt-PT" sz="1200" dirty="0" err="1" smtClean="0">
                <a:latin typeface="Arial" charset="0"/>
              </a:rPr>
              <a:t>acordo</a:t>
            </a:r>
            <a:r>
              <a:rPr lang="en-GB" altLang="pt-PT" sz="1200" dirty="0" smtClean="0">
                <a:latin typeface="Arial" charset="0"/>
              </a:rPr>
              <a:t> com</a:t>
            </a:r>
            <a:endParaRPr lang="en-GB" altLang="pt-PT" sz="1200" dirty="0">
              <a:latin typeface="Arial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2798643" y="1348157"/>
            <a:ext cx="1797290" cy="511316"/>
            <a:chOff x="1659003" y="1563682"/>
            <a:chExt cx="1797290" cy="511316"/>
          </a:xfrm>
        </p:grpSpPr>
        <p:sp>
          <p:nvSpPr>
            <p:cNvPr id="106" name="Parallelogram 10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ALIMENTOS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0" name="Conexão recta 51"/>
          <p:cNvCxnSpPr/>
          <p:nvPr/>
        </p:nvCxnSpPr>
        <p:spPr>
          <a:xfrm>
            <a:off x="881063" y="3257455"/>
            <a:ext cx="0" cy="72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CaixaDeTexto 110"/>
          <p:cNvSpPr txBox="1">
            <a:spLocks noChangeArrowheads="1"/>
          </p:cNvSpPr>
          <p:nvPr/>
        </p:nvSpPr>
        <p:spPr bwMode="auto">
          <a:xfrm>
            <a:off x="107950" y="3383773"/>
            <a:ext cx="157162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>
                <a:latin typeface="Arial" charset="0"/>
              </a:rPr>
              <a:t>d</a:t>
            </a:r>
            <a:r>
              <a:rPr lang="en-GB" altLang="pt-PT" sz="1200" dirty="0" smtClean="0">
                <a:latin typeface="Arial" charset="0"/>
              </a:rPr>
              <a:t>e </a:t>
            </a:r>
            <a:r>
              <a:rPr lang="en-GB" altLang="pt-PT" sz="1200" dirty="0" err="1" smtClean="0">
                <a:latin typeface="Arial" charset="0"/>
              </a:rPr>
              <a:t>diferentes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tipos</a:t>
            </a:r>
            <a:r>
              <a:rPr lang="en-GB" altLang="pt-PT" sz="1200" dirty="0" smtClean="0">
                <a:latin typeface="Arial" charset="0"/>
              </a:rPr>
              <a:t>, </a:t>
            </a:r>
            <a:r>
              <a:rPr lang="en-GB" altLang="pt-PT" sz="1200" dirty="0" err="1" smtClean="0">
                <a:latin typeface="Arial" charset="0"/>
              </a:rPr>
              <a:t>sendo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eles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12" name="Rectângulo 60"/>
          <p:cNvSpPr/>
          <p:nvPr/>
        </p:nvSpPr>
        <p:spPr>
          <a:xfrm>
            <a:off x="222250" y="3977455"/>
            <a:ext cx="12954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Prótidos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Rectângulo 60"/>
          <p:cNvSpPr/>
          <p:nvPr/>
        </p:nvSpPr>
        <p:spPr>
          <a:xfrm>
            <a:off x="239315" y="5875063"/>
            <a:ext cx="1297781" cy="26387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Fibras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ângulo 60"/>
          <p:cNvSpPr/>
          <p:nvPr/>
        </p:nvSpPr>
        <p:spPr>
          <a:xfrm>
            <a:off x="2162175" y="6413745"/>
            <a:ext cx="1535113" cy="246063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Micronutriente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Conexão recta 51"/>
          <p:cNvCxnSpPr/>
          <p:nvPr/>
        </p:nvCxnSpPr>
        <p:spPr>
          <a:xfrm>
            <a:off x="2830407" y="3328387"/>
            <a:ext cx="0" cy="899765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aixaDeTexto 110"/>
          <p:cNvSpPr txBox="1">
            <a:spLocks noChangeArrowheads="1"/>
          </p:cNvSpPr>
          <p:nvPr/>
        </p:nvSpPr>
        <p:spPr bwMode="auto">
          <a:xfrm>
            <a:off x="2189057" y="3566164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>
                <a:latin typeface="Arial" charset="0"/>
              </a:rPr>
              <a:t>c</a:t>
            </a:r>
            <a:r>
              <a:rPr lang="en-GB" altLang="pt-PT" sz="1200" dirty="0" smtClean="0">
                <a:latin typeface="Arial" charset="0"/>
              </a:rPr>
              <a:t>om </a:t>
            </a:r>
            <a:r>
              <a:rPr lang="en-GB" altLang="pt-PT" sz="1200" dirty="0" err="1" smtClean="0">
                <a:latin typeface="Arial" charset="0"/>
              </a:rPr>
              <a:t>funções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17" name="Conexão recta 81"/>
          <p:cNvCxnSpPr/>
          <p:nvPr/>
        </p:nvCxnSpPr>
        <p:spPr>
          <a:xfrm flipH="1" flipV="1">
            <a:off x="893762" y="3328387"/>
            <a:ext cx="1936645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xão recta 51"/>
          <p:cNvCxnSpPr/>
          <p:nvPr/>
        </p:nvCxnSpPr>
        <p:spPr>
          <a:xfrm>
            <a:off x="8092638" y="2932960"/>
            <a:ext cx="0" cy="216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exão recta 81"/>
          <p:cNvCxnSpPr/>
          <p:nvPr/>
        </p:nvCxnSpPr>
        <p:spPr>
          <a:xfrm flipH="1">
            <a:off x="5927030" y="2943660"/>
            <a:ext cx="2176136" cy="6453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ângulo 60"/>
          <p:cNvSpPr/>
          <p:nvPr/>
        </p:nvSpPr>
        <p:spPr>
          <a:xfrm>
            <a:off x="7346497" y="4230437"/>
            <a:ext cx="1443037" cy="504000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Lavar bem os alimentos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8" grpId="0" animBg="1"/>
      <p:bldP spid="51" grpId="0"/>
      <p:bldP spid="52" grpId="0"/>
      <p:bldP spid="54" grpId="0"/>
      <p:bldP spid="55" grpId="0"/>
      <p:bldP spid="56" grpId="0"/>
      <p:bldP spid="58" grpId="0" animBg="1"/>
      <p:bldP spid="66" grpId="0" animBg="1"/>
      <p:bldP spid="67" grpId="0" animBg="1"/>
      <p:bldP spid="73" grpId="0" animBg="1"/>
      <p:bldP spid="74" grpId="0" animBg="1"/>
      <p:bldP spid="79" grpId="0" animBg="1"/>
      <p:bldP spid="83" grpId="0" animBg="1"/>
      <p:bldP spid="87" grpId="0" animBg="1"/>
      <p:bldP spid="97" grpId="0" animBg="1"/>
      <p:bldP spid="101" grpId="0" animBg="1"/>
      <p:bldP spid="10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740</Words>
  <Application>Microsoft Office PowerPoint</Application>
  <PresentationFormat>Custom</PresentationFormat>
  <Paragraphs>188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146</cp:revision>
  <dcterms:created xsi:type="dcterms:W3CDTF">2016-11-06T17:30:27Z</dcterms:created>
  <dcterms:modified xsi:type="dcterms:W3CDTF">2017-04-03T11:10:52Z</dcterms:modified>
</cp:coreProperties>
</file>