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6" r:id="rId3"/>
    <p:sldId id="308" r:id="rId4"/>
    <p:sldId id="307" r:id="rId5"/>
    <p:sldId id="309" r:id="rId6"/>
    <p:sldId id="301" r:id="rId7"/>
    <p:sldId id="312" r:id="rId8"/>
    <p:sldId id="313" r:id="rId9"/>
    <p:sldId id="302" r:id="rId10"/>
    <p:sldId id="315" r:id="rId11"/>
    <p:sldId id="265" r:id="rId1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57B"/>
    <a:srgbClr val="56CDF5"/>
    <a:srgbClr val="FFFFFF"/>
    <a:srgbClr val="2B4A63"/>
    <a:srgbClr val="38525A"/>
    <a:srgbClr val="486A74"/>
    <a:srgbClr val="4C5F78"/>
    <a:srgbClr val="39A590"/>
    <a:srgbClr val="38A28E"/>
    <a:srgbClr val="349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0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90" y="-186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5"/>
          <p:cNvSpPr txBox="1">
            <a:spLocks noChangeArrowheads="1"/>
          </p:cNvSpPr>
          <p:nvPr userDrawn="1"/>
        </p:nvSpPr>
        <p:spPr bwMode="auto">
          <a:xfrm>
            <a:off x="9222677" y="2999927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>
                <a:solidFill>
                  <a:srgbClr val="56CDF5"/>
                </a:solidFill>
                <a:latin typeface="+mn-lt"/>
              </a:rPr>
              <a:t>Domínio</a:t>
            </a:r>
          </a:p>
        </p:txBody>
      </p:sp>
      <p:sp>
        <p:nvSpPr>
          <p:cNvPr id="4" name="TextBox 6"/>
          <p:cNvSpPr txBox="1">
            <a:spLocks noChangeArrowheads="1"/>
          </p:cNvSpPr>
          <p:nvPr userDrawn="1"/>
        </p:nvSpPr>
        <p:spPr bwMode="auto">
          <a:xfrm>
            <a:off x="8335926" y="3319893"/>
            <a:ext cx="3618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</a:t>
            </a: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aos </a:t>
            </a: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 userDrawn="1"/>
        </p:nvSpPr>
        <p:spPr bwMode="auto">
          <a:xfrm>
            <a:off x="9214719" y="4603504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 smtClean="0">
                <a:solidFill>
                  <a:srgbClr val="56CDF5"/>
                </a:solidFill>
                <a:latin typeface="+mn-lt"/>
              </a:rPr>
              <a:t>Subdomínio</a:t>
            </a:r>
            <a:endParaRPr lang="pt-PT" altLang="pt-PT" sz="2800" b="1" dirty="0">
              <a:solidFill>
                <a:srgbClr val="56CDF5"/>
              </a:solidFill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 userDrawn="1"/>
        </p:nvSpPr>
        <p:spPr bwMode="auto">
          <a:xfrm>
            <a:off x="8327968" y="4932995"/>
            <a:ext cx="361887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547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765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802501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084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8184236" y="2307115"/>
            <a:ext cx="10913" cy="4442043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14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555763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76" y="1352725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1352724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76" y="4134003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4134002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762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 rot="5400000">
            <a:off x="1555763" y="4009754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rot="5400000">
            <a:off x="5391190" y="4024268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93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ajunqueira\Documents\_PROJETOS_Andy\_PORTUGAL_2016-2017\_2017_CN_ASA_BIOS\LAYOUTS\ppt1\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000" y="1352723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1352724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000" y="4134001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194" y="4134002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" y="1352725"/>
            <a:ext cx="3888000" cy="262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junqueira\Documents\_PROJETOS_Andy\_PORTUGAL_2016-2017\_2017_CN_ASA_BIOS\LAYOUTS\ppt1-Sistemas do corpo\base_img1-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" y="4134003"/>
            <a:ext cx="3888000" cy="26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27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49" r:id="rId8"/>
    <p:sldLayoutId id="214748365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de outros animais?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99" name="TextBox 3"/>
          <p:cNvSpPr txBox="1">
            <a:spLocks noChangeArrowheads="1"/>
          </p:cNvSpPr>
          <p:nvPr/>
        </p:nvSpPr>
        <p:spPr bwMode="auto">
          <a:xfrm>
            <a:off x="0" y="1506623"/>
            <a:ext cx="1219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Recordas-te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que os animais podem ter diferentes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regimes alimentares?</a:t>
            </a:r>
          </a:p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O tipo de regime alimentar de um animal condiciona as características do seu tubo digestivo! 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0402" y="3208784"/>
            <a:ext cx="2369786" cy="754182"/>
            <a:chOff x="1659003" y="1563682"/>
            <a:chExt cx="2369786" cy="511316"/>
          </a:xfrm>
        </p:grpSpPr>
        <p:sp>
          <p:nvSpPr>
            <p:cNvPr id="101" name="Parallelogram 10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659003" y="1590096"/>
              <a:ext cx="2369786" cy="484902"/>
              <a:chOff x="1957387" y="4951966"/>
              <a:chExt cx="3647433" cy="648577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2224868" y="4951968"/>
                <a:ext cx="3379952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OMNÍVORO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8976486" y="3208777"/>
            <a:ext cx="2369786" cy="754187"/>
            <a:chOff x="1659003" y="1563682"/>
            <a:chExt cx="2369786" cy="511320"/>
          </a:xfrm>
        </p:grpSpPr>
        <p:sp>
          <p:nvSpPr>
            <p:cNvPr id="106" name="Parallelogram 10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659003" y="1590095"/>
              <a:ext cx="2369786" cy="484907"/>
              <a:chOff x="1957387" y="4951966"/>
              <a:chExt cx="3647433" cy="648584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2224868" y="4951973"/>
                <a:ext cx="3379952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CARNÍVORO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724916" y="3247748"/>
            <a:ext cx="2369786" cy="754182"/>
            <a:chOff x="1659003" y="1563682"/>
            <a:chExt cx="2369786" cy="511316"/>
          </a:xfrm>
        </p:grpSpPr>
        <p:sp>
          <p:nvSpPr>
            <p:cNvPr id="111" name="Parallelogram 1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1659003" y="1590096"/>
              <a:ext cx="2369786" cy="484902"/>
              <a:chOff x="1957387" y="4951966"/>
              <a:chExt cx="3647433" cy="648577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2224868" y="4951968"/>
                <a:ext cx="3379952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HERBÍVORO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15" name="Rectangle 114"/>
          <p:cNvSpPr/>
          <p:nvPr/>
        </p:nvSpPr>
        <p:spPr>
          <a:xfrm>
            <a:off x="4385230" y="2263374"/>
            <a:ext cx="3421539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REGIMES ALIMENTARES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733" y="4218797"/>
            <a:ext cx="3688700" cy="24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767" y="4234323"/>
            <a:ext cx="3677170" cy="245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8" r="18691"/>
          <a:stretch/>
        </p:blipFill>
        <p:spPr bwMode="auto">
          <a:xfrm>
            <a:off x="6153020" y="4300765"/>
            <a:ext cx="1839534" cy="236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7182" y="4300767"/>
            <a:ext cx="1833285" cy="236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Rectângulo 54"/>
          <p:cNvSpPr/>
          <p:nvPr/>
        </p:nvSpPr>
        <p:spPr>
          <a:xfrm>
            <a:off x="4230935" y="6281785"/>
            <a:ext cx="1839533" cy="387154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RUMINANTE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7" name="Rectângulo 54"/>
          <p:cNvSpPr/>
          <p:nvPr/>
        </p:nvSpPr>
        <p:spPr>
          <a:xfrm>
            <a:off x="6153020" y="6284628"/>
            <a:ext cx="1839533" cy="387154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NÃO RUMINANTE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18" name="Group 117"/>
          <p:cNvGrpSpPr/>
          <p:nvPr/>
        </p:nvGrpSpPr>
        <p:grpSpPr>
          <a:xfrm rot="16200000">
            <a:off x="97250" y="4068735"/>
            <a:ext cx="360000" cy="360000"/>
            <a:chOff x="11134725" y="1770992"/>
            <a:chExt cx="360000" cy="360000"/>
          </a:xfrm>
        </p:grpSpPr>
        <p:cxnSp>
          <p:nvCxnSpPr>
            <p:cNvPr id="119" name="Straight Connector 11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 rot="5400000">
            <a:off x="3600303" y="6346239"/>
            <a:ext cx="360000" cy="360000"/>
            <a:chOff x="11134725" y="1770992"/>
            <a:chExt cx="360000" cy="360000"/>
          </a:xfrm>
        </p:grpSpPr>
        <p:cxnSp>
          <p:nvCxnSpPr>
            <p:cNvPr id="122" name="Straight Connector 121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 rot="16200000">
            <a:off x="4135755" y="4074164"/>
            <a:ext cx="360000" cy="360000"/>
            <a:chOff x="11134725" y="1770992"/>
            <a:chExt cx="360000" cy="360000"/>
          </a:xfrm>
        </p:grpSpPr>
        <p:cxnSp>
          <p:nvCxnSpPr>
            <p:cNvPr id="125" name="Straight Connector 12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 rot="5400000">
            <a:off x="7692596" y="6351668"/>
            <a:ext cx="360000" cy="360000"/>
            <a:chOff x="11134725" y="1770992"/>
            <a:chExt cx="360000" cy="360000"/>
          </a:xfrm>
        </p:grpSpPr>
        <p:cxnSp>
          <p:nvCxnSpPr>
            <p:cNvPr id="128" name="Straight Connector 12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 rot="16200000">
            <a:off x="8248291" y="4064797"/>
            <a:ext cx="360000" cy="360000"/>
            <a:chOff x="11134725" y="1770992"/>
            <a:chExt cx="360000" cy="360000"/>
          </a:xfrm>
        </p:grpSpPr>
        <p:cxnSp>
          <p:nvCxnSpPr>
            <p:cNvPr id="131" name="Straight Connector 13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 rot="5400000">
            <a:off x="11751344" y="6342301"/>
            <a:ext cx="360000" cy="360000"/>
            <a:chOff x="11134725" y="1770992"/>
            <a:chExt cx="360000" cy="360000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</a:t>
            </a:r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de uma ave granívora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06517" y="1470822"/>
            <a:ext cx="1113422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As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aves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granívoras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são animais herbívoros que se alimentam, preferencialmente,                                                        de grãos e sementes,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que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engole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inteiros.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0773" y="3277030"/>
            <a:ext cx="5501564" cy="366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5750" y="2686416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139289"/>
            <a:ext cx="3061445" cy="203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295109" y="4103859"/>
            <a:ext cx="2471226" cy="484902"/>
            <a:chOff x="1957387" y="4951966"/>
            <a:chExt cx="3803563" cy="648577"/>
          </a:xfrm>
        </p:grpSpPr>
        <p:sp>
          <p:nvSpPr>
            <p:cNvPr id="31" name="Rectangle 30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Pardal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083875" y="2670787"/>
            <a:ext cx="2471226" cy="484902"/>
            <a:chOff x="1957387" y="4951966"/>
            <a:chExt cx="3803563" cy="648577"/>
          </a:xfrm>
        </p:grpSpPr>
        <p:sp>
          <p:nvSpPr>
            <p:cNvPr id="34" name="Rectangle 33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Pombo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204648" y="2428337"/>
            <a:ext cx="2471226" cy="484902"/>
            <a:chOff x="1957387" y="4951966"/>
            <a:chExt cx="3803563" cy="648577"/>
          </a:xfrm>
        </p:grpSpPr>
        <p:sp>
          <p:nvSpPr>
            <p:cNvPr id="37" name="Rectangle 36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Galinha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3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</a:t>
            </a:r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de uma ave granívora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606" y="1653772"/>
            <a:ext cx="5968340" cy="482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9" name="Group 68"/>
          <p:cNvGrpSpPr/>
          <p:nvPr/>
        </p:nvGrpSpPr>
        <p:grpSpPr>
          <a:xfrm>
            <a:off x="9463996" y="5649206"/>
            <a:ext cx="2471226" cy="484902"/>
            <a:chOff x="1957387" y="4951966"/>
            <a:chExt cx="3803563" cy="648577"/>
          </a:xfrm>
        </p:grpSpPr>
        <p:sp>
          <p:nvSpPr>
            <p:cNvPr id="70" name="Rectangle 69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Galinha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rot="16200000">
            <a:off x="5675661" y="1479781"/>
            <a:ext cx="360000" cy="360000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5400000">
            <a:off x="11576133" y="6297572"/>
            <a:ext cx="360000" cy="360000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190263" y="1473965"/>
            <a:ext cx="49499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Que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diferenças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encontras no                                      seu sistema digestivo?</a:t>
            </a:r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482634" y="2352622"/>
            <a:ext cx="2365166" cy="511316"/>
            <a:chOff x="1659003" y="1563682"/>
            <a:chExt cx="2365166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1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7"/>
                <a:ext cx="33728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NÃO TÊM DENTES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500501" y="3110518"/>
            <a:ext cx="4503217" cy="511317"/>
            <a:chOff x="1659003" y="1563682"/>
            <a:chExt cx="4503217" cy="511317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4503217" cy="484903"/>
              <a:chOff x="1957387" y="4951963"/>
              <a:chExt cx="6931082" cy="648578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0" y="4951963"/>
                <a:ext cx="666359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PAPO PARA AMOLECER OS GRÃOS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517008" y="3984976"/>
            <a:ext cx="4467743" cy="1243963"/>
            <a:chOff x="1659003" y="1563682"/>
            <a:chExt cx="4467743" cy="511316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6"/>
              <a:ext cx="4467743" cy="484902"/>
              <a:chOff x="1957387" y="4951966"/>
              <a:chExt cx="6876482" cy="64857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68" y="4951967"/>
                <a:ext cx="660900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ESTÔMAGO COMPOSTO, COM DOIS COMPARTIMENTOS </a:t>
                </a:r>
              </a:p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(MOELA E PROVENTRÍCULO)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 rot="5400000">
            <a:off x="2748961" y="4032222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1655189" y="5718822"/>
            <a:ext cx="2365166" cy="511316"/>
            <a:chOff x="1659003" y="1563682"/>
            <a:chExt cx="2365166" cy="511316"/>
          </a:xfrm>
        </p:grpSpPr>
        <p:sp>
          <p:nvSpPr>
            <p:cNvPr id="40" name="Parallelogram 3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3" cy="648577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224870" y="4951967"/>
                <a:ext cx="337284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CLOACA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90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0361" y="2621486"/>
            <a:ext cx="5976770" cy="398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780335" y="1258096"/>
            <a:ext cx="4006796" cy="3271151"/>
            <a:chOff x="12396757" y="3110518"/>
            <a:chExt cx="4466693" cy="3023590"/>
          </a:xfrm>
        </p:grpSpPr>
        <p:sp>
          <p:nvSpPr>
            <p:cNvPr id="2" name="Oval 1"/>
            <p:cNvSpPr/>
            <p:nvPr/>
          </p:nvSpPr>
          <p:spPr>
            <a:xfrm>
              <a:off x="12476136" y="3110518"/>
              <a:ext cx="3978542" cy="3023590"/>
            </a:xfrm>
            <a:prstGeom prst="ellipse">
              <a:avLst/>
            </a:prstGeom>
            <a:solidFill>
              <a:srgbClr val="FFFFFF">
                <a:alpha val="7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396757" y="3437008"/>
              <a:ext cx="4466693" cy="2425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</a:t>
            </a:r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de uma ave granívora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9463996" y="5649206"/>
            <a:ext cx="2471226" cy="484902"/>
            <a:chOff x="1957387" y="4951966"/>
            <a:chExt cx="3803563" cy="648577"/>
          </a:xfrm>
        </p:grpSpPr>
        <p:sp>
          <p:nvSpPr>
            <p:cNvPr id="70" name="Rectangle 69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Moelas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rot="16200000">
            <a:off x="5675661" y="1479781"/>
            <a:ext cx="360000" cy="360000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5400000">
            <a:off x="11576133" y="6297572"/>
            <a:ext cx="360000" cy="360000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190263" y="1473965"/>
            <a:ext cx="49499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Que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diferenças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encontras no                                      seu sistema digestivo?</a:t>
            </a:r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482634" y="2352622"/>
            <a:ext cx="2365166" cy="511316"/>
            <a:chOff x="1659003" y="1563682"/>
            <a:chExt cx="2365166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1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7"/>
                <a:ext cx="33728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NÃO TÊM DENTES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500501" y="3110518"/>
            <a:ext cx="4503217" cy="511317"/>
            <a:chOff x="1659003" y="1563682"/>
            <a:chExt cx="4503217" cy="511317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4503217" cy="484903"/>
              <a:chOff x="1957387" y="4951963"/>
              <a:chExt cx="6931082" cy="648578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0" y="4951963"/>
                <a:ext cx="666359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PAPO PARA AMOLECER OS GRÃOS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517008" y="3984976"/>
            <a:ext cx="4467743" cy="1243963"/>
            <a:chOff x="1659003" y="1563682"/>
            <a:chExt cx="4467743" cy="511316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6"/>
              <a:ext cx="4467743" cy="484902"/>
              <a:chOff x="1957387" y="4951966"/>
              <a:chExt cx="6876482" cy="64857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68" y="4951967"/>
                <a:ext cx="660900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ESTÔMAGO COMPOSTO, COM DOIS COMPARTIMENTOS </a:t>
                </a:r>
              </a:p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(MOELA E PROVENTRÍCULO)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 rot="5400000">
            <a:off x="2748961" y="4032222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1655189" y="5718822"/>
            <a:ext cx="2365166" cy="511316"/>
            <a:chOff x="1659003" y="1563682"/>
            <a:chExt cx="2365166" cy="511316"/>
          </a:xfrm>
        </p:grpSpPr>
        <p:sp>
          <p:nvSpPr>
            <p:cNvPr id="40" name="Parallelogram 3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659003" y="1590096"/>
              <a:ext cx="2365166" cy="484902"/>
              <a:chOff x="1957387" y="4951966"/>
              <a:chExt cx="3640323" cy="648577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224870" y="4951967"/>
                <a:ext cx="337284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CLOACA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83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786" y="4042305"/>
            <a:ext cx="3946696" cy="263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3702" y="2729411"/>
            <a:ext cx="2902952" cy="232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2522" y="4024047"/>
            <a:ext cx="3946696" cy="263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digestivo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um herbívoro ruminante?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06517" y="1470822"/>
            <a:ext cx="111342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Os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herbívoros ruminantes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são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animais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que engolem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os alimentos sem os mastigar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e os armazenam numa cavidade volumosa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do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seu estômago. Quando estão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em repouso, os alimentos regressam à </a:t>
            </a:r>
          </a:p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boca em pequenas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porções para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serem mastigados e insalivados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–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ruminação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.</a:t>
            </a:r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830729" y="2811264"/>
            <a:ext cx="1800621" cy="484902"/>
            <a:chOff x="1957387" y="4951966"/>
            <a:chExt cx="2771408" cy="648577"/>
          </a:xfrm>
        </p:grpSpPr>
        <p:sp>
          <p:nvSpPr>
            <p:cNvPr id="8" name="Rectangle 7"/>
            <p:cNvSpPr/>
            <p:nvPr/>
          </p:nvSpPr>
          <p:spPr>
            <a:xfrm>
              <a:off x="2224871" y="4951967"/>
              <a:ext cx="250392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Ovelha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393490" y="5744379"/>
            <a:ext cx="2009968" cy="484902"/>
            <a:chOff x="1957387" y="4951966"/>
            <a:chExt cx="3093623" cy="648577"/>
          </a:xfrm>
        </p:grpSpPr>
        <p:sp>
          <p:nvSpPr>
            <p:cNvPr id="11" name="Rectangle 10"/>
            <p:cNvSpPr/>
            <p:nvPr/>
          </p:nvSpPr>
          <p:spPr>
            <a:xfrm>
              <a:off x="2224870" y="4951967"/>
              <a:ext cx="282614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Girafa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935033" y="4082478"/>
            <a:ext cx="1991550" cy="484902"/>
            <a:chOff x="1957387" y="4951966"/>
            <a:chExt cx="3065274" cy="648577"/>
          </a:xfrm>
        </p:grpSpPr>
        <p:sp>
          <p:nvSpPr>
            <p:cNvPr id="14" name="Rectangle 13"/>
            <p:cNvSpPr/>
            <p:nvPr/>
          </p:nvSpPr>
          <p:spPr>
            <a:xfrm>
              <a:off x="2224871" y="4951967"/>
              <a:ext cx="279779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Búfalo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rot="16200000">
            <a:off x="246517" y="3830728"/>
            <a:ext cx="360000" cy="360000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 rot="5400000">
            <a:off x="4043458" y="6340601"/>
            <a:ext cx="360000" cy="360000"/>
            <a:chOff x="11134725" y="1770992"/>
            <a:chExt cx="360000" cy="3600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 rot="16200000">
            <a:off x="7769642" y="3810157"/>
            <a:ext cx="360000" cy="360000"/>
            <a:chOff x="11134725" y="1770992"/>
            <a:chExt cx="360000" cy="3600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5400000">
            <a:off x="11566583" y="6320030"/>
            <a:ext cx="360000" cy="360000"/>
            <a:chOff x="11134725" y="1770992"/>
            <a:chExt cx="360000" cy="3600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 rot="16200000">
            <a:off x="4514248" y="2549071"/>
            <a:ext cx="360000" cy="360000"/>
            <a:chOff x="11134725" y="1770992"/>
            <a:chExt cx="360000" cy="3600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 rot="5400000">
            <a:off x="7271350" y="4756263"/>
            <a:ext cx="360000" cy="360000"/>
            <a:chOff x="11134725" y="1770992"/>
            <a:chExt cx="360000" cy="36000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421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02" y="1607575"/>
            <a:ext cx="60483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de um </a:t>
            </a:r>
            <a:r>
              <a:rPr lang="pt-BR" altLang="pt-PT" sz="2400" b="1" dirty="0">
                <a:solidFill>
                  <a:srgbClr val="292929"/>
                </a:solidFill>
              </a:rPr>
              <a:t>herbívoro ruminante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9463996" y="5649206"/>
            <a:ext cx="2471226" cy="484902"/>
            <a:chOff x="1957387" y="4951966"/>
            <a:chExt cx="3803563" cy="648577"/>
          </a:xfrm>
        </p:grpSpPr>
        <p:sp>
          <p:nvSpPr>
            <p:cNvPr id="70" name="Rectangle 69"/>
            <p:cNvSpPr/>
            <p:nvPr/>
          </p:nvSpPr>
          <p:spPr>
            <a:xfrm>
              <a:off x="2224870" y="4951967"/>
              <a:ext cx="3536080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Vaca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rot="16200000">
            <a:off x="5644839" y="1479781"/>
            <a:ext cx="360000" cy="360000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 rot="5400000">
            <a:off x="11576133" y="6297572"/>
            <a:ext cx="360000" cy="360000"/>
            <a:chOff x="11134725" y="1770992"/>
            <a:chExt cx="360000" cy="360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190263" y="1410167"/>
            <a:ext cx="49499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Que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diferenças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 encontras no                                      seu sistema digestivo?</a:t>
            </a:r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02322" y="2164032"/>
            <a:ext cx="4990085" cy="511316"/>
            <a:chOff x="1659003" y="1563682"/>
            <a:chExt cx="4990085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4990085" cy="484902"/>
              <a:chOff x="1957387" y="4951966"/>
              <a:chExt cx="7680438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69" y="4951967"/>
                <a:ext cx="741295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 ALIMENTO É ENGOLIDO SEM MASTIGAR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550386" y="2789492"/>
            <a:ext cx="4467743" cy="1243970"/>
            <a:chOff x="1659003" y="1563682"/>
            <a:chExt cx="4467743" cy="511319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8"/>
              <a:ext cx="4467743" cy="484903"/>
              <a:chOff x="1957387" y="4951966"/>
              <a:chExt cx="6876482" cy="648578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68" y="4951968"/>
                <a:ext cx="660900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TÊM ESTÔMAGO COMPOSTO, COM     4 COMPARTIMENTOS (PANÇA, BARRETE, FOLHOSO E COALHEIRA)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8" name="Straight Connector 37"/>
          <p:cNvCxnSpPr/>
          <p:nvPr/>
        </p:nvCxnSpPr>
        <p:spPr>
          <a:xfrm rot="5400000">
            <a:off x="2748961" y="4032222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276" y="4334568"/>
            <a:ext cx="4267200" cy="2459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28879" y="4136238"/>
            <a:ext cx="834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Esófago</a:t>
            </a:r>
            <a:endParaRPr lang="en-US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530219" y="4859103"/>
            <a:ext cx="1012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Intestino</a:t>
            </a:r>
            <a:r>
              <a:rPr lang="en-US" sz="1600" dirty="0" smtClean="0"/>
              <a:t> </a:t>
            </a:r>
            <a:r>
              <a:rPr lang="en-US" sz="1600" dirty="0" err="1" smtClean="0"/>
              <a:t>delgado</a:t>
            </a:r>
            <a:endParaRPr lang="en-US" sz="1600" dirty="0"/>
          </a:p>
        </p:txBody>
      </p:sp>
      <p:sp>
        <p:nvSpPr>
          <p:cNvPr id="45" name="TextBox 44"/>
          <p:cNvSpPr txBox="1"/>
          <p:nvPr/>
        </p:nvSpPr>
        <p:spPr>
          <a:xfrm>
            <a:off x="3699287" y="4318662"/>
            <a:ext cx="773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PANÇA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2417838" y="6405881"/>
            <a:ext cx="953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BARRETE</a:t>
            </a:r>
            <a:endParaRPr lang="en-US" sz="16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407497" y="4534336"/>
            <a:ext cx="1010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FOLHOSO</a:t>
            </a:r>
            <a:endParaRPr lang="en-US" sz="16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221086" y="6206908"/>
            <a:ext cx="1198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COALHEIRA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3173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/>
      <p:bldP spid="45" grpId="0"/>
      <p:bldP spid="46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2" t="21988" r="17939" b="21451"/>
          <a:stretch/>
        </p:blipFill>
        <p:spPr bwMode="auto">
          <a:xfrm>
            <a:off x="3296083" y="1785500"/>
            <a:ext cx="8997886" cy="506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Como é constituído o sistema digestivo de um </a:t>
            </a:r>
            <a:r>
              <a:rPr lang="pt-BR" altLang="pt-PT" sz="2400" b="1" dirty="0">
                <a:solidFill>
                  <a:srgbClr val="292929"/>
                </a:solidFill>
              </a:rPr>
              <a:t>herbívoro ruminante</a:t>
            </a:r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190263" y="1473965"/>
            <a:ext cx="49499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Consegues identificar os órgãos                        digestivos da vaca?</a:t>
            </a:r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31786" y="2386480"/>
            <a:ext cx="2427863" cy="511316"/>
            <a:chOff x="1659003" y="1563682"/>
            <a:chExt cx="2427863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ESÓFAGO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390790" y="2041312"/>
            <a:ext cx="314510" cy="1555432"/>
            <a:chOff x="5390790" y="2041312"/>
            <a:chExt cx="314510" cy="1555432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5548045" y="2441421"/>
              <a:ext cx="157255" cy="11553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390790" y="2041312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</a:t>
              </a:r>
              <a:endParaRPr lang="en-US" sz="20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38745" y="1547646"/>
            <a:ext cx="465590" cy="1667743"/>
            <a:chOff x="5938745" y="1547646"/>
            <a:chExt cx="465590" cy="1667743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6096000" y="1930106"/>
              <a:ext cx="308335" cy="128528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5938745" y="154764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2</a:t>
              </a:r>
              <a:endParaRPr lang="en-US" sz="20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452489" y="1176241"/>
            <a:ext cx="641963" cy="1829815"/>
            <a:chOff x="8452489" y="1176241"/>
            <a:chExt cx="641963" cy="1829815"/>
          </a:xfrm>
        </p:grpSpPr>
        <p:cxnSp>
          <p:nvCxnSpPr>
            <p:cNvPr id="41" name="Straight Arrow Connector 40"/>
            <p:cNvCxnSpPr/>
            <p:nvPr/>
          </p:nvCxnSpPr>
          <p:spPr>
            <a:xfrm>
              <a:off x="8609744" y="1487652"/>
              <a:ext cx="484708" cy="151840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452489" y="1176241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3</a:t>
              </a:r>
              <a:endParaRPr lang="en-US" sz="20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281289" y="1165608"/>
            <a:ext cx="314510" cy="1070198"/>
            <a:chOff x="10281289" y="1165608"/>
            <a:chExt cx="314510" cy="1070198"/>
          </a:xfrm>
        </p:grpSpPr>
        <p:cxnSp>
          <p:nvCxnSpPr>
            <p:cNvPr id="3" name="Straight Arrow Connector 2"/>
            <p:cNvCxnSpPr/>
            <p:nvPr/>
          </p:nvCxnSpPr>
          <p:spPr>
            <a:xfrm flipH="1">
              <a:off x="10294706" y="1487652"/>
              <a:ext cx="143838" cy="7481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281289" y="1165608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4</a:t>
              </a:r>
              <a:endParaRPr lang="en-US" sz="20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169650" y="3479668"/>
            <a:ext cx="837062" cy="2169328"/>
            <a:chOff x="7169650" y="3479668"/>
            <a:chExt cx="837062" cy="2169328"/>
          </a:xfrm>
        </p:grpSpPr>
        <p:cxnSp>
          <p:nvCxnSpPr>
            <p:cNvPr id="39" name="Straight Arrow Connector 38"/>
            <p:cNvCxnSpPr/>
            <p:nvPr/>
          </p:nvCxnSpPr>
          <p:spPr>
            <a:xfrm flipH="1" flipV="1">
              <a:off x="7169650" y="3479668"/>
              <a:ext cx="566790" cy="176921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692202" y="5248886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5</a:t>
              </a:r>
              <a:endParaRPr lang="en-US" sz="20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736441" y="4007530"/>
            <a:ext cx="934102" cy="1503570"/>
            <a:chOff x="7736441" y="4007530"/>
            <a:chExt cx="934102" cy="1503570"/>
          </a:xfrm>
        </p:grpSpPr>
        <p:cxnSp>
          <p:nvCxnSpPr>
            <p:cNvPr id="32" name="Straight Arrow Connector 31"/>
            <p:cNvCxnSpPr/>
            <p:nvPr/>
          </p:nvCxnSpPr>
          <p:spPr>
            <a:xfrm flipH="1" flipV="1">
              <a:off x="7736441" y="4007530"/>
              <a:ext cx="678094" cy="110346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8356033" y="511099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6</a:t>
              </a:r>
              <a:endParaRPr lang="en-US" sz="2000" b="1" dirty="0"/>
            </a:p>
          </p:txBody>
        </p:sp>
      </p:grpSp>
      <p:sp>
        <p:nvSpPr>
          <p:cNvPr id="12" name="Oval 11"/>
          <p:cNvSpPr/>
          <p:nvPr/>
        </p:nvSpPr>
        <p:spPr>
          <a:xfrm>
            <a:off x="276730" y="2386480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48" name="Oval 47"/>
          <p:cNvSpPr/>
          <p:nvPr/>
        </p:nvSpPr>
        <p:spPr>
          <a:xfrm>
            <a:off x="276730" y="3009084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49" name="Oval 48"/>
          <p:cNvSpPr/>
          <p:nvPr/>
        </p:nvSpPr>
        <p:spPr>
          <a:xfrm>
            <a:off x="276730" y="3623711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3</a:t>
            </a:r>
          </a:p>
        </p:txBody>
      </p:sp>
      <p:sp>
        <p:nvSpPr>
          <p:cNvPr id="50" name="Oval 49"/>
          <p:cNvSpPr/>
          <p:nvPr/>
        </p:nvSpPr>
        <p:spPr>
          <a:xfrm>
            <a:off x="276730" y="4246315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4</a:t>
            </a:r>
          </a:p>
        </p:txBody>
      </p:sp>
      <p:sp>
        <p:nvSpPr>
          <p:cNvPr id="51" name="Oval 50"/>
          <p:cNvSpPr/>
          <p:nvPr/>
        </p:nvSpPr>
        <p:spPr>
          <a:xfrm>
            <a:off x="276730" y="4863617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52" name="Oval 51"/>
          <p:cNvSpPr/>
          <p:nvPr/>
        </p:nvSpPr>
        <p:spPr>
          <a:xfrm>
            <a:off x="276730" y="5486221"/>
            <a:ext cx="504000" cy="504000"/>
          </a:xfrm>
          <a:prstGeom prst="ellipse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6</a:t>
            </a:r>
            <a:endParaRPr lang="en-US" sz="2000" b="1" dirty="0"/>
          </a:p>
        </p:txBody>
      </p:sp>
      <p:grpSp>
        <p:nvGrpSpPr>
          <p:cNvPr id="53" name="Group 52"/>
          <p:cNvGrpSpPr/>
          <p:nvPr/>
        </p:nvGrpSpPr>
        <p:grpSpPr>
          <a:xfrm>
            <a:off x="939901" y="3001768"/>
            <a:ext cx="2427863" cy="511316"/>
            <a:chOff x="1659003" y="1563682"/>
            <a:chExt cx="2427863" cy="511316"/>
          </a:xfrm>
        </p:grpSpPr>
        <p:sp>
          <p:nvSpPr>
            <p:cNvPr id="54" name="Parallelogram 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BARRETE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931786" y="3623711"/>
            <a:ext cx="2427863" cy="511316"/>
            <a:chOff x="1659003" y="1563682"/>
            <a:chExt cx="2427863" cy="511316"/>
          </a:xfrm>
        </p:grpSpPr>
        <p:sp>
          <p:nvSpPr>
            <p:cNvPr id="59" name="Parallelogram 5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PANÇA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939901" y="4242657"/>
            <a:ext cx="2427863" cy="511316"/>
            <a:chOff x="1659003" y="1563682"/>
            <a:chExt cx="2427863" cy="511316"/>
          </a:xfrm>
        </p:grpSpPr>
        <p:sp>
          <p:nvSpPr>
            <p:cNvPr id="64" name="Parallelogram 6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INTESTINO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931786" y="4856301"/>
            <a:ext cx="2427863" cy="511316"/>
            <a:chOff x="1659003" y="1563682"/>
            <a:chExt cx="2427863" cy="511316"/>
          </a:xfrm>
        </p:grpSpPr>
        <p:sp>
          <p:nvSpPr>
            <p:cNvPr id="72" name="Parallelogram 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FOLHOSO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931786" y="5486221"/>
            <a:ext cx="2427863" cy="511316"/>
            <a:chOff x="1659003" y="1563682"/>
            <a:chExt cx="2427863" cy="511316"/>
          </a:xfrm>
        </p:grpSpPr>
        <p:sp>
          <p:nvSpPr>
            <p:cNvPr id="77" name="Parallelogram 7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1659003" y="1590096"/>
              <a:ext cx="2427863" cy="484902"/>
              <a:chOff x="1957387" y="4951966"/>
              <a:chExt cx="3736820" cy="648577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2224869" y="4951967"/>
                <a:ext cx="346933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COALHEIRA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14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743" y="3679407"/>
            <a:ext cx="1545530" cy="275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519" y="3563758"/>
            <a:ext cx="1577205" cy="286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00" y="3386925"/>
            <a:ext cx="1562100" cy="313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278106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as adaptações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tubo digestivo dos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animais aos                                      seus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regimes alimentares?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468097" y="1473965"/>
            <a:ext cx="1123416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Cada animal possui um sistema digestivo adaptado ao seu regime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alimentar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Os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alimentos de origem vegetal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são mais pobres em certos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nutrientes                                                                                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sendo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por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isso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mais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difíceis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 de </a:t>
            </a:r>
            <a:r>
              <a:rPr lang="en-US" altLang="pt-PT" sz="2000" dirty="0" err="1" smtClean="0">
                <a:solidFill>
                  <a:srgbClr val="30657B"/>
                </a:solidFill>
                <a:latin typeface="+mn-lt"/>
              </a:rPr>
              <a:t>digerir</a:t>
            </a:r>
            <a:r>
              <a:rPr lang="en-US" altLang="pt-PT" sz="2000" dirty="0" smtClean="0">
                <a:solidFill>
                  <a:srgbClr val="30657B"/>
                </a:solidFill>
                <a:latin typeface="+mn-lt"/>
              </a:rPr>
              <a:t>.</a:t>
            </a:r>
            <a:endParaRPr lang="pt-PT" sz="2000" b="1" dirty="0"/>
          </a:p>
          <a:p>
            <a:pPr algn="ctr"/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966" y="3550327"/>
            <a:ext cx="1917219" cy="828000"/>
            <a:chOff x="1659003" y="1563682"/>
            <a:chExt cx="1917219" cy="511322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102"/>
              <a:ext cx="1917219" cy="484902"/>
              <a:chOff x="1957387" y="4951966"/>
              <a:chExt cx="2950869" cy="648576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0" y="4951967"/>
                <a:ext cx="268338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ESÓFAGO: normal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98726" y="4572223"/>
            <a:ext cx="1931459" cy="828000"/>
            <a:chOff x="1659003" y="1563682"/>
            <a:chExt cx="1931459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1931459" cy="484902"/>
              <a:chOff x="1957387" y="4951966"/>
              <a:chExt cx="2972787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0" y="4951967"/>
                <a:ext cx="270530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ESTÔMAGO: simples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4" name="Straight Connector 33"/>
          <p:cNvCxnSpPr/>
          <p:nvPr/>
        </p:nvCxnSpPr>
        <p:spPr>
          <a:xfrm>
            <a:off x="516666" y="2973300"/>
            <a:ext cx="0" cy="339344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99166" y="2692395"/>
            <a:ext cx="379748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OMNÍVOROS/ CARNÍVOROS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706842" y="5538742"/>
            <a:ext cx="1923343" cy="828000"/>
            <a:chOff x="1659003" y="1563682"/>
            <a:chExt cx="1923343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1923343" cy="484902"/>
              <a:chOff x="1957387" y="4951966"/>
              <a:chExt cx="2960295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0" y="4951967"/>
                <a:ext cx="269281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INTESTINO: curto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4697425" y="3544907"/>
            <a:ext cx="1917219" cy="828000"/>
            <a:chOff x="1659003" y="1563682"/>
            <a:chExt cx="1917219" cy="511322"/>
          </a:xfrm>
        </p:grpSpPr>
        <p:sp>
          <p:nvSpPr>
            <p:cNvPr id="43" name="Parallelogram 4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659003" y="1590102"/>
              <a:ext cx="1917219" cy="484902"/>
              <a:chOff x="1957387" y="4951966"/>
              <a:chExt cx="2950869" cy="648576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224870" y="4951967"/>
                <a:ext cx="268338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ESÓFAGO: com papo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4683185" y="4566803"/>
            <a:ext cx="1931459" cy="828000"/>
            <a:chOff x="1659003" y="1563682"/>
            <a:chExt cx="1931459" cy="511316"/>
          </a:xfrm>
        </p:grpSpPr>
        <p:sp>
          <p:nvSpPr>
            <p:cNvPr id="48" name="Parallelogram 4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659003" y="1590096"/>
              <a:ext cx="1931459" cy="484902"/>
              <a:chOff x="1957387" y="4951966"/>
              <a:chExt cx="2972787" cy="648577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2224870" y="4951967"/>
                <a:ext cx="270530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ESTÔMAGO: composto (2P)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2" name="Straight Connector 51"/>
          <p:cNvCxnSpPr/>
          <p:nvPr/>
        </p:nvCxnSpPr>
        <p:spPr>
          <a:xfrm>
            <a:off x="4501125" y="2997232"/>
            <a:ext cx="0" cy="339344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183625" y="2686975"/>
            <a:ext cx="379748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GRANÍVOROS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4691301" y="5533322"/>
            <a:ext cx="1923343" cy="828000"/>
            <a:chOff x="1659003" y="1563682"/>
            <a:chExt cx="1923343" cy="511316"/>
          </a:xfrm>
        </p:grpSpPr>
        <p:sp>
          <p:nvSpPr>
            <p:cNvPr id="55" name="Parallelogram 5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659003" y="1590096"/>
              <a:ext cx="1923343" cy="484902"/>
              <a:chOff x="1957387" y="4951966"/>
              <a:chExt cx="2960295" cy="648577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2224870" y="4951967"/>
                <a:ext cx="269281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INTESTINO: mais longo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8675345" y="3544907"/>
            <a:ext cx="1917219" cy="828000"/>
            <a:chOff x="1659003" y="1563682"/>
            <a:chExt cx="1917219" cy="511322"/>
          </a:xfrm>
        </p:grpSpPr>
        <p:sp>
          <p:nvSpPr>
            <p:cNvPr id="62" name="Parallelogram 6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59003" y="1590102"/>
              <a:ext cx="1917219" cy="484902"/>
              <a:chOff x="1957387" y="4951966"/>
              <a:chExt cx="2950869" cy="648576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224870" y="4951967"/>
                <a:ext cx="268338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ESÓFAGO: normal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8661105" y="4566803"/>
            <a:ext cx="1931459" cy="828000"/>
            <a:chOff x="1659003" y="1563682"/>
            <a:chExt cx="1931459" cy="511316"/>
          </a:xfrm>
        </p:grpSpPr>
        <p:sp>
          <p:nvSpPr>
            <p:cNvPr id="67" name="Parallelogram 6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1659003" y="1590096"/>
              <a:ext cx="1931459" cy="484902"/>
              <a:chOff x="1957387" y="4951966"/>
              <a:chExt cx="2972787" cy="64857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2224870" y="4951967"/>
                <a:ext cx="270530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ESTÔMAGO: composto (4P)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71" name="Straight Connector 70"/>
          <p:cNvCxnSpPr/>
          <p:nvPr/>
        </p:nvCxnSpPr>
        <p:spPr>
          <a:xfrm>
            <a:off x="8479045" y="2967880"/>
            <a:ext cx="0" cy="339344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8161545" y="2686975"/>
            <a:ext cx="379748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HERBÍVOROS RUMINANTES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8669221" y="5533322"/>
            <a:ext cx="1923343" cy="828000"/>
            <a:chOff x="1659003" y="1563682"/>
            <a:chExt cx="1923343" cy="511316"/>
          </a:xfrm>
        </p:grpSpPr>
        <p:sp>
          <p:nvSpPr>
            <p:cNvPr id="74" name="Parallelogram 7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0" bIns="36000"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1659003" y="1590096"/>
              <a:ext cx="1923343" cy="484902"/>
              <a:chOff x="1957387" y="4951966"/>
              <a:chExt cx="2960295" cy="648577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2224870" y="4951967"/>
                <a:ext cx="269281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" rIns="0" bIns="36000"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INTESTINO: muito comprido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" rIns="0" bIns="36000"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3" grpId="0" animBg="1"/>
      <p:bldP spid="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278106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as adaptações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tubo digestivo dos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animais aos                                      seus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regimes alimentares?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468097" y="1473965"/>
            <a:ext cx="1123416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Os animais herbívoros necessitam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de ingerir maiores quantidades de alimento para satisfazerem </a:t>
            </a:r>
          </a:p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as suas necessidades diárias, o que torna a digestão mais demorada.</a:t>
            </a:r>
            <a:r>
              <a:rPr lang="pt-PT" sz="2000" dirty="0">
                <a:solidFill>
                  <a:srgbClr val="30657B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rgbClr val="30657B"/>
                </a:solidFill>
                <a:latin typeface="+mn-lt"/>
              </a:rPr>
              <a:t>Têm, também, </a:t>
            </a:r>
            <a:r>
              <a:rPr lang="pt-PT" sz="2000" b="1" dirty="0" smtClean="0">
                <a:solidFill>
                  <a:srgbClr val="30657B"/>
                </a:solidFill>
                <a:latin typeface="+mn-lt"/>
              </a:rPr>
              <a:t>adaptações</a:t>
            </a:r>
            <a:r>
              <a:rPr lang="pt-PT" sz="20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pt-BR" sz="2000" dirty="0">
                <a:solidFill>
                  <a:srgbClr val="30657B"/>
                </a:solidFill>
                <a:latin typeface="+mn-lt"/>
              </a:rPr>
              <a:t>no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estômago e no intestino, de </a:t>
            </a:r>
            <a:r>
              <a:rPr lang="pt-BR" sz="2000" dirty="0">
                <a:solidFill>
                  <a:srgbClr val="30657B"/>
                </a:solidFill>
                <a:latin typeface="+mn-lt"/>
              </a:rPr>
              <a:t>modo de armazenar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e/ou </a:t>
            </a:r>
            <a:r>
              <a:rPr lang="pt-BR" sz="2000" dirty="0">
                <a:solidFill>
                  <a:srgbClr val="30657B"/>
                </a:solidFill>
                <a:latin typeface="+mn-lt"/>
              </a:rPr>
              <a:t>digerir os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alimentos.</a:t>
            </a:r>
            <a:endParaRPr lang="pt-BR" sz="2000" dirty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altLang="pt-PT" sz="20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743" y="3679407"/>
            <a:ext cx="1545530" cy="275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519" y="3563758"/>
            <a:ext cx="1577205" cy="286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9" name="Group 78"/>
          <p:cNvGrpSpPr/>
          <p:nvPr/>
        </p:nvGrpSpPr>
        <p:grpSpPr>
          <a:xfrm>
            <a:off x="4697425" y="3544907"/>
            <a:ext cx="1917219" cy="828000"/>
            <a:chOff x="1659003" y="1563682"/>
            <a:chExt cx="1917219" cy="511322"/>
          </a:xfrm>
        </p:grpSpPr>
        <p:sp>
          <p:nvSpPr>
            <p:cNvPr id="80" name="Parallelogram 7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659003" y="1590102"/>
              <a:ext cx="1917219" cy="484902"/>
              <a:chOff x="1957387" y="4951966"/>
              <a:chExt cx="2950869" cy="648576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2224870" y="4951967"/>
                <a:ext cx="268338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ESÓFAGO: com papo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4683185" y="4566803"/>
            <a:ext cx="1931459" cy="828000"/>
            <a:chOff x="1659003" y="1563682"/>
            <a:chExt cx="1931459" cy="511316"/>
          </a:xfrm>
        </p:grpSpPr>
        <p:sp>
          <p:nvSpPr>
            <p:cNvPr id="85" name="Parallelogram 8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1659003" y="1590096"/>
              <a:ext cx="1931459" cy="484902"/>
              <a:chOff x="1957387" y="4951966"/>
              <a:chExt cx="2972787" cy="648577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2224870" y="4951967"/>
                <a:ext cx="270530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ESTÔMAGO: composto (2P)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89" name="Straight Connector 88"/>
          <p:cNvCxnSpPr/>
          <p:nvPr/>
        </p:nvCxnSpPr>
        <p:spPr>
          <a:xfrm>
            <a:off x="4501125" y="2997232"/>
            <a:ext cx="0" cy="339344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4183625" y="2686975"/>
            <a:ext cx="379748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GRANÍVOROS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4691301" y="5533322"/>
            <a:ext cx="1923343" cy="828000"/>
            <a:chOff x="1659003" y="1563682"/>
            <a:chExt cx="1923343" cy="511316"/>
          </a:xfrm>
        </p:grpSpPr>
        <p:sp>
          <p:nvSpPr>
            <p:cNvPr id="92" name="Parallelogram 9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1659003" y="1590096"/>
              <a:ext cx="1923343" cy="484902"/>
              <a:chOff x="1957387" y="4951966"/>
              <a:chExt cx="2960295" cy="648577"/>
            </a:xfrm>
          </p:grpSpPr>
          <p:sp>
            <p:nvSpPr>
              <p:cNvPr id="94" name="Rectangle 93"/>
              <p:cNvSpPr/>
              <p:nvPr/>
            </p:nvSpPr>
            <p:spPr>
              <a:xfrm>
                <a:off x="2224870" y="4951967"/>
                <a:ext cx="269281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INTESTINO: mais longo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8675345" y="3544907"/>
            <a:ext cx="1917219" cy="828000"/>
            <a:chOff x="1659003" y="1563682"/>
            <a:chExt cx="1917219" cy="511322"/>
          </a:xfrm>
        </p:grpSpPr>
        <p:sp>
          <p:nvSpPr>
            <p:cNvPr id="97" name="Parallelogram 9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1659003" y="1590102"/>
              <a:ext cx="1917219" cy="484902"/>
              <a:chOff x="1957387" y="4951966"/>
              <a:chExt cx="2950869" cy="648576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2224870" y="4951967"/>
                <a:ext cx="268338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ESÓFAGO: normal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1" name="Group 100"/>
          <p:cNvGrpSpPr/>
          <p:nvPr/>
        </p:nvGrpSpPr>
        <p:grpSpPr>
          <a:xfrm>
            <a:off x="8661105" y="4566803"/>
            <a:ext cx="1931459" cy="828000"/>
            <a:chOff x="1659003" y="1563682"/>
            <a:chExt cx="1931459" cy="511316"/>
          </a:xfrm>
        </p:grpSpPr>
        <p:sp>
          <p:nvSpPr>
            <p:cNvPr id="102" name="Parallelogram 10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1659003" y="1590096"/>
              <a:ext cx="1931459" cy="484902"/>
              <a:chOff x="1957387" y="4951966"/>
              <a:chExt cx="2972787" cy="648577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2224870" y="4951967"/>
                <a:ext cx="270530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ESTÔMAGO: composto (4P)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06" name="Straight Connector 105"/>
          <p:cNvCxnSpPr/>
          <p:nvPr/>
        </p:nvCxnSpPr>
        <p:spPr>
          <a:xfrm>
            <a:off x="8479045" y="2967880"/>
            <a:ext cx="0" cy="339344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8161545" y="2686975"/>
            <a:ext cx="379748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HERBÍVOROS RUMINANTES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8669221" y="5533322"/>
            <a:ext cx="1923343" cy="828000"/>
            <a:chOff x="1659003" y="1563682"/>
            <a:chExt cx="1923343" cy="511316"/>
          </a:xfrm>
        </p:grpSpPr>
        <p:sp>
          <p:nvSpPr>
            <p:cNvPr id="109" name="Parallelogram 10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0" bIns="36000"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1659003" y="1590096"/>
              <a:ext cx="1923343" cy="484902"/>
              <a:chOff x="1957387" y="4951966"/>
              <a:chExt cx="2960295" cy="648577"/>
            </a:xfrm>
          </p:grpSpPr>
          <p:sp>
            <p:nvSpPr>
              <p:cNvPr id="111" name="Rectangle 110"/>
              <p:cNvSpPr/>
              <p:nvPr/>
            </p:nvSpPr>
            <p:spPr>
              <a:xfrm>
                <a:off x="2224870" y="4951967"/>
                <a:ext cx="269281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" rIns="0" bIns="36000"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INTESTINO: muito comprido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6800" rIns="0" bIns="36000"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3" name="Straight Connector 112"/>
          <p:cNvCxnSpPr/>
          <p:nvPr/>
        </p:nvCxnSpPr>
        <p:spPr>
          <a:xfrm>
            <a:off x="3856385" y="2686975"/>
            <a:ext cx="0" cy="383711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7"/>
          <p:cNvSpPr txBox="1">
            <a:spLocks noChangeArrowheads="1"/>
          </p:cNvSpPr>
          <p:nvPr/>
        </p:nvSpPr>
        <p:spPr bwMode="auto">
          <a:xfrm>
            <a:off x="498910" y="3254201"/>
            <a:ext cx="2901836" cy="2185214"/>
          </a:xfrm>
          <a:prstGeom prst="rect">
            <a:avLst/>
          </a:prstGeom>
          <a:solidFill>
            <a:srgbClr val="56CDF5"/>
          </a:solidFill>
          <a:ln w="9525">
            <a:solidFill>
              <a:srgbClr val="BDD2E3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PT" sz="1700" b="1" dirty="0" smtClean="0"/>
              <a:t>ATENÇÃO:</a:t>
            </a:r>
          </a:p>
          <a:p>
            <a:pPr algn="ctr" eaLnBrk="1" hangingPunct="1"/>
            <a:endParaRPr lang="pt-PT" sz="1700" b="1" dirty="0"/>
          </a:p>
          <a:p>
            <a:pPr algn="ctr" eaLnBrk="1" hangingPunct="1"/>
            <a:r>
              <a:rPr lang="pt-PT" sz="1700" b="1" dirty="0" smtClean="0"/>
              <a:t>UM INTESTINO MAIS COMPRIDO GARANTE MAIOR SUPERFÍCIE DE DIGESTÃO E DE ABSORÇÃO DOS NUTRIENTES!</a:t>
            </a:r>
            <a:endParaRPr lang="pt-PT" sz="1700" b="1" dirty="0"/>
          </a:p>
        </p:txBody>
      </p:sp>
    </p:spTree>
    <p:extLst>
      <p:ext uri="{BB962C8B-B14F-4D97-AF65-F5344CB8AC3E}">
        <p14:creationId xmlns:p14="http://schemas.microsoft.com/office/powerpoint/2010/main" val="155824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Conexão recta 81"/>
          <p:cNvCxnSpPr/>
          <p:nvPr/>
        </p:nvCxnSpPr>
        <p:spPr>
          <a:xfrm flipH="1">
            <a:off x="1417671" y="4428434"/>
            <a:ext cx="212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xão recta 81"/>
          <p:cNvCxnSpPr/>
          <p:nvPr/>
        </p:nvCxnSpPr>
        <p:spPr>
          <a:xfrm flipH="1">
            <a:off x="1417459" y="3936491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xão recta 81"/>
          <p:cNvCxnSpPr/>
          <p:nvPr/>
        </p:nvCxnSpPr>
        <p:spPr>
          <a:xfrm>
            <a:off x="6082339" y="1733613"/>
            <a:ext cx="0" cy="630303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4"/>
            <a:ext cx="12192000" cy="136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519184" y="4166441"/>
            <a:ext cx="180301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exão reta 34"/>
          <p:cNvCxnSpPr/>
          <p:nvPr/>
        </p:nvCxnSpPr>
        <p:spPr>
          <a:xfrm>
            <a:off x="1426403" y="2373836"/>
            <a:ext cx="9402646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xão recta 51"/>
          <p:cNvCxnSpPr/>
          <p:nvPr/>
        </p:nvCxnSpPr>
        <p:spPr>
          <a:xfrm>
            <a:off x="1429578" y="2373836"/>
            <a:ext cx="0" cy="432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xão recta 59"/>
          <p:cNvCxnSpPr/>
          <p:nvPr/>
        </p:nvCxnSpPr>
        <p:spPr>
          <a:xfrm flipH="1">
            <a:off x="10839983" y="2367792"/>
            <a:ext cx="0" cy="433159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xão recta 81"/>
          <p:cNvCxnSpPr/>
          <p:nvPr/>
        </p:nvCxnSpPr>
        <p:spPr>
          <a:xfrm>
            <a:off x="1423302" y="4862157"/>
            <a:ext cx="0" cy="538593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ângulo 54"/>
          <p:cNvSpPr/>
          <p:nvPr/>
        </p:nvSpPr>
        <p:spPr>
          <a:xfrm>
            <a:off x="522194" y="2805253"/>
            <a:ext cx="1800000" cy="258763"/>
          </a:xfrm>
          <a:prstGeom prst="rect">
            <a:avLst/>
          </a:prstGeom>
          <a:solidFill>
            <a:srgbClr val="30657B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ranívoros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ângulo 60"/>
          <p:cNvSpPr/>
          <p:nvPr/>
        </p:nvSpPr>
        <p:spPr>
          <a:xfrm>
            <a:off x="518548" y="4989306"/>
            <a:ext cx="1800000" cy="236976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ângulo 89"/>
          <p:cNvSpPr/>
          <p:nvPr/>
        </p:nvSpPr>
        <p:spPr>
          <a:xfrm>
            <a:off x="528709" y="4163266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Esófago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ângulo 54"/>
          <p:cNvSpPr/>
          <p:nvPr/>
        </p:nvSpPr>
        <p:spPr>
          <a:xfrm>
            <a:off x="516226" y="5403925"/>
            <a:ext cx="180596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ângulo 89"/>
          <p:cNvSpPr/>
          <p:nvPr/>
        </p:nvSpPr>
        <p:spPr>
          <a:xfrm>
            <a:off x="523633" y="5400750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Cloaca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CaixaDeTexto 110"/>
          <p:cNvSpPr txBox="1">
            <a:spLocks noChangeArrowheads="1"/>
          </p:cNvSpPr>
          <p:nvPr/>
        </p:nvSpPr>
        <p:spPr bwMode="auto">
          <a:xfrm>
            <a:off x="2406802" y="4509099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c</a:t>
            </a:r>
            <a:r>
              <a:rPr lang="en-GB" altLang="pt-PT" sz="1200" dirty="0" err="1" smtClean="0">
                <a:latin typeface="Arial" charset="0"/>
              </a:rPr>
              <a:t>omposto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93" name="Conexão recta 51"/>
          <p:cNvCxnSpPr/>
          <p:nvPr/>
        </p:nvCxnSpPr>
        <p:spPr>
          <a:xfrm>
            <a:off x="2310211" y="4737869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ângulo 54"/>
          <p:cNvSpPr/>
          <p:nvPr/>
        </p:nvSpPr>
        <p:spPr>
          <a:xfrm>
            <a:off x="492389" y="4603394"/>
            <a:ext cx="1813489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ângulo 89"/>
          <p:cNvSpPr/>
          <p:nvPr/>
        </p:nvSpPr>
        <p:spPr>
          <a:xfrm>
            <a:off x="505878" y="4607694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3764631" y="1559892"/>
            <a:ext cx="4664545" cy="581137"/>
            <a:chOff x="1659003" y="1563682"/>
            <a:chExt cx="3791809" cy="511319"/>
          </a:xfrm>
        </p:grpSpPr>
        <p:sp>
          <p:nvSpPr>
            <p:cNvPr id="106" name="Parallelogram 10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1659003" y="1590096"/>
              <a:ext cx="3791809" cy="484905"/>
              <a:chOff x="1957387" y="4951966"/>
              <a:chExt cx="5836125" cy="648581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2224869" y="4951970"/>
                <a:ext cx="5568643" cy="64857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SISTEMA DIGESTIVO DOS ANIMAIS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0" name="Conexão recta 51"/>
          <p:cNvCxnSpPr/>
          <p:nvPr/>
        </p:nvCxnSpPr>
        <p:spPr>
          <a:xfrm>
            <a:off x="1429578" y="3068028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CaixaDeTexto 110"/>
          <p:cNvSpPr txBox="1">
            <a:spLocks noChangeArrowheads="1"/>
          </p:cNvSpPr>
          <p:nvPr/>
        </p:nvSpPr>
        <p:spPr bwMode="auto">
          <a:xfrm>
            <a:off x="644890" y="3310096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é </a:t>
            </a:r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2" name="Rectângulo 60"/>
          <p:cNvSpPr/>
          <p:nvPr/>
        </p:nvSpPr>
        <p:spPr>
          <a:xfrm>
            <a:off x="522194" y="3753303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ângulo 60"/>
          <p:cNvSpPr/>
          <p:nvPr/>
        </p:nvSpPr>
        <p:spPr>
          <a:xfrm>
            <a:off x="3226969" y="4194466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ângulo 54"/>
          <p:cNvSpPr/>
          <p:nvPr/>
        </p:nvSpPr>
        <p:spPr>
          <a:xfrm>
            <a:off x="3406062" y="4772394"/>
            <a:ext cx="1800713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ângulo 89"/>
          <p:cNvSpPr/>
          <p:nvPr/>
        </p:nvSpPr>
        <p:spPr>
          <a:xfrm>
            <a:off x="3413469" y="4769219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Moela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CaixaDeTexto 110"/>
          <p:cNvSpPr txBox="1">
            <a:spLocks noChangeArrowheads="1"/>
          </p:cNvSpPr>
          <p:nvPr/>
        </p:nvSpPr>
        <p:spPr bwMode="auto">
          <a:xfrm>
            <a:off x="2410712" y="4086340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onde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existe</a:t>
            </a:r>
            <a:r>
              <a:rPr lang="en-GB" altLang="pt-PT" sz="1200" dirty="0" smtClean="0">
                <a:latin typeface="Arial" charset="0"/>
              </a:rPr>
              <a:t> o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85" name="Conexão recta 51"/>
          <p:cNvCxnSpPr/>
          <p:nvPr/>
        </p:nvCxnSpPr>
        <p:spPr>
          <a:xfrm>
            <a:off x="2329458" y="4317497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xão recta 51"/>
          <p:cNvCxnSpPr/>
          <p:nvPr/>
        </p:nvCxnSpPr>
        <p:spPr>
          <a:xfrm>
            <a:off x="3218655" y="4597148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exão recta 51"/>
          <p:cNvCxnSpPr/>
          <p:nvPr/>
        </p:nvCxnSpPr>
        <p:spPr>
          <a:xfrm>
            <a:off x="3226062" y="4904013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exão recta 81"/>
          <p:cNvCxnSpPr/>
          <p:nvPr/>
        </p:nvCxnSpPr>
        <p:spPr>
          <a:xfrm>
            <a:off x="3218655" y="4586939"/>
            <a:ext cx="0" cy="32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ângulo 60"/>
          <p:cNvSpPr/>
          <p:nvPr/>
        </p:nvSpPr>
        <p:spPr>
          <a:xfrm>
            <a:off x="3413469" y="4490446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Proventrículo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ângulo 2"/>
          <p:cNvSpPr/>
          <p:nvPr/>
        </p:nvSpPr>
        <p:spPr>
          <a:xfrm>
            <a:off x="2478512" y="5493216"/>
            <a:ext cx="7252218" cy="1178171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ângulo 64"/>
          <p:cNvSpPr/>
          <p:nvPr/>
        </p:nvSpPr>
        <p:spPr>
          <a:xfrm>
            <a:off x="6398771" y="6219834"/>
            <a:ext cx="1718813" cy="314643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Esófago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Rectângulo 65"/>
          <p:cNvSpPr/>
          <p:nvPr/>
        </p:nvSpPr>
        <p:spPr>
          <a:xfrm>
            <a:off x="7095301" y="5664275"/>
            <a:ext cx="133667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Rectângulo 68"/>
          <p:cNvSpPr/>
          <p:nvPr/>
        </p:nvSpPr>
        <p:spPr>
          <a:xfrm>
            <a:off x="4452687" y="5604464"/>
            <a:ext cx="2296562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Herbívoros ruminantes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Rectângulo 69"/>
          <p:cNvSpPr/>
          <p:nvPr/>
        </p:nvSpPr>
        <p:spPr>
          <a:xfrm>
            <a:off x="8404707" y="5668066"/>
            <a:ext cx="1247775" cy="36195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Cloaca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Rectângulo 85"/>
          <p:cNvSpPr/>
          <p:nvPr/>
        </p:nvSpPr>
        <p:spPr>
          <a:xfrm>
            <a:off x="4932973" y="6200185"/>
            <a:ext cx="1729302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Moela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Rectângulo 67"/>
          <p:cNvSpPr/>
          <p:nvPr/>
        </p:nvSpPr>
        <p:spPr>
          <a:xfrm>
            <a:off x="2216515" y="5649184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Rectângulo 64"/>
          <p:cNvSpPr/>
          <p:nvPr/>
        </p:nvSpPr>
        <p:spPr>
          <a:xfrm>
            <a:off x="3814712" y="6195388"/>
            <a:ext cx="1417944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Rectângulo 68"/>
          <p:cNvSpPr/>
          <p:nvPr/>
        </p:nvSpPr>
        <p:spPr>
          <a:xfrm>
            <a:off x="3043467" y="5604464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Ânus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Rectângulo 67"/>
          <p:cNvSpPr/>
          <p:nvPr/>
        </p:nvSpPr>
        <p:spPr>
          <a:xfrm>
            <a:off x="2606857" y="6187450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Pança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tângulo 68"/>
          <p:cNvSpPr/>
          <p:nvPr/>
        </p:nvSpPr>
        <p:spPr>
          <a:xfrm>
            <a:off x="8037995" y="6134268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Coalheira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Rectângulo 54"/>
          <p:cNvSpPr/>
          <p:nvPr/>
        </p:nvSpPr>
        <p:spPr>
          <a:xfrm>
            <a:off x="9934886" y="2792761"/>
            <a:ext cx="180596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Rectângulo 89"/>
          <p:cNvSpPr/>
          <p:nvPr/>
        </p:nvSpPr>
        <p:spPr>
          <a:xfrm>
            <a:off x="9942293" y="2789586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Herbívoros ruminantes</a:t>
            </a:r>
            <a:endParaRPr lang="pt-PT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1" name="Conexão recta 81"/>
          <p:cNvCxnSpPr/>
          <p:nvPr/>
        </p:nvCxnSpPr>
        <p:spPr>
          <a:xfrm>
            <a:off x="10829473" y="4397565"/>
            <a:ext cx="4856" cy="61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exão recta 81"/>
          <p:cNvCxnSpPr/>
          <p:nvPr/>
        </p:nvCxnSpPr>
        <p:spPr>
          <a:xfrm flipH="1">
            <a:off x="10829049" y="3991842"/>
            <a:ext cx="212" cy="21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ângulo 54"/>
          <p:cNvSpPr/>
          <p:nvPr/>
        </p:nvSpPr>
        <p:spPr>
          <a:xfrm>
            <a:off x="9932824" y="3746692"/>
            <a:ext cx="180301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4" name="Conexão recta 81"/>
          <p:cNvCxnSpPr/>
          <p:nvPr/>
        </p:nvCxnSpPr>
        <p:spPr>
          <a:xfrm flipH="1">
            <a:off x="10839580" y="5256069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ectângulo 60"/>
          <p:cNvSpPr/>
          <p:nvPr/>
        </p:nvSpPr>
        <p:spPr>
          <a:xfrm>
            <a:off x="9930138" y="4600596"/>
            <a:ext cx="1800000" cy="236976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Rectângulo 89"/>
          <p:cNvSpPr/>
          <p:nvPr/>
        </p:nvSpPr>
        <p:spPr>
          <a:xfrm>
            <a:off x="9942349" y="3743517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tângulo 54"/>
          <p:cNvSpPr/>
          <p:nvPr/>
        </p:nvSpPr>
        <p:spPr>
          <a:xfrm>
            <a:off x="9927816" y="5385140"/>
            <a:ext cx="1805968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ângulo 89"/>
          <p:cNvSpPr/>
          <p:nvPr/>
        </p:nvSpPr>
        <p:spPr>
          <a:xfrm>
            <a:off x="9935223" y="5381965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Ânus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CaixaDeTexto 110"/>
          <p:cNvSpPr txBox="1">
            <a:spLocks noChangeArrowheads="1"/>
          </p:cNvSpPr>
          <p:nvPr/>
        </p:nvSpPr>
        <p:spPr bwMode="auto">
          <a:xfrm>
            <a:off x="9147229" y="4467858"/>
            <a:ext cx="79313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c</a:t>
            </a:r>
            <a:r>
              <a:rPr lang="en-GB" altLang="pt-PT" sz="1200" dirty="0" err="1" smtClean="0">
                <a:latin typeface="Arial" charset="0"/>
              </a:rPr>
              <a:t>omposto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60" name="Conexão recta 51"/>
          <p:cNvCxnSpPr/>
          <p:nvPr/>
        </p:nvCxnSpPr>
        <p:spPr>
          <a:xfrm>
            <a:off x="9050638" y="4696628"/>
            <a:ext cx="90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xão recta 51"/>
          <p:cNvCxnSpPr/>
          <p:nvPr/>
        </p:nvCxnSpPr>
        <p:spPr>
          <a:xfrm>
            <a:off x="10841168" y="3049243"/>
            <a:ext cx="0" cy="684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CaixaDeTexto 110"/>
          <p:cNvSpPr txBox="1">
            <a:spLocks noChangeArrowheads="1"/>
          </p:cNvSpPr>
          <p:nvPr/>
        </p:nvSpPr>
        <p:spPr bwMode="auto">
          <a:xfrm>
            <a:off x="10056480" y="3291311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é </a:t>
            </a:r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65" name="Rectângulo 60"/>
          <p:cNvSpPr/>
          <p:nvPr/>
        </p:nvSpPr>
        <p:spPr>
          <a:xfrm>
            <a:off x="9942349" y="4169077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Esófago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Rectângulo 60"/>
          <p:cNvSpPr/>
          <p:nvPr/>
        </p:nvSpPr>
        <p:spPr>
          <a:xfrm>
            <a:off x="7063048" y="4410976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Barrete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Rectângulo 54"/>
          <p:cNvSpPr/>
          <p:nvPr/>
        </p:nvSpPr>
        <p:spPr>
          <a:xfrm>
            <a:off x="7052295" y="4978630"/>
            <a:ext cx="1800713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ângulo 89"/>
          <p:cNvSpPr/>
          <p:nvPr/>
        </p:nvSpPr>
        <p:spPr>
          <a:xfrm>
            <a:off x="7059702" y="4975455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Coalheira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1" name="Conexão recta 51"/>
          <p:cNvCxnSpPr/>
          <p:nvPr/>
        </p:nvCxnSpPr>
        <p:spPr>
          <a:xfrm flipH="1">
            <a:off x="8867746" y="4818216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exão recta 51"/>
          <p:cNvCxnSpPr/>
          <p:nvPr/>
        </p:nvCxnSpPr>
        <p:spPr>
          <a:xfrm flipH="1">
            <a:off x="8875153" y="5126309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exão recta 81"/>
          <p:cNvCxnSpPr/>
          <p:nvPr/>
        </p:nvCxnSpPr>
        <p:spPr>
          <a:xfrm flipH="1">
            <a:off x="9055153" y="4223756"/>
            <a:ext cx="0" cy="90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ângulo 60"/>
          <p:cNvSpPr/>
          <p:nvPr/>
        </p:nvSpPr>
        <p:spPr>
          <a:xfrm>
            <a:off x="7059702" y="4696682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Folhoso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Rectângulo 54"/>
          <p:cNvSpPr/>
          <p:nvPr/>
        </p:nvSpPr>
        <p:spPr>
          <a:xfrm>
            <a:off x="7049753" y="4103424"/>
            <a:ext cx="1800713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ctângulo 89"/>
          <p:cNvSpPr/>
          <p:nvPr/>
        </p:nvSpPr>
        <p:spPr>
          <a:xfrm>
            <a:off x="7057160" y="4100249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Pança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ctângulo 54"/>
          <p:cNvSpPr/>
          <p:nvPr/>
        </p:nvSpPr>
        <p:spPr>
          <a:xfrm>
            <a:off x="9903979" y="4995569"/>
            <a:ext cx="1813489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Rectângulo 89"/>
          <p:cNvSpPr/>
          <p:nvPr/>
        </p:nvSpPr>
        <p:spPr>
          <a:xfrm>
            <a:off x="9917468" y="4999869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9" name="Conexão recta 51"/>
          <p:cNvCxnSpPr/>
          <p:nvPr/>
        </p:nvCxnSpPr>
        <p:spPr>
          <a:xfrm flipH="1">
            <a:off x="8865204" y="4230203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exão recta 51"/>
          <p:cNvCxnSpPr/>
          <p:nvPr/>
        </p:nvCxnSpPr>
        <p:spPr>
          <a:xfrm flipH="1">
            <a:off x="8872611" y="4551370"/>
            <a:ext cx="180000" cy="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9" grpId="0" animBg="1"/>
      <p:bldP spid="83" grpId="0" animBg="1"/>
      <p:bldP spid="87" grpId="0" animBg="1"/>
      <p:bldP spid="97" grpId="0" animBg="1"/>
      <p:bldP spid="101" grpId="0" animBg="1"/>
      <p:bldP spid="81" grpId="0" animBg="1"/>
      <p:bldP spid="82" grpId="0" animBg="1"/>
      <p:bldP spid="126" grpId="0"/>
      <p:bldP spid="137" grpId="0"/>
      <p:bldP spid="138" grpId="0"/>
      <p:bldP spid="140" grpId="0"/>
      <p:bldP spid="143" grpId="0"/>
      <p:bldP spid="144" grpId="0"/>
      <p:bldP spid="145" grpId="0"/>
      <p:bldP spid="146" grpId="0"/>
      <p:bldP spid="147" grpId="0"/>
      <p:bldP spid="148" grpId="0"/>
      <p:bldP spid="149" grpId="0" animBg="1"/>
      <p:bldP spid="150" grpId="0" animBg="1"/>
      <p:bldP spid="153" grpId="0" animBg="1"/>
      <p:bldP spid="156" grpId="0" animBg="1"/>
      <p:bldP spid="157" grpId="0" animBg="1"/>
      <p:bldP spid="158" grpId="0" animBg="1"/>
      <p:bldP spid="167" grpId="0" animBg="1"/>
      <p:bldP spid="168" grpId="0" animBg="1"/>
      <p:bldP spid="175" grpId="0" animBg="1"/>
      <p:bldP spid="176" grpId="0" animBg="1"/>
      <p:bldP spid="177" grpId="0" animBg="1"/>
      <p:bldP spid="178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554</Words>
  <Application>Microsoft Office PowerPoint</Application>
  <PresentationFormat>Custom</PresentationFormat>
  <Paragraphs>132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133</cp:revision>
  <dcterms:created xsi:type="dcterms:W3CDTF">2016-11-06T17:30:27Z</dcterms:created>
  <dcterms:modified xsi:type="dcterms:W3CDTF">2017-04-03T14:20:17Z</dcterms:modified>
</cp:coreProperties>
</file>