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8" r:id="rId2"/>
    <p:sldId id="256" r:id="rId3"/>
    <p:sldId id="290" r:id="rId4"/>
    <p:sldId id="291" r:id="rId5"/>
    <p:sldId id="299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65" r:id="rId1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57B"/>
    <a:srgbClr val="486A74"/>
    <a:srgbClr val="56CDF5"/>
    <a:srgbClr val="339966"/>
    <a:srgbClr val="2B4A63"/>
    <a:srgbClr val="38525A"/>
    <a:srgbClr val="4C5F78"/>
    <a:srgbClr val="39A590"/>
    <a:srgbClr val="38A28E"/>
    <a:srgbClr val="349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46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-84" y="-456"/>
      </p:cViewPr>
      <p:guideLst>
        <p:guide orient="horz" pos="24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-315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828E9-9A66-481F-BC4A-98F6329F6B27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7DDE3-49B8-413B-BA4D-D511DE1CEC1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742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junqueira\Documents\_PROJETOS_Andy\_PORTUGAL_2016-2017\_2017_CN_ASA_BIOS\LAYOUTS\ppt1-Sistemas do corpo\cap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1224068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301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 rot="5400000">
            <a:off x="1802501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162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8184236" y="2307115"/>
            <a:ext cx="10913" cy="4442043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05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 rot="5400000">
            <a:off x="1555763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876" y="1352725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94" y="1352724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876" y="4134003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94" y="4134002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770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 rot="5400000">
            <a:off x="1555763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rot="5400000">
            <a:off x="5391190" y="4024268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19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000" y="1352723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94" y="1352724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000" y="4134001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94" y="4134002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" y="1352725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" y="4134003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747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9222677" y="3257457"/>
            <a:ext cx="2736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400" b="1" dirty="0">
                <a:solidFill>
                  <a:srgbClr val="339966"/>
                </a:solidFill>
                <a:latin typeface="+mn-lt"/>
              </a:rPr>
              <a:t>Domínio</a:t>
            </a: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810795" y="3577423"/>
            <a:ext cx="314400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Processos vitais comuns   aos seres vivos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9214719" y="4702549"/>
            <a:ext cx="2736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400" b="1" dirty="0" smtClean="0">
                <a:solidFill>
                  <a:srgbClr val="339966"/>
                </a:solidFill>
                <a:latin typeface="+mn-lt"/>
              </a:rPr>
              <a:t>Subdomínio</a:t>
            </a:r>
            <a:endParaRPr lang="pt-PT" altLang="pt-PT" sz="2400" b="1" dirty="0">
              <a:solidFill>
                <a:srgbClr val="339966"/>
              </a:solidFill>
              <a:latin typeface="+mn-lt"/>
            </a:endParaRP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8802837" y="5032040"/>
            <a:ext cx="31440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Trocas nutricionais entre o organismo e o meio:                      nos animais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72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5"/>
          <a:stretch/>
        </p:blipFill>
        <p:spPr bwMode="auto">
          <a:xfrm>
            <a:off x="7100190" y="1387656"/>
            <a:ext cx="3539924" cy="536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451548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Como é constituído o sistema digestivo humano?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32" name="TextBox 3"/>
          <p:cNvSpPr txBox="1">
            <a:spLocks noChangeArrowheads="1"/>
          </p:cNvSpPr>
          <p:nvPr/>
        </p:nvSpPr>
        <p:spPr bwMode="auto">
          <a:xfrm>
            <a:off x="101601" y="1580094"/>
            <a:ext cx="422365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O sistema digestivo </a:t>
            </a:r>
            <a:r>
              <a:rPr lang="pt-BR" altLang="pt-PT" sz="2400" dirty="0" smtClean="0">
                <a:solidFill>
                  <a:srgbClr val="30657B"/>
                </a:solidFill>
              </a:rPr>
              <a:t>permite que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os alimentos sejam transformados em 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nutrientes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simples, que possam ser utilizados pelas células!</a:t>
            </a:r>
          </a:p>
          <a:p>
            <a:pPr algn="ctr"/>
            <a:endParaRPr lang="pt-BR" altLang="pt-PT" sz="2400" dirty="0" smtClean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400" b="1" dirty="0" smtClean="0">
                <a:solidFill>
                  <a:srgbClr val="30657B"/>
                </a:solidFill>
                <a:latin typeface="+mn-lt"/>
              </a:rPr>
              <a:t>É constituído </a:t>
            </a:r>
            <a:r>
              <a:rPr lang="pt-BR" altLang="pt-PT" sz="2400" b="1" dirty="0">
                <a:solidFill>
                  <a:srgbClr val="30657B"/>
                </a:solidFill>
                <a:latin typeface="+mn-lt"/>
              </a:rPr>
              <a:t>por:</a:t>
            </a:r>
            <a:endParaRPr lang="pt-PT" altLang="pt-PT" sz="2400" b="1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29040" y="4660745"/>
            <a:ext cx="2856287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TUBO DIGESTIVO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29039" y="5585435"/>
            <a:ext cx="2856287" cy="694575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GLÂNDULAS ANEXAS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70242" y="1913107"/>
            <a:ext cx="3214804" cy="548449"/>
            <a:chOff x="4434822" y="2188873"/>
            <a:chExt cx="3214804" cy="548449"/>
          </a:xfrm>
        </p:grpSpPr>
        <p:grpSp>
          <p:nvGrpSpPr>
            <p:cNvPr id="33" name="Group 32"/>
            <p:cNvGrpSpPr/>
            <p:nvPr/>
          </p:nvGrpSpPr>
          <p:grpSpPr>
            <a:xfrm flipH="1">
              <a:off x="4434822" y="2188873"/>
              <a:ext cx="2325190" cy="511316"/>
              <a:chOff x="1659003" y="1563682"/>
              <a:chExt cx="3023081" cy="511316"/>
            </a:xfrm>
          </p:grpSpPr>
          <p:sp>
            <p:nvSpPr>
              <p:cNvPr id="36" name="Parallelogram 35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1659003" y="1590096"/>
                <a:ext cx="3023081" cy="484902"/>
                <a:chOff x="1957387" y="4951966"/>
                <a:chExt cx="4652945" cy="648577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2391136" y="4951967"/>
                  <a:ext cx="4219196" cy="6485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Boca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1957387" y="4951966"/>
                  <a:ext cx="491339" cy="648576"/>
                </a:xfrm>
                <a:prstGeom prst="rect">
                  <a:avLst/>
                </a:prstGeom>
                <a:solidFill>
                  <a:srgbClr val="30657B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4" name="Straight Connector 3"/>
            <p:cNvCxnSpPr/>
            <p:nvPr/>
          </p:nvCxnSpPr>
          <p:spPr>
            <a:xfrm>
              <a:off x="6749626" y="2457737"/>
              <a:ext cx="900000" cy="279585"/>
            </a:xfrm>
            <a:prstGeom prst="line">
              <a:avLst/>
            </a:prstGeom>
            <a:ln>
              <a:solidFill>
                <a:srgbClr val="486A7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870241" y="2497171"/>
            <a:ext cx="3765191" cy="511316"/>
            <a:chOff x="4957325" y="2772937"/>
            <a:chExt cx="3765191" cy="511316"/>
          </a:xfrm>
        </p:grpSpPr>
        <p:grpSp>
          <p:nvGrpSpPr>
            <p:cNvPr id="93" name="Group 92"/>
            <p:cNvGrpSpPr/>
            <p:nvPr/>
          </p:nvGrpSpPr>
          <p:grpSpPr>
            <a:xfrm flipH="1">
              <a:off x="4957325" y="2772937"/>
              <a:ext cx="2325191" cy="511316"/>
              <a:chOff x="1659003" y="1563682"/>
              <a:chExt cx="1816754" cy="511316"/>
            </a:xfrm>
          </p:grpSpPr>
          <p:sp>
            <p:nvSpPr>
              <p:cNvPr id="94" name="Parallelogram 93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5" name="Group 94"/>
              <p:cNvGrpSpPr/>
              <p:nvPr/>
            </p:nvGrpSpPr>
            <p:grpSpPr>
              <a:xfrm>
                <a:off x="1659003" y="1590096"/>
                <a:ext cx="1816754" cy="484902"/>
                <a:chOff x="1957387" y="4951966"/>
                <a:chExt cx="2796239" cy="648577"/>
              </a:xfrm>
            </p:grpSpPr>
            <p:sp>
              <p:nvSpPr>
                <p:cNvPr id="96" name="Rectangle 95"/>
                <p:cNvSpPr/>
                <p:nvPr/>
              </p:nvSpPr>
              <p:spPr>
                <a:xfrm>
                  <a:off x="2224871" y="4951967"/>
                  <a:ext cx="2528755" cy="6485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Faringe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>
                  <a:off x="1957387" y="4951966"/>
                  <a:ext cx="295275" cy="648575"/>
                </a:xfrm>
                <a:prstGeom prst="rect">
                  <a:avLst/>
                </a:prstGeom>
                <a:solidFill>
                  <a:srgbClr val="30657B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62" name="Straight Connector 61"/>
            <p:cNvCxnSpPr>
              <a:stCxn id="97" idx="1"/>
            </p:cNvCxnSpPr>
            <p:nvPr/>
          </p:nvCxnSpPr>
          <p:spPr>
            <a:xfrm flipV="1">
              <a:off x="7282516" y="3041801"/>
              <a:ext cx="1440000" cy="1"/>
            </a:xfrm>
            <a:prstGeom prst="line">
              <a:avLst/>
            </a:prstGeom>
            <a:ln>
              <a:solidFill>
                <a:srgbClr val="486A7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16" name="Group 9215"/>
          <p:cNvGrpSpPr/>
          <p:nvPr/>
        </p:nvGrpSpPr>
        <p:grpSpPr>
          <a:xfrm>
            <a:off x="4899270" y="3071765"/>
            <a:ext cx="3920278" cy="511316"/>
            <a:chOff x="4957326" y="3942605"/>
            <a:chExt cx="3920278" cy="511316"/>
          </a:xfrm>
        </p:grpSpPr>
        <p:grpSp>
          <p:nvGrpSpPr>
            <p:cNvPr id="47" name="Group 46"/>
            <p:cNvGrpSpPr/>
            <p:nvPr/>
          </p:nvGrpSpPr>
          <p:grpSpPr>
            <a:xfrm flipH="1">
              <a:off x="4957326" y="3942605"/>
              <a:ext cx="2300279" cy="511316"/>
              <a:chOff x="1659003" y="1563682"/>
              <a:chExt cx="1797290" cy="511316"/>
            </a:xfrm>
          </p:grpSpPr>
          <p:sp>
            <p:nvSpPr>
              <p:cNvPr id="48" name="Parallelogram 47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9" name="Group 48"/>
              <p:cNvGrpSpPr/>
              <p:nvPr/>
            </p:nvGrpSpPr>
            <p:grpSpPr>
              <a:xfrm>
                <a:off x="1659003" y="1590096"/>
                <a:ext cx="1797290" cy="484902"/>
                <a:chOff x="1957387" y="4951966"/>
                <a:chExt cx="2766281" cy="648577"/>
              </a:xfrm>
            </p:grpSpPr>
            <p:sp>
              <p:nvSpPr>
                <p:cNvPr id="53" name="Rectangle 52"/>
                <p:cNvSpPr/>
                <p:nvPr/>
              </p:nvSpPr>
              <p:spPr>
                <a:xfrm>
                  <a:off x="2224870" y="4951968"/>
                  <a:ext cx="2498798" cy="6485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Esófago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1957387" y="4951966"/>
                  <a:ext cx="295275" cy="648575"/>
                </a:xfrm>
                <a:prstGeom prst="rect">
                  <a:avLst/>
                </a:prstGeom>
                <a:solidFill>
                  <a:srgbClr val="30657B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99" name="Straight Connector 98"/>
            <p:cNvCxnSpPr>
              <a:stCxn id="56" idx="1"/>
            </p:cNvCxnSpPr>
            <p:nvPr/>
          </p:nvCxnSpPr>
          <p:spPr>
            <a:xfrm flipV="1">
              <a:off x="7257604" y="4211469"/>
              <a:ext cx="1620000" cy="1"/>
            </a:xfrm>
            <a:prstGeom prst="line">
              <a:avLst/>
            </a:prstGeom>
            <a:ln>
              <a:solidFill>
                <a:srgbClr val="486A7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17" name="Group 9216"/>
          <p:cNvGrpSpPr/>
          <p:nvPr/>
        </p:nvGrpSpPr>
        <p:grpSpPr>
          <a:xfrm>
            <a:off x="4899271" y="4479080"/>
            <a:ext cx="3956279" cy="511316"/>
            <a:chOff x="4957327" y="4551650"/>
            <a:chExt cx="3956279" cy="511316"/>
          </a:xfrm>
        </p:grpSpPr>
        <p:grpSp>
          <p:nvGrpSpPr>
            <p:cNvPr id="42" name="Group 41"/>
            <p:cNvGrpSpPr/>
            <p:nvPr/>
          </p:nvGrpSpPr>
          <p:grpSpPr>
            <a:xfrm flipH="1">
              <a:off x="4957327" y="4551650"/>
              <a:ext cx="2300279" cy="511316"/>
              <a:chOff x="1659003" y="1563682"/>
              <a:chExt cx="1797290" cy="511316"/>
            </a:xfrm>
          </p:grpSpPr>
          <p:sp>
            <p:nvSpPr>
              <p:cNvPr id="43" name="Parallelogram 42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>
                <a:off x="1659003" y="1590096"/>
                <a:ext cx="1797290" cy="484902"/>
                <a:chOff x="1957387" y="4951966"/>
                <a:chExt cx="2766281" cy="648577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2224870" y="4951968"/>
                  <a:ext cx="2498798" cy="6485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Estômago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1957387" y="4951966"/>
                  <a:ext cx="295275" cy="648575"/>
                </a:xfrm>
                <a:prstGeom prst="rect">
                  <a:avLst/>
                </a:prstGeom>
                <a:solidFill>
                  <a:srgbClr val="30657B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00" name="Straight Connector 99"/>
            <p:cNvCxnSpPr>
              <a:stCxn id="46" idx="1"/>
            </p:cNvCxnSpPr>
            <p:nvPr/>
          </p:nvCxnSpPr>
          <p:spPr>
            <a:xfrm>
              <a:off x="7257606" y="4820515"/>
              <a:ext cx="1656000" cy="1"/>
            </a:xfrm>
            <a:prstGeom prst="line">
              <a:avLst/>
            </a:prstGeom>
            <a:ln>
              <a:solidFill>
                <a:srgbClr val="486A7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18" name="Group 9217"/>
          <p:cNvGrpSpPr/>
          <p:nvPr/>
        </p:nvGrpSpPr>
        <p:grpSpPr>
          <a:xfrm>
            <a:off x="4899271" y="5572736"/>
            <a:ext cx="3452279" cy="511200"/>
            <a:chOff x="4957327" y="5380391"/>
            <a:chExt cx="3452279" cy="511200"/>
          </a:xfrm>
        </p:grpSpPr>
        <p:grpSp>
          <p:nvGrpSpPr>
            <p:cNvPr id="76" name="Group 75"/>
            <p:cNvGrpSpPr/>
            <p:nvPr/>
          </p:nvGrpSpPr>
          <p:grpSpPr>
            <a:xfrm flipH="1">
              <a:off x="4957327" y="5380391"/>
              <a:ext cx="2300279" cy="511200"/>
              <a:chOff x="1659003" y="1563682"/>
              <a:chExt cx="2205046" cy="511316"/>
            </a:xfrm>
          </p:grpSpPr>
          <p:sp>
            <p:nvSpPr>
              <p:cNvPr id="77" name="Parallelogram 76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8" name="Group 77"/>
              <p:cNvGrpSpPr/>
              <p:nvPr/>
            </p:nvGrpSpPr>
            <p:grpSpPr>
              <a:xfrm>
                <a:off x="1659003" y="1590096"/>
                <a:ext cx="2205046" cy="484902"/>
                <a:chOff x="1957387" y="4951966"/>
                <a:chExt cx="3393875" cy="648577"/>
              </a:xfrm>
            </p:grpSpPr>
            <p:sp>
              <p:nvSpPr>
                <p:cNvPr id="79" name="Rectangle 78"/>
                <p:cNvSpPr/>
                <p:nvPr/>
              </p:nvSpPr>
              <p:spPr>
                <a:xfrm>
                  <a:off x="2224870" y="4951967"/>
                  <a:ext cx="3126392" cy="6485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Intestino grosso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1957387" y="4951966"/>
                  <a:ext cx="295275" cy="648575"/>
                </a:xfrm>
                <a:prstGeom prst="rect">
                  <a:avLst/>
                </a:prstGeom>
                <a:solidFill>
                  <a:srgbClr val="30657B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01" name="Straight Connector 100"/>
            <p:cNvCxnSpPr>
              <a:stCxn id="80" idx="1"/>
            </p:cNvCxnSpPr>
            <p:nvPr/>
          </p:nvCxnSpPr>
          <p:spPr>
            <a:xfrm flipV="1">
              <a:off x="7257606" y="5649194"/>
              <a:ext cx="1152000" cy="1"/>
            </a:xfrm>
            <a:prstGeom prst="line">
              <a:avLst/>
            </a:prstGeom>
            <a:ln>
              <a:solidFill>
                <a:srgbClr val="486A7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19" name="Group 9218"/>
          <p:cNvGrpSpPr/>
          <p:nvPr/>
        </p:nvGrpSpPr>
        <p:grpSpPr>
          <a:xfrm>
            <a:off x="4899271" y="5038338"/>
            <a:ext cx="3812278" cy="511200"/>
            <a:chOff x="4957327" y="6039804"/>
            <a:chExt cx="3812278" cy="511200"/>
          </a:xfrm>
        </p:grpSpPr>
        <p:grpSp>
          <p:nvGrpSpPr>
            <p:cNvPr id="81" name="Group 80"/>
            <p:cNvGrpSpPr/>
            <p:nvPr/>
          </p:nvGrpSpPr>
          <p:grpSpPr>
            <a:xfrm flipH="1">
              <a:off x="4957327" y="6039804"/>
              <a:ext cx="2300279" cy="511200"/>
              <a:chOff x="1659003" y="1563682"/>
              <a:chExt cx="2300279" cy="511316"/>
            </a:xfrm>
          </p:grpSpPr>
          <p:sp>
            <p:nvSpPr>
              <p:cNvPr id="82" name="Parallelogram 81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3" name="Group 82"/>
              <p:cNvGrpSpPr/>
              <p:nvPr/>
            </p:nvGrpSpPr>
            <p:grpSpPr>
              <a:xfrm>
                <a:off x="1659003" y="1590096"/>
                <a:ext cx="2300279" cy="484902"/>
                <a:chOff x="1957387" y="4951966"/>
                <a:chExt cx="3540452" cy="648577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2224868" y="4951967"/>
                  <a:ext cx="3272971" cy="6485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Intestino delgado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1957387" y="4951966"/>
                  <a:ext cx="295275" cy="648575"/>
                </a:xfrm>
                <a:prstGeom prst="rect">
                  <a:avLst/>
                </a:prstGeom>
                <a:solidFill>
                  <a:srgbClr val="30657B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02" name="Straight Connector 101"/>
            <p:cNvCxnSpPr>
              <a:stCxn id="85" idx="1"/>
            </p:cNvCxnSpPr>
            <p:nvPr/>
          </p:nvCxnSpPr>
          <p:spPr>
            <a:xfrm>
              <a:off x="7257606" y="6308608"/>
              <a:ext cx="1511999" cy="48178"/>
            </a:xfrm>
            <a:prstGeom prst="line">
              <a:avLst/>
            </a:prstGeom>
            <a:ln>
              <a:solidFill>
                <a:srgbClr val="486A7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2" name="Group 9221"/>
          <p:cNvGrpSpPr/>
          <p:nvPr/>
        </p:nvGrpSpPr>
        <p:grpSpPr>
          <a:xfrm>
            <a:off x="9114983" y="3917921"/>
            <a:ext cx="2587770" cy="511316"/>
            <a:chOff x="9405263" y="3787295"/>
            <a:chExt cx="2587770" cy="511316"/>
          </a:xfrm>
        </p:grpSpPr>
        <p:grpSp>
          <p:nvGrpSpPr>
            <p:cNvPr id="68" name="Group 67"/>
            <p:cNvGrpSpPr/>
            <p:nvPr/>
          </p:nvGrpSpPr>
          <p:grpSpPr>
            <a:xfrm>
              <a:off x="10195742" y="3787295"/>
              <a:ext cx="1797291" cy="511316"/>
              <a:chOff x="1659001" y="1563682"/>
              <a:chExt cx="1797291" cy="511316"/>
            </a:xfrm>
          </p:grpSpPr>
          <p:sp>
            <p:nvSpPr>
              <p:cNvPr id="72" name="Parallelogram 71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1659001" y="1590096"/>
                <a:ext cx="1797291" cy="484902"/>
                <a:chOff x="1957385" y="4951966"/>
                <a:chExt cx="2766283" cy="648577"/>
              </a:xfrm>
            </p:grpSpPr>
            <p:sp>
              <p:nvSpPr>
                <p:cNvPr id="74" name="Rectangle 73"/>
                <p:cNvSpPr/>
                <p:nvPr/>
              </p:nvSpPr>
              <p:spPr>
                <a:xfrm>
                  <a:off x="2224870" y="4951968"/>
                  <a:ext cx="2498798" cy="6485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Fígado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Rectangle 74"/>
                <p:cNvSpPr/>
                <p:nvPr/>
              </p:nvSpPr>
              <p:spPr>
                <a:xfrm>
                  <a:off x="1957385" y="4951966"/>
                  <a:ext cx="481134" cy="648576"/>
                </a:xfrm>
                <a:prstGeom prst="rect">
                  <a:avLst/>
                </a:prstGeom>
                <a:solidFill>
                  <a:srgbClr val="56CDF5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03" name="Straight Connector 102"/>
            <p:cNvCxnSpPr/>
            <p:nvPr/>
          </p:nvCxnSpPr>
          <p:spPr>
            <a:xfrm flipH="1">
              <a:off x="9405263" y="4056160"/>
              <a:ext cx="792000" cy="0"/>
            </a:xfrm>
            <a:prstGeom prst="line">
              <a:avLst/>
            </a:prstGeom>
            <a:ln>
              <a:solidFill>
                <a:srgbClr val="56CDF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3" name="Group 9222"/>
          <p:cNvGrpSpPr/>
          <p:nvPr/>
        </p:nvGrpSpPr>
        <p:grpSpPr>
          <a:xfrm>
            <a:off x="8883883" y="4657441"/>
            <a:ext cx="2818870" cy="511316"/>
            <a:chOff x="9174163" y="4555843"/>
            <a:chExt cx="2818870" cy="511316"/>
          </a:xfrm>
        </p:grpSpPr>
        <p:grpSp>
          <p:nvGrpSpPr>
            <p:cNvPr id="88" name="Group 87"/>
            <p:cNvGrpSpPr/>
            <p:nvPr/>
          </p:nvGrpSpPr>
          <p:grpSpPr>
            <a:xfrm>
              <a:off x="10195742" y="4555843"/>
              <a:ext cx="1797291" cy="511316"/>
              <a:chOff x="1659001" y="1563682"/>
              <a:chExt cx="1797291" cy="511316"/>
            </a:xfrm>
          </p:grpSpPr>
          <p:sp>
            <p:nvSpPr>
              <p:cNvPr id="89" name="Parallelogram 88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0" name="Group 89"/>
              <p:cNvGrpSpPr/>
              <p:nvPr/>
            </p:nvGrpSpPr>
            <p:grpSpPr>
              <a:xfrm>
                <a:off x="1659001" y="1590096"/>
                <a:ext cx="1797291" cy="484902"/>
                <a:chOff x="1957385" y="4951966"/>
                <a:chExt cx="2766283" cy="648577"/>
              </a:xfrm>
            </p:grpSpPr>
            <p:sp>
              <p:nvSpPr>
                <p:cNvPr id="91" name="Rectangle 90"/>
                <p:cNvSpPr/>
                <p:nvPr/>
              </p:nvSpPr>
              <p:spPr>
                <a:xfrm>
                  <a:off x="2224870" y="4951968"/>
                  <a:ext cx="2498798" cy="6485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Pâncreas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>
                  <a:off x="1957385" y="4951966"/>
                  <a:ext cx="481131" cy="648576"/>
                </a:xfrm>
                <a:prstGeom prst="rect">
                  <a:avLst/>
                </a:prstGeom>
                <a:solidFill>
                  <a:srgbClr val="56CDF5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04" name="Straight Connector 103"/>
            <p:cNvCxnSpPr/>
            <p:nvPr/>
          </p:nvCxnSpPr>
          <p:spPr>
            <a:xfrm flipH="1" flipV="1">
              <a:off x="9174163" y="4820480"/>
              <a:ext cx="1008000" cy="4228"/>
            </a:xfrm>
            <a:prstGeom prst="line">
              <a:avLst/>
            </a:prstGeom>
            <a:ln>
              <a:solidFill>
                <a:srgbClr val="56CDF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0" name="Group 9219"/>
          <p:cNvGrpSpPr/>
          <p:nvPr/>
        </p:nvGrpSpPr>
        <p:grpSpPr>
          <a:xfrm>
            <a:off x="8534423" y="2088321"/>
            <a:ext cx="3160216" cy="709804"/>
            <a:chOff x="8824703" y="1696443"/>
            <a:chExt cx="3160216" cy="709804"/>
          </a:xfrm>
        </p:grpSpPr>
        <p:grpSp>
          <p:nvGrpSpPr>
            <p:cNvPr id="57" name="Group 56"/>
            <p:cNvGrpSpPr/>
            <p:nvPr/>
          </p:nvGrpSpPr>
          <p:grpSpPr>
            <a:xfrm>
              <a:off x="10187629" y="1696443"/>
              <a:ext cx="1797290" cy="709804"/>
              <a:chOff x="1659003" y="1563682"/>
              <a:chExt cx="1797290" cy="511316"/>
            </a:xfrm>
          </p:grpSpPr>
          <p:sp>
            <p:nvSpPr>
              <p:cNvPr id="58" name="Parallelogram 57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1659003" y="1590096"/>
                <a:ext cx="1797290" cy="484902"/>
                <a:chOff x="1957387" y="4951966"/>
                <a:chExt cx="2766281" cy="648577"/>
              </a:xfrm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2224870" y="4951968"/>
                  <a:ext cx="2498798" cy="6485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2000" b="1" dirty="0" smtClean="0">
                      <a:solidFill>
                        <a:schemeClr val="tx1"/>
                      </a:solidFill>
                    </a:rPr>
                    <a:t>Glândulas salivares</a:t>
                  </a:r>
                  <a:endParaRPr lang="pt-BR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1957387" y="4951966"/>
                  <a:ext cx="493624" cy="648575"/>
                </a:xfrm>
                <a:prstGeom prst="rect">
                  <a:avLst/>
                </a:prstGeom>
                <a:solidFill>
                  <a:srgbClr val="56CDF5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2" name="Straight Connector 11"/>
            <p:cNvCxnSpPr/>
            <p:nvPr/>
          </p:nvCxnSpPr>
          <p:spPr>
            <a:xfrm flipH="1">
              <a:off x="8824703" y="2069678"/>
              <a:ext cx="1368000" cy="0"/>
            </a:xfrm>
            <a:prstGeom prst="line">
              <a:avLst/>
            </a:prstGeom>
            <a:ln>
              <a:solidFill>
                <a:srgbClr val="56CDF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02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608258" y="451549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 que é a digestão?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99"/>
          <a:stretch/>
        </p:blipFill>
        <p:spPr bwMode="auto">
          <a:xfrm>
            <a:off x="1703" y="2298262"/>
            <a:ext cx="5348740" cy="445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68098" y="1473965"/>
            <a:ext cx="112667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A digestão corresponde ao conjunto de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transformações mecânicas e químicas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sofridas pelo alimento ao longo do tubo digestivo, de modo a ser decomposto em nutrientes simples.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40528" y="2472435"/>
            <a:ext cx="267691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TRANSFORMAÇÃO MECÂNICA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712004" y="3406548"/>
            <a:ext cx="2048686" cy="822336"/>
            <a:chOff x="1659003" y="1563682"/>
            <a:chExt cx="2048686" cy="511316"/>
          </a:xfrm>
        </p:grpSpPr>
        <p:sp>
          <p:nvSpPr>
            <p:cNvPr id="12" name="Parallelogram 1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659003" y="1590096"/>
              <a:ext cx="2048686" cy="484902"/>
              <a:chOff x="1957387" y="4951966"/>
              <a:chExt cx="3153214" cy="64857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224870" y="4951967"/>
                <a:ext cx="288573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RASGAR UM PAPEL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7" name="Straight Connector 16"/>
          <p:cNvCxnSpPr/>
          <p:nvPr/>
        </p:nvCxnSpPr>
        <p:spPr>
          <a:xfrm>
            <a:off x="5578894" y="3167011"/>
            <a:ext cx="0" cy="1061873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340528" y="4858858"/>
            <a:ext cx="267691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TRANSFORMAÇÃO QUÍMICA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712004" y="5792971"/>
            <a:ext cx="2048686" cy="822336"/>
            <a:chOff x="1659003" y="1563682"/>
            <a:chExt cx="2048686" cy="511316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2048686" cy="484902"/>
              <a:chOff x="1957387" y="4951966"/>
              <a:chExt cx="3153214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70" y="4951967"/>
                <a:ext cx="288573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QUEIMAR UM PAPEL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4" name="Straight Connector 23"/>
          <p:cNvCxnSpPr/>
          <p:nvPr/>
        </p:nvCxnSpPr>
        <p:spPr>
          <a:xfrm>
            <a:off x="5578894" y="5553434"/>
            <a:ext cx="0" cy="1061873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8512" y="3548411"/>
            <a:ext cx="1740356" cy="280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1068" y="2362446"/>
            <a:ext cx="2141311" cy="248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/>
          <p:cNvGrpSpPr/>
          <p:nvPr/>
        </p:nvGrpSpPr>
        <p:grpSpPr>
          <a:xfrm rot="16200000">
            <a:off x="8550549" y="2347446"/>
            <a:ext cx="360000" cy="360000"/>
            <a:chOff x="11134725" y="1770992"/>
            <a:chExt cx="360000" cy="3600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 rot="5400000">
            <a:off x="11752545" y="6285196"/>
            <a:ext cx="360000" cy="360000"/>
            <a:chOff x="11134725" y="1770992"/>
            <a:chExt cx="360000" cy="36000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8550549" y="6160294"/>
            <a:ext cx="2158722" cy="484902"/>
            <a:chOff x="1957387" y="4951966"/>
            <a:chExt cx="3322576" cy="648577"/>
          </a:xfrm>
        </p:grpSpPr>
        <p:sp>
          <p:nvSpPr>
            <p:cNvPr id="46" name="Rectangle 45"/>
            <p:cNvSpPr/>
            <p:nvPr/>
          </p:nvSpPr>
          <p:spPr>
            <a:xfrm>
              <a:off x="2224868" y="4951967"/>
              <a:ext cx="3055095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Digestão do pão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610149" y="462505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funções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desempenham 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dentes?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" r="2516"/>
          <a:stretch/>
        </p:blipFill>
        <p:spPr bwMode="auto">
          <a:xfrm>
            <a:off x="5350476" y="2566702"/>
            <a:ext cx="6841522" cy="1484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4209142" y="1305856"/>
            <a:ext cx="7982857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A digestão inicia-se na boca, tendo os dentes um papel essencial! </a:t>
            </a:r>
          </a:p>
          <a:p>
            <a:pPr algn="ctr"/>
            <a:endParaRPr lang="pt-BR" altLang="pt-PT" sz="1400" dirty="0" smtClean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dentição definitiva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é constituída por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32 dentes,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que irrompem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a partir dos 5 anos de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idade.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3074" name="Picture 2" descr="C:\Users\ajunqueira\Documents\_PROJETOS_Andy\_PORTUGAL_2016-2017\_2017_CN_ASA_BIOS\APRESENTACOES\ASA_CN06_PPT_02\boc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2445" y="1501454"/>
            <a:ext cx="7372754" cy="556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junqueira\Desktop\canino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254" y="4297867"/>
            <a:ext cx="859704" cy="156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junqueira\Desktop\pre-molar.g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559974" y="4366676"/>
            <a:ext cx="1166072" cy="149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junqueira\Desktop\molar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635" y="4297867"/>
            <a:ext cx="1335511" cy="156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junqueira\Desktop\incisivo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309" y="4348086"/>
            <a:ext cx="971012" cy="153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8093676" y="3929451"/>
            <a:ext cx="0" cy="204791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9440563" y="3937000"/>
            <a:ext cx="0" cy="204791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0791636" y="3937000"/>
            <a:ext cx="0" cy="204791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4515" y="4340474"/>
            <a:ext cx="3554818" cy="237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5609" y="4290363"/>
            <a:ext cx="3554817" cy="237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1018" y="1552793"/>
            <a:ext cx="3564000" cy="237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9924" y="1566055"/>
            <a:ext cx="3564000" cy="237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92143" y="451549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funções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desempenham 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dentes?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02045" y="1475993"/>
            <a:ext cx="4155312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cárie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dentária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forma-se pela ação de ácidos sobre os dentes. Estes ácidos são resultantes da ação de bactérias que decompõe os glícidos existentes nos alimentos que ingerimos.</a:t>
            </a:r>
          </a:p>
          <a:p>
            <a:pPr algn="ctr"/>
            <a:endParaRPr lang="pt-BR" altLang="pt-PT" sz="1400" dirty="0" smtClean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Para se ter uma dentição saudável é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importante adotar bons </a:t>
            </a:r>
          </a:p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hábitos de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higiene oral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!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13" name="Rectângulo 16"/>
          <p:cNvSpPr/>
          <p:nvPr/>
        </p:nvSpPr>
        <p:spPr>
          <a:xfrm>
            <a:off x="8398279" y="4265305"/>
            <a:ext cx="3564000" cy="540000"/>
          </a:xfrm>
          <a:prstGeom prst="rect">
            <a:avLst/>
          </a:prstGeom>
          <a:solidFill>
            <a:srgbClr val="56CDF5">
              <a:alpha val="8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Lavar os dentes após as refeições e antes de deitar.</a:t>
            </a:r>
          </a:p>
        </p:txBody>
      </p:sp>
      <p:sp>
        <p:nvSpPr>
          <p:cNvPr id="14" name="Rectângulo 54"/>
          <p:cNvSpPr/>
          <p:nvPr/>
        </p:nvSpPr>
        <p:spPr>
          <a:xfrm>
            <a:off x="4479924" y="1463179"/>
            <a:ext cx="3564000" cy="536082"/>
          </a:xfrm>
          <a:prstGeom prst="rect">
            <a:avLst/>
          </a:prstGeom>
          <a:solidFill>
            <a:srgbClr val="56CDF5">
              <a:alpha val="8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Consultar o dentista de 6 em 6 meses.</a:t>
            </a:r>
          </a:p>
        </p:txBody>
      </p:sp>
      <p:sp>
        <p:nvSpPr>
          <p:cNvPr id="16" name="Rectângulo 89"/>
          <p:cNvSpPr/>
          <p:nvPr/>
        </p:nvSpPr>
        <p:spPr>
          <a:xfrm>
            <a:off x="8417236" y="1459261"/>
            <a:ext cx="3564000" cy="540000"/>
          </a:xfrm>
          <a:prstGeom prst="rect">
            <a:avLst/>
          </a:prstGeom>
          <a:solidFill>
            <a:srgbClr val="56CDF5">
              <a:alpha val="8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Evitar os alimentos ricos em </a:t>
            </a:r>
            <a:r>
              <a:rPr lang="pt-B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glícidos.</a:t>
            </a:r>
            <a:endParaRPr lang="pt-BR" sz="2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Rectângulo 91"/>
          <p:cNvSpPr/>
          <p:nvPr/>
        </p:nvSpPr>
        <p:spPr>
          <a:xfrm>
            <a:off x="4479924" y="4290363"/>
            <a:ext cx="3564000" cy="540000"/>
          </a:xfrm>
          <a:prstGeom prst="rect">
            <a:avLst/>
          </a:prstGeom>
          <a:solidFill>
            <a:srgbClr val="56CDF5">
              <a:alpha val="8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Usar pasta dentífrica com flúor </a:t>
            </a:r>
            <a:r>
              <a:rPr lang="pt-PT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                e </a:t>
            </a:r>
            <a:r>
              <a:rPr lang="pt-PT" sz="2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fio dental.</a:t>
            </a:r>
          </a:p>
        </p:txBody>
      </p:sp>
      <p:sp>
        <p:nvSpPr>
          <p:cNvPr id="18" name="Rectângulo 2"/>
          <p:cNvSpPr/>
          <p:nvPr/>
        </p:nvSpPr>
        <p:spPr>
          <a:xfrm>
            <a:off x="102045" y="4668730"/>
            <a:ext cx="3898455" cy="2123322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b="1" dirty="0">
              <a:solidFill>
                <a:srgbClr val="292929"/>
              </a:solidFill>
            </a:endParaRPr>
          </a:p>
        </p:txBody>
      </p:sp>
      <p:sp>
        <p:nvSpPr>
          <p:cNvPr id="19" name="Rectângulo 64"/>
          <p:cNvSpPr/>
          <p:nvPr/>
        </p:nvSpPr>
        <p:spPr>
          <a:xfrm>
            <a:off x="102046" y="6408586"/>
            <a:ext cx="389845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Evitar os alimentos ricos em glícidos.</a:t>
            </a:r>
            <a:endParaRPr lang="pt-BR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ângulo 67"/>
          <p:cNvSpPr/>
          <p:nvPr/>
        </p:nvSpPr>
        <p:spPr>
          <a:xfrm>
            <a:off x="102045" y="5795885"/>
            <a:ext cx="3898454" cy="568826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pt-PT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Lavar os dentes após as refeições e antes de deitar.</a:t>
            </a:r>
            <a:endParaRPr lang="pt-PT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Rectângulo 68"/>
          <p:cNvSpPr/>
          <p:nvPr/>
        </p:nvSpPr>
        <p:spPr>
          <a:xfrm>
            <a:off x="102046" y="4668730"/>
            <a:ext cx="3898453" cy="55733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pt-PT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Usar pasta dentífrica com flúor e fio dental.</a:t>
            </a:r>
            <a:endParaRPr lang="pt-PT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ângulo 70"/>
          <p:cNvSpPr/>
          <p:nvPr/>
        </p:nvSpPr>
        <p:spPr>
          <a:xfrm>
            <a:off x="102045" y="5329425"/>
            <a:ext cx="3898455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Consultar o dentista de 6 em 6 meses.</a:t>
            </a:r>
            <a:endParaRPr lang="pt-BR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57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710898" y="1294560"/>
            <a:ext cx="7492677" cy="5563440"/>
            <a:chOff x="4710898" y="1294560"/>
            <a:chExt cx="7492677" cy="5563440"/>
          </a:xfrm>
        </p:grpSpPr>
        <p:grpSp>
          <p:nvGrpSpPr>
            <p:cNvPr id="3" name="Group 2"/>
            <p:cNvGrpSpPr/>
            <p:nvPr/>
          </p:nvGrpSpPr>
          <p:grpSpPr>
            <a:xfrm>
              <a:off x="4710898" y="1294560"/>
              <a:ext cx="7492677" cy="5563440"/>
              <a:chOff x="5170581" y="1473965"/>
              <a:chExt cx="6774492" cy="4850062"/>
            </a:xfrm>
          </p:grpSpPr>
          <p:pic>
            <p:nvPicPr>
              <p:cNvPr id="6146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98"/>
              <a:stretch/>
            </p:blipFill>
            <p:spPr bwMode="auto">
              <a:xfrm>
                <a:off x="5170581" y="1650190"/>
                <a:ext cx="6546850" cy="46738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Oval 1"/>
              <p:cNvSpPr/>
              <p:nvPr/>
            </p:nvSpPr>
            <p:spPr>
              <a:xfrm>
                <a:off x="11250592" y="1473965"/>
                <a:ext cx="694481" cy="7946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/>
            <p:cNvSpPr/>
            <p:nvPr/>
          </p:nvSpPr>
          <p:spPr>
            <a:xfrm>
              <a:off x="6604296" y="2890901"/>
              <a:ext cx="572008" cy="36202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588879" y="451550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transformações ocorrem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na boca?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90263" y="1473965"/>
            <a:ext cx="395347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É na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boca que se inicia a digestão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.                   Para tal é fundamental a ação dos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dentes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,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d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língua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 e da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saliva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, produzida pelas glândulas salivares.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37210" y="3112573"/>
            <a:ext cx="2365166" cy="511316"/>
            <a:chOff x="1659003" y="1563682"/>
            <a:chExt cx="2365166" cy="511316"/>
          </a:xfrm>
        </p:grpSpPr>
        <p:sp>
          <p:nvSpPr>
            <p:cNvPr id="9" name="Parallelogram 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1" cy="648577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224870" y="4951967"/>
                <a:ext cx="33728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INGESTÃO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37210" y="4010110"/>
            <a:ext cx="2365166" cy="511316"/>
            <a:chOff x="1659003" y="1563682"/>
            <a:chExt cx="2365166" cy="511316"/>
          </a:xfrm>
        </p:grpSpPr>
        <p:sp>
          <p:nvSpPr>
            <p:cNvPr id="14" name="Parallelogram 1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2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0" y="4951967"/>
                <a:ext cx="337283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INSALIVAÇÃO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37210" y="4911026"/>
            <a:ext cx="2365166" cy="511316"/>
            <a:chOff x="1659003" y="1563682"/>
            <a:chExt cx="2365166" cy="511316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2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70" y="4951967"/>
                <a:ext cx="337283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MASTIGAÇÃO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5494717" y="2540395"/>
            <a:ext cx="1843614" cy="646331"/>
            <a:chOff x="5494717" y="2540395"/>
            <a:chExt cx="1843614" cy="646331"/>
          </a:xfrm>
        </p:grpSpPr>
        <p:sp>
          <p:nvSpPr>
            <p:cNvPr id="5" name="TextBox 4"/>
            <p:cNvSpPr txBox="1"/>
            <p:nvPr/>
          </p:nvSpPr>
          <p:spPr>
            <a:xfrm>
              <a:off x="5990820" y="2540395"/>
              <a:ext cx="13475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BOLO ALIMENTAR</a:t>
              </a:r>
              <a:endParaRPr lang="en-US" b="1" dirty="0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5494717" y="3100072"/>
              <a:ext cx="1727887" cy="0"/>
            </a:xfrm>
            <a:prstGeom prst="line">
              <a:avLst/>
            </a:prstGeom>
            <a:ln w="19050">
              <a:solidFill>
                <a:srgbClr val="56CDF5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" name="Straight Connector 42"/>
          <p:cNvCxnSpPr/>
          <p:nvPr/>
        </p:nvCxnSpPr>
        <p:spPr>
          <a:xfrm rot="5400000">
            <a:off x="1676305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4748862" y="6223972"/>
            <a:ext cx="6833539" cy="511320"/>
            <a:chOff x="1659003" y="1563682"/>
            <a:chExt cx="4430521" cy="511320"/>
          </a:xfrm>
        </p:grpSpPr>
        <p:sp>
          <p:nvSpPr>
            <p:cNvPr id="46" name="Parallelogram 4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659003" y="1590099"/>
              <a:ext cx="4430521" cy="484903"/>
              <a:chOff x="1957387" y="4951966"/>
              <a:chExt cx="6819193" cy="648578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2224870" y="4951967"/>
                <a:ext cx="6551710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MOVIMENTOS PERISTÁLTICOS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8194374" y="3147855"/>
            <a:ext cx="1814586" cy="369332"/>
            <a:chOff x="5494717" y="2816161"/>
            <a:chExt cx="1814586" cy="369332"/>
          </a:xfrm>
        </p:grpSpPr>
        <p:sp>
          <p:nvSpPr>
            <p:cNvPr id="42" name="TextBox 41"/>
            <p:cNvSpPr txBox="1"/>
            <p:nvPr/>
          </p:nvSpPr>
          <p:spPr>
            <a:xfrm>
              <a:off x="5741576" y="2816161"/>
              <a:ext cx="1567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DEGLUTIÇÃO</a:t>
              </a:r>
              <a:endParaRPr lang="en-US" b="1" dirty="0"/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5494717" y="3100072"/>
              <a:ext cx="1727887" cy="0"/>
            </a:xfrm>
            <a:prstGeom prst="line">
              <a:avLst/>
            </a:prstGeom>
            <a:ln w="19050">
              <a:solidFill>
                <a:srgbClr val="56CDF5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-98277" y="2905416"/>
            <a:ext cx="4173479" cy="3451844"/>
            <a:chOff x="-98277" y="2905416"/>
            <a:chExt cx="4173479" cy="3451844"/>
          </a:xfrm>
        </p:grpSpPr>
        <p:sp>
          <p:nvSpPr>
            <p:cNvPr id="44" name="Rectangle 43"/>
            <p:cNvSpPr/>
            <p:nvPr/>
          </p:nvSpPr>
          <p:spPr>
            <a:xfrm>
              <a:off x="-98277" y="5810320"/>
              <a:ext cx="4173479" cy="546940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</a:rPr>
                <a:t>FORMAÇÃO DO BOLO ALIMENTAR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 flipV="1">
              <a:off x="232232" y="2905416"/>
              <a:ext cx="0" cy="3047748"/>
            </a:xfrm>
            <a:prstGeom prst="line">
              <a:avLst/>
            </a:prstGeom>
            <a:ln>
              <a:solidFill>
                <a:srgbClr val="30657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85197" y="1473965"/>
            <a:ext cx="39353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digestão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continua no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estômago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,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um órgão em forma de saco, com paredes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elásticas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e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musculosas.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034" y="1583682"/>
            <a:ext cx="6591300" cy="50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873110" y="2118098"/>
            <a:ext cx="1548088" cy="484902"/>
            <a:chOff x="1957387" y="4951966"/>
            <a:chExt cx="2382725" cy="648577"/>
          </a:xfrm>
        </p:grpSpPr>
        <p:sp>
          <p:nvSpPr>
            <p:cNvPr id="9" name="Rectangle 8"/>
            <p:cNvSpPr/>
            <p:nvPr/>
          </p:nvSpPr>
          <p:spPr>
            <a:xfrm>
              <a:off x="2224870" y="4951967"/>
              <a:ext cx="211524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Esófago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236771" y="2860807"/>
            <a:ext cx="1548088" cy="484902"/>
            <a:chOff x="1957387" y="4951966"/>
            <a:chExt cx="2382725" cy="648577"/>
          </a:xfrm>
        </p:grpSpPr>
        <p:sp>
          <p:nvSpPr>
            <p:cNvPr id="12" name="Rectangle 11"/>
            <p:cNvSpPr/>
            <p:nvPr/>
          </p:nvSpPr>
          <p:spPr>
            <a:xfrm>
              <a:off x="2224870" y="4951967"/>
              <a:ext cx="211524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Estômago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69032" y="3452098"/>
            <a:ext cx="1548088" cy="484902"/>
            <a:chOff x="1957387" y="4951966"/>
            <a:chExt cx="2382725" cy="648577"/>
          </a:xfrm>
        </p:grpSpPr>
        <p:sp>
          <p:nvSpPr>
            <p:cNvPr id="16" name="Rectangle 15"/>
            <p:cNvSpPr/>
            <p:nvPr/>
          </p:nvSpPr>
          <p:spPr>
            <a:xfrm>
              <a:off x="2224870" y="4951967"/>
              <a:ext cx="211524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Duodeno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22512" y="2704147"/>
            <a:ext cx="3233747" cy="1346986"/>
            <a:chOff x="1659003" y="1563682"/>
            <a:chExt cx="2839725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2839725" cy="484902"/>
              <a:chOff x="1957387" y="4951966"/>
              <a:chExt cx="4370733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69" y="4951967"/>
                <a:ext cx="410325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MOVIMENTOS PERISTÁLTICOS </a:t>
                </a:r>
              </a:p>
              <a:p>
                <a:pPr algn="ctr"/>
                <a:r>
                  <a:rPr lang="pt-BR" sz="2000" dirty="0" smtClean="0">
                    <a:solidFill>
                      <a:schemeClr val="tx1"/>
                    </a:solidFill>
                  </a:rPr>
                  <a:t>(músculos das paredes do estômago)</a:t>
                </a:r>
                <a:endParaRPr lang="pt-B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8" name="Straight Connector 37"/>
          <p:cNvCxnSpPr/>
          <p:nvPr/>
        </p:nvCxnSpPr>
        <p:spPr>
          <a:xfrm rot="5400000">
            <a:off x="1757330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530627" y="4338103"/>
            <a:ext cx="3233747" cy="1346978"/>
            <a:chOff x="1659003" y="1563682"/>
            <a:chExt cx="2839725" cy="511313"/>
          </a:xfrm>
        </p:grpSpPr>
        <p:sp>
          <p:nvSpPr>
            <p:cNvPr id="40" name="Parallelogram 3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659003" y="1590092"/>
              <a:ext cx="2839725" cy="484903"/>
              <a:chOff x="1957387" y="4951966"/>
              <a:chExt cx="4370732" cy="648579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224869" y="4951969"/>
                <a:ext cx="410325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AÇÃO DO SUCO GÁSTRICO </a:t>
                </a:r>
              </a:p>
              <a:p>
                <a:pPr algn="ctr"/>
                <a:r>
                  <a:rPr lang="pt-BR" sz="2000" dirty="0" smtClean="0">
                    <a:solidFill>
                      <a:schemeClr val="tx1"/>
                    </a:solidFill>
                  </a:rPr>
                  <a:t>(glândulas das paredes do estômago)</a:t>
                </a:r>
                <a:endParaRPr lang="pt-B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-388556" y="2905416"/>
            <a:ext cx="4173479" cy="3518551"/>
            <a:chOff x="-388556" y="2905416"/>
            <a:chExt cx="4173479" cy="3518551"/>
          </a:xfrm>
        </p:grpSpPr>
        <p:sp>
          <p:nvSpPr>
            <p:cNvPr id="44" name="Rectangle 43"/>
            <p:cNvSpPr/>
            <p:nvPr/>
          </p:nvSpPr>
          <p:spPr>
            <a:xfrm>
              <a:off x="-388556" y="5877027"/>
              <a:ext cx="4173479" cy="546940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</a:rPr>
                <a:t>FORMAÇÃO DO QUIMO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435428" y="2905416"/>
              <a:ext cx="0" cy="3047748"/>
            </a:xfrm>
            <a:prstGeom prst="line">
              <a:avLst/>
            </a:prstGeom>
            <a:ln>
              <a:solidFill>
                <a:srgbClr val="30657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transformações ocorrem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no estômago?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04"/>
          <a:stretch/>
        </p:blipFill>
        <p:spPr bwMode="auto">
          <a:xfrm>
            <a:off x="4621475" y="2039852"/>
            <a:ext cx="6497316" cy="437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4722080" y="4220689"/>
            <a:ext cx="1814428" cy="484902"/>
            <a:chOff x="1957387" y="4951966"/>
            <a:chExt cx="2792659" cy="648577"/>
          </a:xfrm>
        </p:grpSpPr>
        <p:sp>
          <p:nvSpPr>
            <p:cNvPr id="31" name="Rectangle 30"/>
            <p:cNvSpPr/>
            <p:nvPr/>
          </p:nvSpPr>
          <p:spPr>
            <a:xfrm>
              <a:off x="2224870" y="4951967"/>
              <a:ext cx="2525176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Vesícula biliar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4891101" y="3217754"/>
            <a:ext cx="1524208" cy="324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Produz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bílis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81734" y="4769737"/>
            <a:ext cx="1814428" cy="324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Armazena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bílis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1" y="480578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transformações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ocorrem no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intestino delgado?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3542" y="1299797"/>
            <a:ext cx="429622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O intestino delgado é um órgão que tem a forma de um tubo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com 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cerca de 6 metros de comprimento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. A sua parte inicial designa-se </a:t>
            </a:r>
            <a:r>
              <a:rPr lang="pt-BR" altLang="pt-PT" sz="2400" b="1" dirty="0" smtClean="0">
                <a:solidFill>
                  <a:srgbClr val="30657B"/>
                </a:solidFill>
                <a:latin typeface="+mn-lt"/>
              </a:rPr>
              <a:t>duodeno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.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22080" y="2698644"/>
            <a:ext cx="1548088" cy="484902"/>
            <a:chOff x="1957387" y="4951966"/>
            <a:chExt cx="2382725" cy="648577"/>
          </a:xfrm>
        </p:grpSpPr>
        <p:sp>
          <p:nvSpPr>
            <p:cNvPr id="9" name="Rectangle 8"/>
            <p:cNvSpPr/>
            <p:nvPr/>
          </p:nvSpPr>
          <p:spPr>
            <a:xfrm>
              <a:off x="2224870" y="4951967"/>
              <a:ext cx="211524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Fígado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331758" y="3398328"/>
            <a:ext cx="1548088" cy="484902"/>
            <a:chOff x="1957387" y="4951966"/>
            <a:chExt cx="2382725" cy="648577"/>
          </a:xfrm>
        </p:grpSpPr>
        <p:sp>
          <p:nvSpPr>
            <p:cNvPr id="12" name="Rectangle 11"/>
            <p:cNvSpPr/>
            <p:nvPr/>
          </p:nvSpPr>
          <p:spPr>
            <a:xfrm>
              <a:off x="2224870" y="4951967"/>
              <a:ext cx="211524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Estômago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981357" y="5421153"/>
            <a:ext cx="1548088" cy="484902"/>
            <a:chOff x="1957387" y="4951966"/>
            <a:chExt cx="2382725" cy="648577"/>
          </a:xfrm>
        </p:grpSpPr>
        <p:sp>
          <p:nvSpPr>
            <p:cNvPr id="16" name="Rectangle 15"/>
            <p:cNvSpPr/>
            <p:nvPr/>
          </p:nvSpPr>
          <p:spPr>
            <a:xfrm>
              <a:off x="2224870" y="4951967"/>
              <a:ext cx="211524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Duodeno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15437" y="4952479"/>
            <a:ext cx="3645497" cy="657356"/>
            <a:chOff x="1659003" y="1563682"/>
            <a:chExt cx="3645497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3645497" cy="484902"/>
              <a:chOff x="1957387" y="4951966"/>
              <a:chExt cx="5610929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68" y="4951967"/>
                <a:ext cx="534344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MOVIMENTOS PERISTÁLTICOS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323552" y="3362894"/>
            <a:ext cx="3637383" cy="1346984"/>
            <a:chOff x="1659003" y="1563682"/>
            <a:chExt cx="3637383" cy="511315"/>
          </a:xfrm>
        </p:grpSpPr>
        <p:sp>
          <p:nvSpPr>
            <p:cNvPr id="25" name="Parallelogram 2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659003" y="1590095"/>
              <a:ext cx="3637383" cy="484902"/>
              <a:chOff x="1957387" y="4951964"/>
              <a:chExt cx="5598440" cy="648577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224868" y="4951964"/>
                <a:ext cx="533095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AÇÃO DA BÍLIS, DO SUCO PANCREÁTICO E DO SUCO INTESTINAL</a:t>
                </a:r>
              </a:p>
              <a:p>
                <a:pPr algn="ctr"/>
                <a:r>
                  <a:rPr lang="pt-BR" sz="2000" dirty="0" smtClean="0">
                    <a:solidFill>
                      <a:schemeClr val="tx1"/>
                    </a:solidFill>
                  </a:rPr>
                  <a:t>(libertados no duodeno)</a:t>
                </a:r>
                <a:endParaRPr lang="pt-B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9838282" y="5337712"/>
            <a:ext cx="1548088" cy="484902"/>
            <a:chOff x="1957387" y="4951966"/>
            <a:chExt cx="2382725" cy="648577"/>
          </a:xfrm>
        </p:grpSpPr>
        <p:sp>
          <p:nvSpPr>
            <p:cNvPr id="34" name="Rectangle 33"/>
            <p:cNvSpPr/>
            <p:nvPr/>
          </p:nvSpPr>
          <p:spPr>
            <a:xfrm>
              <a:off x="2224870" y="4951967"/>
              <a:ext cx="211524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Pâncreas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9989134" y="5879785"/>
            <a:ext cx="2108422" cy="324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dirty="0" err="1" smtClean="0">
                <a:solidFill>
                  <a:schemeClr val="bg1"/>
                </a:solidFill>
              </a:rPr>
              <a:t>Suco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pancreático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126497" y="5963349"/>
            <a:ext cx="1807109" cy="324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Suco</a:t>
            </a:r>
            <a:r>
              <a:rPr lang="en-US" sz="2000" b="1" dirty="0" smtClean="0">
                <a:solidFill>
                  <a:schemeClr val="bg1"/>
                </a:solidFill>
              </a:rPr>
              <a:t> intestinal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330681" y="3164863"/>
            <a:ext cx="4451271" cy="3259104"/>
            <a:chOff x="-330681" y="3164863"/>
            <a:chExt cx="4451271" cy="3259104"/>
          </a:xfrm>
        </p:grpSpPr>
        <p:sp>
          <p:nvSpPr>
            <p:cNvPr id="29" name="Rectangle 28"/>
            <p:cNvSpPr/>
            <p:nvPr/>
          </p:nvSpPr>
          <p:spPr>
            <a:xfrm>
              <a:off x="-330681" y="5877027"/>
              <a:ext cx="4451271" cy="546940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</a:rPr>
                <a:t>FORMAÇÃO DE UM LÍQUIDO LEITOSO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 flipV="1">
              <a:off x="232232" y="3164863"/>
              <a:ext cx="0" cy="2788301"/>
            </a:xfrm>
            <a:prstGeom prst="line">
              <a:avLst/>
            </a:prstGeom>
            <a:ln>
              <a:solidFill>
                <a:srgbClr val="30657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38789" y="1134720"/>
            <a:ext cx="1884953" cy="168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  <p:bldP spid="3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9"/>
          <a:stretch/>
        </p:blipFill>
        <p:spPr bwMode="auto">
          <a:xfrm>
            <a:off x="5316283" y="1146628"/>
            <a:ext cx="7049886" cy="5754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319314" y="1430423"/>
            <a:ext cx="44268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No intestino delgado os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nutrientes  nas suas formas mais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simples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passam para 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sangue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.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246735" y="2446086"/>
            <a:ext cx="2365166" cy="511316"/>
            <a:chOff x="1659003" y="1563682"/>
            <a:chExt cx="2365166" cy="511316"/>
          </a:xfrm>
        </p:grpSpPr>
        <p:sp>
          <p:nvSpPr>
            <p:cNvPr id="10" name="Parallelogram 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1" cy="64857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2224870" y="4951967"/>
                <a:ext cx="33728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ABSORÇÃO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19314" y="4971298"/>
            <a:ext cx="44268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O sangue conduz os nutrientes a todas as células do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organismo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, onde serão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utilizados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em diferentes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funções.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246735" y="6015843"/>
            <a:ext cx="2365166" cy="511316"/>
            <a:chOff x="1659003" y="1563682"/>
            <a:chExt cx="2365166" cy="511316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1" cy="648577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7"/>
                <a:ext cx="33728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ASSIMILAÇÃO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2" name="Straight Connector 21"/>
          <p:cNvCxnSpPr/>
          <p:nvPr/>
        </p:nvCxnSpPr>
        <p:spPr>
          <a:xfrm rot="5400000">
            <a:off x="2648605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10513316" y="1868601"/>
            <a:ext cx="1548088" cy="645843"/>
            <a:chOff x="1957387" y="4951966"/>
            <a:chExt cx="2382725" cy="648577"/>
          </a:xfrm>
        </p:grpSpPr>
        <p:sp>
          <p:nvSpPr>
            <p:cNvPr id="24" name="Rectangle 23"/>
            <p:cNvSpPr/>
            <p:nvPr/>
          </p:nvSpPr>
          <p:spPr>
            <a:xfrm>
              <a:off x="2224870" y="4951967"/>
              <a:ext cx="2115242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Válvulas coniventes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928572" y="3490597"/>
            <a:ext cx="1814428" cy="644400"/>
            <a:chOff x="1957387" y="4951966"/>
            <a:chExt cx="2792659" cy="648577"/>
          </a:xfrm>
        </p:grpSpPr>
        <p:sp>
          <p:nvSpPr>
            <p:cNvPr id="27" name="Rectangle 26"/>
            <p:cNvSpPr/>
            <p:nvPr/>
          </p:nvSpPr>
          <p:spPr>
            <a:xfrm>
              <a:off x="2224870" y="4951967"/>
              <a:ext cx="2525176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Vilosidades intestinais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5155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 que acontece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após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a digestão?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330682" y="2307771"/>
            <a:ext cx="5249923" cy="2038248"/>
            <a:chOff x="-330682" y="2307771"/>
            <a:chExt cx="5249923" cy="2038248"/>
          </a:xfrm>
        </p:grpSpPr>
        <p:sp>
          <p:nvSpPr>
            <p:cNvPr id="21" name="Rectangle 20"/>
            <p:cNvSpPr/>
            <p:nvPr/>
          </p:nvSpPr>
          <p:spPr>
            <a:xfrm>
              <a:off x="-330682" y="3176976"/>
              <a:ext cx="5249923" cy="1169043"/>
            </a:xfrm>
            <a:prstGeom prst="rect">
              <a:avLst/>
            </a:prstGeom>
            <a:solidFill>
              <a:srgbClr val="30657B"/>
            </a:solidFill>
            <a:ln>
              <a:solidFill>
                <a:srgbClr val="30657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b="1" dirty="0" smtClean="0">
                  <a:solidFill>
                    <a:schemeClr val="bg1"/>
                  </a:solidFill>
                </a:rPr>
                <a:t>PRESENÇA DE VÁLVULAS CONIVENTES </a:t>
              </a:r>
            </a:p>
            <a:p>
              <a:pPr algn="r"/>
              <a:r>
                <a:rPr lang="en-US" sz="2000" b="1" dirty="0" smtClean="0">
                  <a:solidFill>
                    <a:schemeClr val="bg1"/>
                  </a:solidFill>
                </a:rPr>
                <a:t>E VILOSIDADES INTESTINAIS </a:t>
              </a:r>
              <a:r>
                <a:rPr lang="pt-BR" sz="2000" b="1" dirty="0" smtClean="0">
                  <a:solidFill>
                    <a:schemeClr val="bg1"/>
                  </a:solidFill>
                </a:rPr>
                <a:t>FACILITAM A ABSORÇÃO.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 flipV="1">
              <a:off x="1103089" y="2307771"/>
              <a:ext cx="0" cy="1277903"/>
            </a:xfrm>
            <a:prstGeom prst="line">
              <a:avLst/>
            </a:prstGeom>
            <a:ln>
              <a:solidFill>
                <a:srgbClr val="30657B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9606" y="1890584"/>
            <a:ext cx="3780240" cy="434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70145" y="3515895"/>
            <a:ext cx="3567961" cy="828000"/>
            <a:chOff x="1659003" y="1563682"/>
            <a:chExt cx="3567961" cy="511322"/>
          </a:xfrm>
        </p:grpSpPr>
        <p:sp>
          <p:nvSpPr>
            <p:cNvPr id="6" name="Parallelogram 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659003" y="1590102"/>
              <a:ext cx="3567961" cy="484902"/>
              <a:chOff x="1957387" y="4951966"/>
              <a:chExt cx="5491592" cy="648576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2224870" y="4951967"/>
                <a:ext cx="522410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PRODUTOS DA DIGESTÃO DE: </a:t>
                </a:r>
                <a:r>
                  <a:rPr lang="pt-BR" sz="2000" dirty="0" smtClean="0">
                    <a:solidFill>
                      <a:schemeClr val="tx1"/>
                    </a:solidFill>
                  </a:rPr>
                  <a:t>lípidos, glícidos e prótidos</a:t>
                </a:r>
                <a:endParaRPr lang="pt-B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355905" y="4702175"/>
            <a:ext cx="3582201" cy="828000"/>
            <a:chOff x="1659003" y="1563682"/>
            <a:chExt cx="3582201" cy="511316"/>
          </a:xfrm>
        </p:grpSpPr>
        <p:sp>
          <p:nvSpPr>
            <p:cNvPr id="18" name="Parallelogram 1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659003" y="1590096"/>
              <a:ext cx="3582201" cy="484902"/>
              <a:chOff x="1957387" y="4951966"/>
              <a:chExt cx="5513509" cy="648577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2224870" y="4951967"/>
                <a:ext cx="5246026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>
                    <a:solidFill>
                      <a:schemeClr val="tx1"/>
                    </a:solidFill>
                  </a:rPr>
                  <a:t>NUTRIENTES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NÃO DIGERIDOS</a:t>
                </a:r>
                <a:r>
                  <a:rPr lang="pt-BR" sz="2000" b="1" dirty="0">
                    <a:solidFill>
                      <a:schemeClr val="tx1"/>
                    </a:solidFill>
                  </a:rPr>
                  <a:t>: </a:t>
                </a:r>
                <a:endParaRPr lang="pt-BR" sz="2000" b="1" dirty="0" smtClean="0">
                  <a:solidFill>
                    <a:schemeClr val="tx1"/>
                  </a:solidFill>
                </a:endParaRPr>
              </a:p>
              <a:p>
                <a:r>
                  <a:rPr lang="pt-BR" sz="2000" dirty="0" smtClean="0">
                    <a:solidFill>
                      <a:schemeClr val="tx1"/>
                    </a:solidFill>
                  </a:rPr>
                  <a:t>água</a:t>
                </a:r>
                <a:r>
                  <a:rPr lang="pt-BR" sz="2000" dirty="0">
                    <a:solidFill>
                      <a:schemeClr val="tx1"/>
                    </a:solidFill>
                  </a:rPr>
                  <a:t>, </a:t>
                </a:r>
                <a:r>
                  <a:rPr lang="pt-BR" sz="2000" dirty="0" smtClean="0">
                    <a:solidFill>
                      <a:schemeClr val="tx1"/>
                    </a:solidFill>
                  </a:rPr>
                  <a:t>vitaminas e minerais</a:t>
                </a:r>
                <a:endParaRPr lang="pt-B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44" name="Straight Connector 43"/>
          <p:cNvCxnSpPr/>
          <p:nvPr/>
        </p:nvCxnSpPr>
        <p:spPr>
          <a:xfrm>
            <a:off x="275443" y="2692129"/>
            <a:ext cx="0" cy="288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276719" y="2446439"/>
            <a:ext cx="3800175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INTESTINO DELGADO:</a:t>
            </a:r>
          </a:p>
          <a:p>
            <a:r>
              <a:rPr lang="en-US" sz="2400" dirty="0">
                <a:solidFill>
                  <a:schemeClr val="bg1"/>
                </a:solidFill>
              </a:rPr>
              <a:t>ABSORÇÃO DE SUBSTÂNCIAS 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8499223" y="4251981"/>
            <a:ext cx="3321820" cy="828000"/>
            <a:chOff x="1659003" y="1563682"/>
            <a:chExt cx="3567961" cy="511322"/>
          </a:xfrm>
        </p:grpSpPr>
        <p:sp>
          <p:nvSpPr>
            <p:cNvPr id="47" name="Parallelogram 4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659003" y="1590102"/>
              <a:ext cx="3567961" cy="484902"/>
              <a:chOff x="1957387" y="4951966"/>
              <a:chExt cx="5491592" cy="648576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2224870" y="4951967"/>
                <a:ext cx="522410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ABSORÇÃO DE:</a:t>
                </a:r>
              </a:p>
              <a:p>
                <a:r>
                  <a:rPr lang="pt-BR" sz="2000" dirty="0" smtClean="0">
                    <a:solidFill>
                      <a:schemeClr val="tx1"/>
                    </a:solidFill>
                  </a:rPr>
                  <a:t>água e sais minerais</a:t>
                </a:r>
                <a:endParaRPr lang="pt-B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8484983" y="5438261"/>
            <a:ext cx="3335078" cy="680876"/>
            <a:chOff x="1659003" y="1563682"/>
            <a:chExt cx="3582201" cy="511316"/>
          </a:xfrm>
        </p:grpSpPr>
        <p:sp>
          <p:nvSpPr>
            <p:cNvPr id="52" name="Parallelogram 5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1659003" y="1590096"/>
              <a:ext cx="3582201" cy="484902"/>
              <a:chOff x="1957387" y="4951966"/>
              <a:chExt cx="5513509" cy="648577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2224870" y="4951967"/>
                <a:ext cx="5246026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FORMAÇÃO DE FEZES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56" name="Straight Connector 55"/>
          <p:cNvCxnSpPr/>
          <p:nvPr/>
        </p:nvCxnSpPr>
        <p:spPr>
          <a:xfrm>
            <a:off x="8433429" y="3527014"/>
            <a:ext cx="0" cy="2772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8101534" y="2456292"/>
            <a:ext cx="3800175" cy="1584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INTESTINO GROSSO: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ABSORÇÃO DE SUBSTÂNCIAS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E ACUMULAÇÃO DE RESTOS NÃO ABSORVIDOS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 que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acontece às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substâncias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que não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são absorvidas?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5"/>
          <a:stretch/>
        </p:blipFill>
        <p:spPr bwMode="auto">
          <a:xfrm>
            <a:off x="5309521" y="1375855"/>
            <a:ext cx="3539924" cy="536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872949" y="2404850"/>
            <a:ext cx="1469978" cy="0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83" idx="3"/>
          </p:cNvCxnSpPr>
          <p:nvPr/>
        </p:nvCxnSpPr>
        <p:spPr>
          <a:xfrm>
            <a:off x="5253965" y="3840246"/>
            <a:ext cx="1212243" cy="628218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78" idx="3"/>
          </p:cNvCxnSpPr>
          <p:nvPr/>
        </p:nvCxnSpPr>
        <p:spPr>
          <a:xfrm>
            <a:off x="5253965" y="4435149"/>
            <a:ext cx="1212243" cy="33316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68" idx="3"/>
          </p:cNvCxnSpPr>
          <p:nvPr/>
        </p:nvCxnSpPr>
        <p:spPr>
          <a:xfrm flipV="1">
            <a:off x="5748349" y="4695060"/>
            <a:ext cx="1725178" cy="818681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6342927" y="2409746"/>
            <a:ext cx="2193723" cy="638728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74" idx="1"/>
          </p:cNvCxnSpPr>
          <p:nvPr/>
        </p:nvCxnSpPr>
        <p:spPr>
          <a:xfrm flipH="1">
            <a:off x="7663470" y="5463698"/>
            <a:ext cx="1185975" cy="0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094689" y="3048474"/>
            <a:ext cx="1441960" cy="29582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6466208" y="3048474"/>
            <a:ext cx="2070442" cy="1423509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473527" y="3048474"/>
            <a:ext cx="1063122" cy="1629124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7663469" y="3048474"/>
            <a:ext cx="873180" cy="2415224"/>
          </a:xfrm>
          <a:prstGeom prst="line">
            <a:avLst/>
          </a:prstGeom>
          <a:ln w="19050">
            <a:solidFill>
              <a:srgbClr val="30657B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/>
          <p:cNvGrpSpPr/>
          <p:nvPr/>
        </p:nvGrpSpPr>
        <p:grpSpPr>
          <a:xfrm>
            <a:off x="3159164" y="2140881"/>
            <a:ext cx="2462878" cy="511316"/>
            <a:chOff x="1659003" y="1563682"/>
            <a:chExt cx="2462878" cy="511316"/>
          </a:xfrm>
        </p:grpSpPr>
        <p:sp>
          <p:nvSpPr>
            <p:cNvPr id="56" name="Parallelogram 5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1659003" y="1590096"/>
              <a:ext cx="2462878" cy="484902"/>
              <a:chOff x="1957387" y="4951966"/>
              <a:chExt cx="3790715" cy="648577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2224870" y="4951967"/>
                <a:ext cx="352323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CÁRIE DENTÁRIA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3102433" y="5244875"/>
            <a:ext cx="2645916" cy="511316"/>
            <a:chOff x="1659003" y="1563682"/>
            <a:chExt cx="2645916" cy="511316"/>
          </a:xfrm>
        </p:grpSpPr>
        <p:sp>
          <p:nvSpPr>
            <p:cNvPr id="66" name="Parallelogram 6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1659003" y="1590096"/>
              <a:ext cx="2645916" cy="484902"/>
              <a:chOff x="1957387" y="4951966"/>
              <a:chExt cx="4072436" cy="648577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2224870" y="4951967"/>
                <a:ext cx="380495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ÚLCERA GÁSTRICA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8849445" y="5194833"/>
            <a:ext cx="2167748" cy="511316"/>
            <a:chOff x="1659003" y="1563682"/>
            <a:chExt cx="2167748" cy="511316"/>
          </a:xfrm>
        </p:grpSpPr>
        <p:sp>
          <p:nvSpPr>
            <p:cNvPr id="71" name="Parallelogram 7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1659003" y="1590096"/>
              <a:ext cx="2167748" cy="484902"/>
              <a:chOff x="1957387" y="4951966"/>
              <a:chExt cx="3336467" cy="648577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2224871" y="4951967"/>
                <a:ext cx="306898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OBSTIPAÇÃO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3429068" y="4166283"/>
            <a:ext cx="1824897" cy="511316"/>
            <a:chOff x="1659003" y="1563682"/>
            <a:chExt cx="1824897" cy="511316"/>
          </a:xfrm>
        </p:grpSpPr>
        <p:sp>
          <p:nvSpPr>
            <p:cNvPr id="76" name="Parallelogram 7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1659003" y="1590096"/>
              <a:ext cx="1824897" cy="484902"/>
              <a:chOff x="1957387" y="4951966"/>
              <a:chExt cx="2808772" cy="648577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2224871" y="4951967"/>
                <a:ext cx="254128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HEPATITE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3423031" y="3571380"/>
            <a:ext cx="1830934" cy="511316"/>
            <a:chOff x="1659003" y="1563682"/>
            <a:chExt cx="1830934" cy="511316"/>
          </a:xfrm>
        </p:grpSpPr>
        <p:sp>
          <p:nvSpPr>
            <p:cNvPr id="81" name="Parallelogram 8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1659003" y="1590096"/>
              <a:ext cx="1830934" cy="484902"/>
              <a:chOff x="1957387" y="4951966"/>
              <a:chExt cx="2818065" cy="648577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2224870" y="4951967"/>
                <a:ext cx="255058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CIRROSE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91"/>
          <p:cNvGrpSpPr/>
          <p:nvPr/>
        </p:nvGrpSpPr>
        <p:grpSpPr>
          <a:xfrm>
            <a:off x="8444049" y="2632321"/>
            <a:ext cx="3119060" cy="889436"/>
            <a:chOff x="1659003" y="1563682"/>
            <a:chExt cx="3119060" cy="511316"/>
          </a:xfrm>
        </p:grpSpPr>
        <p:sp>
          <p:nvSpPr>
            <p:cNvPr id="93" name="Parallelogram 9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1659003" y="1590096"/>
              <a:ext cx="3119060" cy="484902"/>
              <a:chOff x="1957387" y="4951966"/>
              <a:chExt cx="4800671" cy="648577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2224870" y="4951967"/>
                <a:ext cx="453318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CANCRO </a:t>
                </a:r>
              </a:p>
              <a:p>
                <a:pPr algn="ctr"/>
                <a:r>
                  <a:rPr lang="pt-BR" sz="2000" dirty="0" smtClean="0">
                    <a:solidFill>
                      <a:schemeClr val="tx1"/>
                    </a:solidFill>
                  </a:rPr>
                  <a:t>(boca, esófago, estômago, fígado, intestino)</a:t>
                </a:r>
                <a:endParaRPr lang="pt-B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01" name="TextBox 3"/>
          <p:cNvSpPr txBox="1">
            <a:spLocks noChangeArrowheads="1"/>
          </p:cNvSpPr>
          <p:nvPr/>
        </p:nvSpPr>
        <p:spPr bwMode="auto">
          <a:xfrm>
            <a:off x="-29027" y="1938999"/>
            <a:ext cx="2799598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Os maus hábitos alimentares, a falta de cuidados de higiene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oral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, o consumo em excesso de bebidas alcoólicas ou uma vida </a:t>
            </a:r>
          </a:p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sedentária podem afetar o sistema digestivo e causar várias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doenças!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 rot="5400000">
            <a:off x="171598" y="3912398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doenças podem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afetar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 sistema digestivo?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2805" y="1566021"/>
            <a:ext cx="3600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822" y="1556624"/>
            <a:ext cx="3600000" cy="24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278" y="4348890"/>
            <a:ext cx="3600000" cy="24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1833" y="4372152"/>
            <a:ext cx="3600000" cy="24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2049" y="4353978"/>
            <a:ext cx="3600000" cy="24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4786" y="1556625"/>
            <a:ext cx="3600000" cy="24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ângulo 16"/>
          <p:cNvSpPr/>
          <p:nvPr/>
        </p:nvSpPr>
        <p:spPr>
          <a:xfrm>
            <a:off x="4292047" y="4254976"/>
            <a:ext cx="3600000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Fazer uma boa higiene oral.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ângulo 54"/>
          <p:cNvSpPr/>
          <p:nvPr/>
        </p:nvSpPr>
        <p:spPr>
          <a:xfrm>
            <a:off x="262821" y="1433682"/>
            <a:ext cx="3600000" cy="536082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Comer moderadamente, devagar e mastigar bem os alimentos.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ângulo 89"/>
          <p:cNvSpPr/>
          <p:nvPr/>
        </p:nvSpPr>
        <p:spPr>
          <a:xfrm>
            <a:off x="4304787" y="1429764"/>
            <a:ext cx="3600000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Fazer uma alimentação saudável.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ângulo 91"/>
          <p:cNvSpPr/>
          <p:nvPr/>
        </p:nvSpPr>
        <p:spPr>
          <a:xfrm>
            <a:off x="219278" y="4254976"/>
            <a:ext cx="3600000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Consultar o médico regularmente.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ângulo 16"/>
          <p:cNvSpPr/>
          <p:nvPr/>
        </p:nvSpPr>
        <p:spPr>
          <a:xfrm>
            <a:off x="8410999" y="4245550"/>
            <a:ext cx="3600000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Beber água em abundância.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ângulo 89"/>
          <p:cNvSpPr/>
          <p:nvPr/>
        </p:nvSpPr>
        <p:spPr>
          <a:xfrm>
            <a:off x="8380197" y="1444278"/>
            <a:ext cx="3600000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Praticar exercício físico regularmente.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 que fazer para manter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saúde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do sistema digestivo?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88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Conexão recta 81"/>
          <p:cNvCxnSpPr/>
          <p:nvPr/>
        </p:nvCxnSpPr>
        <p:spPr>
          <a:xfrm flipH="1">
            <a:off x="6816394" y="4472957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xão recta 81"/>
          <p:cNvCxnSpPr/>
          <p:nvPr/>
        </p:nvCxnSpPr>
        <p:spPr>
          <a:xfrm flipH="1">
            <a:off x="1417671" y="4508816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xão recta 51"/>
          <p:cNvCxnSpPr/>
          <p:nvPr/>
        </p:nvCxnSpPr>
        <p:spPr>
          <a:xfrm>
            <a:off x="6828879" y="3156482"/>
            <a:ext cx="0" cy="684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xão recta 81"/>
          <p:cNvCxnSpPr/>
          <p:nvPr/>
        </p:nvCxnSpPr>
        <p:spPr>
          <a:xfrm flipH="1">
            <a:off x="1417459" y="4020901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xão recta 81"/>
          <p:cNvCxnSpPr/>
          <p:nvPr/>
        </p:nvCxnSpPr>
        <p:spPr>
          <a:xfrm flipH="1">
            <a:off x="4259080" y="1661111"/>
            <a:ext cx="6665" cy="820738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326219" y="451548"/>
            <a:ext cx="9539562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8" name="Rectângulo 54"/>
          <p:cNvSpPr/>
          <p:nvPr/>
        </p:nvSpPr>
        <p:spPr>
          <a:xfrm>
            <a:off x="375348" y="4258907"/>
            <a:ext cx="2074388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Conexão reta 34"/>
          <p:cNvCxnSpPr/>
          <p:nvPr/>
        </p:nvCxnSpPr>
        <p:spPr>
          <a:xfrm>
            <a:off x="1426403" y="2466302"/>
            <a:ext cx="5413944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xão recta 51"/>
          <p:cNvCxnSpPr/>
          <p:nvPr/>
        </p:nvCxnSpPr>
        <p:spPr>
          <a:xfrm>
            <a:off x="1429578" y="2466302"/>
            <a:ext cx="0" cy="432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xão recta 59"/>
          <p:cNvCxnSpPr/>
          <p:nvPr/>
        </p:nvCxnSpPr>
        <p:spPr>
          <a:xfrm flipH="1">
            <a:off x="6838037" y="2464560"/>
            <a:ext cx="0" cy="433159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ângulo 2"/>
          <p:cNvSpPr/>
          <p:nvPr/>
        </p:nvSpPr>
        <p:spPr>
          <a:xfrm>
            <a:off x="5847403" y="5288256"/>
            <a:ext cx="6130683" cy="1383131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ângulo 64"/>
          <p:cNvSpPr/>
          <p:nvPr/>
        </p:nvSpPr>
        <p:spPr>
          <a:xfrm>
            <a:off x="7876602" y="6249080"/>
            <a:ext cx="1718813" cy="314643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Tubo digestivo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ângulo 65"/>
          <p:cNvSpPr/>
          <p:nvPr/>
        </p:nvSpPr>
        <p:spPr>
          <a:xfrm>
            <a:off x="7399333" y="5798052"/>
            <a:ext cx="1336675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Faringe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ângulo 68"/>
          <p:cNvSpPr/>
          <p:nvPr/>
        </p:nvSpPr>
        <p:spPr>
          <a:xfrm>
            <a:off x="8126408" y="5320215"/>
            <a:ext cx="1614487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Absorção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ângulo 69"/>
          <p:cNvSpPr/>
          <p:nvPr/>
        </p:nvSpPr>
        <p:spPr>
          <a:xfrm>
            <a:off x="8971527" y="5776279"/>
            <a:ext cx="1247775" cy="3619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Esófago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ângulo 85"/>
          <p:cNvSpPr/>
          <p:nvPr/>
        </p:nvSpPr>
        <p:spPr>
          <a:xfrm>
            <a:off x="6010421" y="6200185"/>
            <a:ext cx="1729302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 grosso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CaixaDeTexto 110"/>
          <p:cNvSpPr txBox="1">
            <a:spLocks noChangeArrowheads="1"/>
          </p:cNvSpPr>
          <p:nvPr/>
        </p:nvSpPr>
        <p:spPr bwMode="auto">
          <a:xfrm>
            <a:off x="3480154" y="2103385"/>
            <a:ext cx="1571625" cy="257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é </a:t>
            </a:r>
            <a:r>
              <a:rPr lang="en-GB" altLang="pt-PT" sz="1200" dirty="0" err="1" smtClean="0">
                <a:latin typeface="Arial" charset="0"/>
              </a:rPr>
              <a:t>constituído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72" name="Conexão recta 81"/>
          <p:cNvCxnSpPr/>
          <p:nvPr/>
        </p:nvCxnSpPr>
        <p:spPr>
          <a:xfrm flipH="1">
            <a:off x="1427990" y="4901232"/>
            <a:ext cx="0" cy="11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ângulo 54"/>
          <p:cNvSpPr/>
          <p:nvPr/>
        </p:nvSpPr>
        <p:spPr>
          <a:xfrm>
            <a:off x="518041" y="2897719"/>
            <a:ext cx="1893896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ângulo 89"/>
          <p:cNvSpPr/>
          <p:nvPr/>
        </p:nvSpPr>
        <p:spPr>
          <a:xfrm>
            <a:off x="536463" y="2897719"/>
            <a:ext cx="1878643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Tubo digestivo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ângulo 60"/>
          <p:cNvSpPr/>
          <p:nvPr/>
        </p:nvSpPr>
        <p:spPr>
          <a:xfrm>
            <a:off x="395260" y="5081772"/>
            <a:ext cx="2074386" cy="236976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Estômago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ângulo 89"/>
          <p:cNvSpPr/>
          <p:nvPr/>
        </p:nvSpPr>
        <p:spPr>
          <a:xfrm>
            <a:off x="384873" y="4255732"/>
            <a:ext cx="2074388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Faringe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ângulo 54"/>
          <p:cNvSpPr/>
          <p:nvPr/>
        </p:nvSpPr>
        <p:spPr>
          <a:xfrm>
            <a:off x="413184" y="5958871"/>
            <a:ext cx="2062312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ângulo 89"/>
          <p:cNvSpPr/>
          <p:nvPr/>
        </p:nvSpPr>
        <p:spPr>
          <a:xfrm>
            <a:off x="420591" y="5955696"/>
            <a:ext cx="2065489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 grosso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CaixaDeTexto 110"/>
          <p:cNvSpPr txBox="1">
            <a:spLocks noChangeArrowheads="1"/>
          </p:cNvSpPr>
          <p:nvPr/>
        </p:nvSpPr>
        <p:spPr bwMode="auto">
          <a:xfrm>
            <a:off x="2513452" y="4969103"/>
            <a:ext cx="79313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onde</a:t>
            </a:r>
            <a:r>
              <a:rPr lang="en-GB" altLang="pt-PT" sz="1200" dirty="0" smtClean="0">
                <a:latin typeface="Arial" charset="0"/>
              </a:rPr>
              <a:t> se forma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93" name="Conexão recta 51"/>
          <p:cNvCxnSpPr/>
          <p:nvPr/>
        </p:nvCxnSpPr>
        <p:spPr>
          <a:xfrm>
            <a:off x="2452746" y="5200260"/>
            <a:ext cx="90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ângulo 60"/>
          <p:cNvSpPr/>
          <p:nvPr/>
        </p:nvSpPr>
        <p:spPr>
          <a:xfrm>
            <a:off x="378358" y="5488736"/>
            <a:ext cx="2078201" cy="263876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 delgado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ângulo 54"/>
          <p:cNvSpPr/>
          <p:nvPr/>
        </p:nvSpPr>
        <p:spPr>
          <a:xfrm>
            <a:off x="348553" y="4695860"/>
            <a:ext cx="2121844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8" name="Conexão recta 81"/>
          <p:cNvCxnSpPr/>
          <p:nvPr/>
        </p:nvCxnSpPr>
        <p:spPr>
          <a:xfrm flipH="1">
            <a:off x="3786616" y="4097789"/>
            <a:ext cx="0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ângulo 60"/>
          <p:cNvSpPr/>
          <p:nvPr/>
        </p:nvSpPr>
        <p:spPr>
          <a:xfrm>
            <a:off x="2744602" y="3841739"/>
            <a:ext cx="2073600" cy="24447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Digestão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ângulo 89"/>
          <p:cNvSpPr/>
          <p:nvPr/>
        </p:nvSpPr>
        <p:spPr>
          <a:xfrm>
            <a:off x="362042" y="4700160"/>
            <a:ext cx="2107604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Esófago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ângulo 67"/>
          <p:cNvSpPr/>
          <p:nvPr/>
        </p:nvSpPr>
        <p:spPr>
          <a:xfrm>
            <a:off x="6081514" y="5794083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Quimo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2401246" y="1456037"/>
            <a:ext cx="3694754" cy="511316"/>
            <a:chOff x="1659003" y="1563682"/>
            <a:chExt cx="3003466" cy="511316"/>
          </a:xfrm>
        </p:grpSpPr>
        <p:sp>
          <p:nvSpPr>
            <p:cNvPr id="106" name="Parallelogram 10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1659003" y="1590096"/>
              <a:ext cx="3003466" cy="484902"/>
              <a:chOff x="1957387" y="4951966"/>
              <a:chExt cx="4622755" cy="648577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2224870" y="4951967"/>
                <a:ext cx="435527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SISTEMA DIGESTIVO HUMANO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10" name="Conexão recta 51"/>
          <p:cNvCxnSpPr/>
          <p:nvPr/>
        </p:nvCxnSpPr>
        <p:spPr>
          <a:xfrm>
            <a:off x="1429578" y="3160494"/>
            <a:ext cx="0" cy="684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CaixaDeTexto 110"/>
          <p:cNvSpPr txBox="1">
            <a:spLocks noChangeArrowheads="1"/>
          </p:cNvSpPr>
          <p:nvPr/>
        </p:nvSpPr>
        <p:spPr bwMode="auto">
          <a:xfrm>
            <a:off x="644890" y="3402562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é </a:t>
            </a:r>
            <a:r>
              <a:rPr lang="en-GB" altLang="pt-PT" sz="1200" dirty="0" err="1" smtClean="0">
                <a:latin typeface="Arial" charset="0"/>
              </a:rPr>
              <a:t>constituído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12" name="Rectângulo 60"/>
          <p:cNvSpPr/>
          <p:nvPr/>
        </p:nvSpPr>
        <p:spPr>
          <a:xfrm>
            <a:off x="378358" y="3845769"/>
            <a:ext cx="2074388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Boca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ângulo 60"/>
          <p:cNvSpPr/>
          <p:nvPr/>
        </p:nvSpPr>
        <p:spPr>
          <a:xfrm>
            <a:off x="3364321" y="5972979"/>
            <a:ext cx="2054905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Fezes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Conexão recta 51"/>
          <p:cNvCxnSpPr/>
          <p:nvPr/>
        </p:nvCxnSpPr>
        <p:spPr>
          <a:xfrm>
            <a:off x="3784047" y="3283499"/>
            <a:ext cx="0" cy="54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aixaDeTexto 110"/>
          <p:cNvSpPr txBox="1">
            <a:spLocks noChangeArrowheads="1"/>
          </p:cNvSpPr>
          <p:nvPr/>
        </p:nvSpPr>
        <p:spPr bwMode="auto">
          <a:xfrm>
            <a:off x="3158532" y="3402562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onde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ocorre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17" name="Conexão recta 81"/>
          <p:cNvCxnSpPr/>
          <p:nvPr/>
        </p:nvCxnSpPr>
        <p:spPr>
          <a:xfrm flipH="1">
            <a:off x="1430703" y="3283499"/>
            <a:ext cx="2350699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ângulo 54"/>
          <p:cNvSpPr/>
          <p:nvPr/>
        </p:nvSpPr>
        <p:spPr>
          <a:xfrm>
            <a:off x="2746464" y="4257939"/>
            <a:ext cx="2062312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Rectângulo 89"/>
          <p:cNvSpPr/>
          <p:nvPr/>
        </p:nvSpPr>
        <p:spPr>
          <a:xfrm>
            <a:off x="2753871" y="4254764"/>
            <a:ext cx="2065489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Absorção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ângulo 54"/>
          <p:cNvSpPr/>
          <p:nvPr/>
        </p:nvSpPr>
        <p:spPr>
          <a:xfrm>
            <a:off x="3356914" y="5079809"/>
            <a:ext cx="2062312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ângulo 89"/>
          <p:cNvSpPr/>
          <p:nvPr/>
        </p:nvSpPr>
        <p:spPr>
          <a:xfrm>
            <a:off x="3364321" y="5076634"/>
            <a:ext cx="2065489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Quimo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CaixaDeTexto 110"/>
          <p:cNvSpPr txBox="1">
            <a:spLocks noChangeArrowheads="1"/>
          </p:cNvSpPr>
          <p:nvPr/>
        </p:nvSpPr>
        <p:spPr bwMode="auto">
          <a:xfrm>
            <a:off x="2548064" y="5864853"/>
            <a:ext cx="79313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onde</a:t>
            </a:r>
            <a:r>
              <a:rPr lang="en-GB" altLang="pt-PT" sz="1200" dirty="0" smtClean="0">
                <a:latin typeface="Arial" charset="0"/>
              </a:rPr>
              <a:t> se </a:t>
            </a:r>
            <a:r>
              <a:rPr lang="en-GB" altLang="pt-PT" sz="1200" dirty="0" err="1" smtClean="0">
                <a:latin typeface="Arial" charset="0"/>
              </a:rPr>
              <a:t>formam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85" name="Conexão recta 51"/>
          <p:cNvCxnSpPr/>
          <p:nvPr/>
        </p:nvCxnSpPr>
        <p:spPr>
          <a:xfrm>
            <a:off x="2487358" y="6096010"/>
            <a:ext cx="90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ângulo 54"/>
          <p:cNvSpPr/>
          <p:nvPr/>
        </p:nvSpPr>
        <p:spPr>
          <a:xfrm>
            <a:off x="5835342" y="2920737"/>
            <a:ext cx="1893896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ângulo 89"/>
          <p:cNvSpPr/>
          <p:nvPr/>
        </p:nvSpPr>
        <p:spPr>
          <a:xfrm>
            <a:off x="5853764" y="2920737"/>
            <a:ext cx="1878643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Glândulas anexas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Conexão recta 81"/>
          <p:cNvCxnSpPr/>
          <p:nvPr/>
        </p:nvCxnSpPr>
        <p:spPr>
          <a:xfrm flipH="1">
            <a:off x="6819358" y="4002364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ângulo 54"/>
          <p:cNvSpPr/>
          <p:nvPr/>
        </p:nvSpPr>
        <p:spPr>
          <a:xfrm>
            <a:off x="5803153" y="4240370"/>
            <a:ext cx="2074388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ângulo 89"/>
          <p:cNvSpPr/>
          <p:nvPr/>
        </p:nvSpPr>
        <p:spPr>
          <a:xfrm>
            <a:off x="5812678" y="4237195"/>
            <a:ext cx="2074388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Fígado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ângulo 54"/>
          <p:cNvSpPr/>
          <p:nvPr/>
        </p:nvSpPr>
        <p:spPr>
          <a:xfrm>
            <a:off x="5785177" y="4677323"/>
            <a:ext cx="2121844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ângulo 89"/>
          <p:cNvSpPr/>
          <p:nvPr/>
        </p:nvSpPr>
        <p:spPr>
          <a:xfrm>
            <a:off x="5798666" y="4681623"/>
            <a:ext cx="2107604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Pâncreas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CaixaDeTexto 110"/>
          <p:cNvSpPr txBox="1">
            <a:spLocks noChangeArrowheads="1"/>
          </p:cNvSpPr>
          <p:nvPr/>
        </p:nvSpPr>
        <p:spPr bwMode="auto">
          <a:xfrm>
            <a:off x="6046789" y="3384025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que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são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18" name="Rectângulo 60"/>
          <p:cNvSpPr/>
          <p:nvPr/>
        </p:nvSpPr>
        <p:spPr>
          <a:xfrm>
            <a:off x="5780257" y="3827232"/>
            <a:ext cx="2074388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Glândulas salivares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CaixaDeTexto 110"/>
          <p:cNvSpPr txBox="1">
            <a:spLocks noChangeArrowheads="1"/>
          </p:cNvSpPr>
          <p:nvPr/>
        </p:nvSpPr>
        <p:spPr bwMode="auto">
          <a:xfrm>
            <a:off x="7943854" y="3699294"/>
            <a:ext cx="79313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produzem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21" name="Conexão recta 51"/>
          <p:cNvCxnSpPr/>
          <p:nvPr/>
        </p:nvCxnSpPr>
        <p:spPr>
          <a:xfrm>
            <a:off x="7883148" y="3930451"/>
            <a:ext cx="90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ângulo 54"/>
          <p:cNvSpPr/>
          <p:nvPr/>
        </p:nvSpPr>
        <p:spPr>
          <a:xfrm>
            <a:off x="8787316" y="3810000"/>
            <a:ext cx="2062312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ectângulo 89"/>
          <p:cNvSpPr/>
          <p:nvPr/>
        </p:nvSpPr>
        <p:spPr>
          <a:xfrm>
            <a:off x="8794723" y="3806825"/>
            <a:ext cx="2065489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Saliva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ângulo 60"/>
          <p:cNvSpPr/>
          <p:nvPr/>
        </p:nvSpPr>
        <p:spPr>
          <a:xfrm>
            <a:off x="8760111" y="4249043"/>
            <a:ext cx="2054905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Bílis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CaixaDeTexto 110"/>
          <p:cNvSpPr txBox="1">
            <a:spLocks noChangeArrowheads="1"/>
          </p:cNvSpPr>
          <p:nvPr/>
        </p:nvSpPr>
        <p:spPr bwMode="auto">
          <a:xfrm>
            <a:off x="7943854" y="4140917"/>
            <a:ext cx="79313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produz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28" name="Conexão recta 51"/>
          <p:cNvCxnSpPr/>
          <p:nvPr/>
        </p:nvCxnSpPr>
        <p:spPr>
          <a:xfrm>
            <a:off x="7883148" y="4372074"/>
            <a:ext cx="90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ângulo 60"/>
          <p:cNvSpPr/>
          <p:nvPr/>
        </p:nvSpPr>
        <p:spPr>
          <a:xfrm>
            <a:off x="8783148" y="4690264"/>
            <a:ext cx="2054905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Suco pancreático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CaixaDeTexto 110"/>
          <p:cNvSpPr txBox="1">
            <a:spLocks noChangeArrowheads="1"/>
          </p:cNvSpPr>
          <p:nvPr/>
        </p:nvSpPr>
        <p:spPr bwMode="auto">
          <a:xfrm>
            <a:off x="7966891" y="4582138"/>
            <a:ext cx="79313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produz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32" name="Conexão recta 51"/>
          <p:cNvCxnSpPr/>
          <p:nvPr/>
        </p:nvCxnSpPr>
        <p:spPr>
          <a:xfrm>
            <a:off x="7906185" y="4813295"/>
            <a:ext cx="90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ângulo 64"/>
          <p:cNvSpPr/>
          <p:nvPr/>
        </p:nvSpPr>
        <p:spPr>
          <a:xfrm>
            <a:off x="9782099" y="6212460"/>
            <a:ext cx="2118243" cy="3635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Glândulas anexas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Rectângulo 68"/>
          <p:cNvSpPr/>
          <p:nvPr/>
        </p:nvSpPr>
        <p:spPr>
          <a:xfrm>
            <a:off x="9782099" y="5357921"/>
            <a:ext cx="1614487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Fígado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Rectângulo 67"/>
          <p:cNvSpPr/>
          <p:nvPr/>
        </p:nvSpPr>
        <p:spPr>
          <a:xfrm>
            <a:off x="6672258" y="5357921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Pâncreas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Rectângulo 68"/>
          <p:cNvSpPr/>
          <p:nvPr/>
        </p:nvSpPr>
        <p:spPr>
          <a:xfrm>
            <a:off x="10450585" y="5730109"/>
            <a:ext cx="1614487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Saliva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0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1" grpId="0"/>
      <p:bldP spid="52" grpId="0"/>
      <p:bldP spid="54" grpId="0"/>
      <p:bldP spid="55" grpId="0"/>
      <p:bldP spid="56" grpId="0"/>
      <p:bldP spid="73" grpId="0" animBg="1"/>
      <p:bldP spid="74" grpId="0" animBg="1"/>
      <p:bldP spid="79" grpId="0" animBg="1"/>
      <p:bldP spid="83" grpId="0" animBg="1"/>
      <p:bldP spid="87" grpId="0" animBg="1"/>
      <p:bldP spid="97" grpId="0" animBg="1"/>
      <p:bldP spid="101" grpId="0" animBg="1"/>
      <p:bldP spid="102" grpId="0"/>
      <p:bldP spid="77" grpId="0" animBg="1"/>
      <p:bldP spid="80" grpId="0" animBg="1"/>
      <p:bldP spid="81" grpId="0" animBg="1"/>
      <p:bldP spid="82" grpId="0" animBg="1"/>
      <p:bldP spid="86" grpId="0" animBg="1"/>
      <p:bldP spid="88" grpId="0" animBg="1"/>
      <p:bldP spid="90" grpId="0" animBg="1"/>
      <p:bldP spid="91" grpId="0" animBg="1"/>
      <p:bldP spid="95" grpId="0" animBg="1"/>
      <p:bldP spid="96" grpId="0" animBg="1"/>
      <p:bldP spid="122" grpId="0" animBg="1"/>
      <p:bldP spid="123" grpId="0" animBg="1"/>
      <p:bldP spid="133" grpId="0"/>
      <p:bldP spid="134" grpId="0"/>
      <p:bldP spid="135" grpId="0"/>
      <p:bldP spid="139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737</Words>
  <Application>Microsoft Office PowerPoint</Application>
  <PresentationFormat>Custom</PresentationFormat>
  <Paragraphs>154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162</cp:revision>
  <dcterms:created xsi:type="dcterms:W3CDTF">2016-11-06T17:30:27Z</dcterms:created>
  <dcterms:modified xsi:type="dcterms:W3CDTF">2017-04-03T13:59:54Z</dcterms:modified>
</cp:coreProperties>
</file>