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56" r:id="rId3"/>
    <p:sldId id="301" r:id="rId4"/>
    <p:sldId id="302" r:id="rId5"/>
    <p:sldId id="303" r:id="rId6"/>
    <p:sldId id="310" r:id="rId7"/>
    <p:sldId id="314" r:id="rId8"/>
    <p:sldId id="304" r:id="rId9"/>
    <p:sldId id="311" r:id="rId10"/>
    <p:sldId id="312" r:id="rId11"/>
    <p:sldId id="305" r:id="rId12"/>
    <p:sldId id="306" r:id="rId13"/>
    <p:sldId id="307" r:id="rId14"/>
    <p:sldId id="308" r:id="rId15"/>
    <p:sldId id="265" r:id="rId16"/>
    <p:sldId id="313" r:id="rId17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CDF5"/>
    <a:srgbClr val="30657B"/>
    <a:srgbClr val="2B4A63"/>
    <a:srgbClr val="38525A"/>
    <a:srgbClr val="486A74"/>
    <a:srgbClr val="4C5F78"/>
    <a:srgbClr val="39A590"/>
    <a:srgbClr val="38A28E"/>
    <a:srgbClr val="349885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46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-84" y="-456"/>
      </p:cViewPr>
      <p:guideLst>
        <p:guide orient="horz" pos="2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6B3A7D-EC39-5D4E-99A4-676F833AA83D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 do texto de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C0D6AF-7A96-E141-A743-7379E34BAE9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663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junqueira\Documents\_PROJETOS_Andy\_PORTUGAL_2016-2017\_2017_CN_ASA_BIOS\LAYOUTS\ppt1-Sistemas do corpo\capa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514" y="0"/>
            <a:ext cx="12240682" cy="688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5"/>
          <p:cNvSpPr txBox="1">
            <a:spLocks noChangeArrowheads="1"/>
          </p:cNvSpPr>
          <p:nvPr userDrawn="1"/>
        </p:nvSpPr>
        <p:spPr bwMode="auto">
          <a:xfrm>
            <a:off x="9222677" y="3010560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>
                <a:solidFill>
                  <a:srgbClr val="56CDF5"/>
                </a:solidFill>
                <a:latin typeface="+mn-lt"/>
              </a:rPr>
              <a:t>Domínio</a:t>
            </a:r>
          </a:p>
        </p:txBody>
      </p:sp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8810795" y="3330526"/>
            <a:ext cx="3144004" cy="96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Processos vitais comuns   aos seres vivos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9214719" y="4486541"/>
            <a:ext cx="27362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/>
            <a:r>
              <a:rPr lang="pt-PT" altLang="pt-PT" sz="2800" b="1" dirty="0" smtClean="0">
                <a:solidFill>
                  <a:srgbClr val="56CDF5"/>
                </a:solidFill>
                <a:latin typeface="+mn-lt"/>
              </a:rPr>
              <a:t>Subdomínio</a:t>
            </a:r>
            <a:endParaRPr lang="pt-PT" altLang="pt-PT" sz="2800" b="1" dirty="0">
              <a:solidFill>
                <a:srgbClr val="56CDF5"/>
              </a:solidFill>
              <a:latin typeface="+mn-lt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8802837" y="4816032"/>
            <a:ext cx="3144004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50000"/>
              </a:lnSpc>
            </a:pPr>
            <a:r>
              <a:rPr lang="pt-BR" altLang="pt-PT" sz="2000" dirty="0" smtClean="0">
                <a:solidFill>
                  <a:srgbClr val="292929"/>
                </a:solidFill>
                <a:latin typeface="+mn-lt"/>
              </a:rPr>
              <a:t>Trocas nutricionais entre o organismo e o meio:                      nos animais</a:t>
            </a:r>
            <a:endParaRPr lang="pt-PT" altLang="pt-PT" sz="2000" dirty="0">
              <a:solidFill>
                <a:srgbClr val="29292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8724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 bwMode="auto">
          <a:xfrm>
            <a:off x="0" y="1"/>
            <a:ext cx="12192000" cy="1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6083829" y="2728686"/>
            <a:ext cx="0" cy="3909068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8461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 bwMode="auto">
          <a:xfrm>
            <a:off x="0" y="1"/>
            <a:ext cx="12192000" cy="1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5358129" y="3454400"/>
            <a:ext cx="0" cy="338655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3665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 bwMode="auto">
          <a:xfrm>
            <a:off x="0" y="1"/>
            <a:ext cx="12192000" cy="1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4221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 bwMode="auto">
          <a:xfrm>
            <a:off x="0" y="1"/>
            <a:ext cx="12192000" cy="1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08382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803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3"/>
          <a:stretch/>
        </p:blipFill>
        <p:spPr bwMode="auto">
          <a:xfrm>
            <a:off x="0" y="1"/>
            <a:ext cx="12192000" cy="130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 flipH="1">
            <a:off x="6578109" y="1381471"/>
            <a:ext cx="12171" cy="5330425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9740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53415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63805-32B6-43A9-BFDC-54C057CCD654}" type="datetimeFigureOut">
              <a:rPr lang="pt-PT" smtClean="0"/>
              <a:t>03-04-2017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D0A71-EA72-4BE3-BC3C-D3A492D46825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93409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7" r:id="rId3"/>
    <p:sldLayoutId id="2147483656" r:id="rId4"/>
    <p:sldLayoutId id="2147483658" r:id="rId5"/>
    <p:sldLayoutId id="2147483659" r:id="rId6"/>
    <p:sldLayoutId id="2147483649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gif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gif"/><Relationship Id="rId4" Type="http://schemas.openxmlformats.org/officeDocument/2006/relationships/image" Target="../media/image1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727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O que é a respiração celular?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38208" y="1227064"/>
            <a:ext cx="6053779" cy="552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239490" y="1576843"/>
            <a:ext cx="640805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400" b="1" dirty="0" smtClean="0">
                <a:solidFill>
                  <a:srgbClr val="30657B"/>
                </a:solidFill>
                <a:latin typeface="+mn-lt"/>
              </a:rPr>
              <a:t>respiração celular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é o processo através do qual as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células </a:t>
            </a:r>
            <a:r>
              <a:rPr lang="pt-BR" altLang="pt-PT" sz="2400" dirty="0" smtClean="0">
                <a:solidFill>
                  <a:srgbClr val="30657B"/>
                </a:solidFill>
                <a:latin typeface="+mn-lt"/>
              </a:rPr>
              <a:t>produzem energia </a:t>
            </a:r>
            <a:r>
              <a:rPr lang="pt-BR" altLang="pt-PT" sz="2400" dirty="0">
                <a:solidFill>
                  <a:srgbClr val="30657B"/>
                </a:solidFill>
                <a:latin typeface="+mn-lt"/>
              </a:rPr>
              <a:t>para realizarem as suas funções. </a:t>
            </a:r>
            <a:endParaRPr lang="pt-BR" altLang="pt-PT" sz="2400" dirty="0" smtClean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3681" y="3022555"/>
            <a:ext cx="4996890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Quais</a:t>
            </a:r>
            <a:r>
              <a:rPr lang="en-US" sz="2400" b="1" dirty="0" smtClean="0">
                <a:solidFill>
                  <a:schemeClr val="bg1"/>
                </a:solidFill>
              </a:rPr>
              <a:t> as </a:t>
            </a:r>
            <a:r>
              <a:rPr lang="en-US" sz="2400" b="1" dirty="0" err="1" smtClean="0">
                <a:solidFill>
                  <a:schemeClr val="bg1"/>
                </a:solidFill>
              </a:rPr>
              <a:t>substâncias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utilizadas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pelas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células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35157" y="3836899"/>
            <a:ext cx="2048686" cy="822336"/>
            <a:chOff x="1659003" y="1563682"/>
            <a:chExt cx="2048686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048686" cy="484902"/>
              <a:chOff x="1957387" y="4951966"/>
              <a:chExt cx="3153214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7"/>
                <a:ext cx="2885731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OXIGÉNIO</a:t>
                </a:r>
              </a:p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NUTRIENTES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28" name="Straight Connector 27"/>
          <p:cNvCxnSpPr/>
          <p:nvPr/>
        </p:nvCxnSpPr>
        <p:spPr>
          <a:xfrm>
            <a:off x="902047" y="3688103"/>
            <a:ext cx="0" cy="942104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663681" y="5112464"/>
            <a:ext cx="4996890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Quais</a:t>
            </a:r>
            <a:r>
              <a:rPr lang="en-US" sz="2400" b="1" dirty="0" smtClean="0">
                <a:solidFill>
                  <a:schemeClr val="bg1"/>
                </a:solidFill>
              </a:rPr>
              <a:t> as </a:t>
            </a:r>
            <a:r>
              <a:rPr lang="en-US" sz="2400" b="1" dirty="0" err="1" smtClean="0">
                <a:solidFill>
                  <a:schemeClr val="bg1"/>
                </a:solidFill>
              </a:rPr>
              <a:t>substâncias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produzidas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pelas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células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1035157" y="5926808"/>
            <a:ext cx="2808754" cy="822336"/>
            <a:chOff x="1659003" y="1563682"/>
            <a:chExt cx="2808754" cy="511316"/>
          </a:xfrm>
        </p:grpSpPr>
        <p:sp>
          <p:nvSpPr>
            <p:cNvPr id="31" name="Parallelogram 3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1659003" y="1590096"/>
              <a:ext cx="2808754" cy="484902"/>
              <a:chOff x="1957387" y="4951966"/>
              <a:chExt cx="4323064" cy="648577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2224869" y="4951967"/>
                <a:ext cx="405558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DIÓXIDO DE CARBONO</a:t>
                </a:r>
              </a:p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ÁGUA</a:t>
                </a: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5" name="Straight Connector 34"/>
          <p:cNvCxnSpPr/>
          <p:nvPr/>
        </p:nvCxnSpPr>
        <p:spPr>
          <a:xfrm>
            <a:off x="902047" y="5807040"/>
            <a:ext cx="0" cy="942104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0199077" y="1290280"/>
            <a:ext cx="888023" cy="2720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21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Qual é a função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respiratório?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87088" y="1576609"/>
            <a:ext cx="5167084" cy="4832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respiração externa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é o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processo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que envolve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trocas gasosas entre o meio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externo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e o organismo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 </a:t>
            </a:r>
          </a:p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É garantida pelo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sistema respiratório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2200" dirty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Nos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animais mais complexos estas trocas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ocorrem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em estruturas específicas – as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superfícies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respiratórias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, que apresentam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uma grande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diversidade 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e variam, por exemplo, em função do 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habitat. </a:t>
            </a:r>
            <a:endParaRPr lang="pt-BR" altLang="pt-PT" sz="2200" dirty="0" smtClean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altLang="pt-PT" sz="2200" dirty="0" smtClean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São exemplos de superfícies respiratórias as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brânquias (internas ou externas)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e os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pulmões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5332725" y="1355965"/>
            <a:ext cx="1917726" cy="671707"/>
            <a:chOff x="1659003" y="1563682"/>
            <a:chExt cx="1917726" cy="511316"/>
          </a:xfrm>
        </p:grpSpPr>
        <p:sp>
          <p:nvSpPr>
            <p:cNvPr id="10" name="Parallelogram 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BRÂNQUIAS EXTERNAS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7691856" y="1355560"/>
            <a:ext cx="1917726" cy="671707"/>
            <a:chOff x="1659003" y="1563682"/>
            <a:chExt cx="1917726" cy="511316"/>
          </a:xfrm>
        </p:grpSpPr>
        <p:sp>
          <p:nvSpPr>
            <p:cNvPr id="16" name="Parallelogram 1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PULMÕES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0" name="Group 19"/>
          <p:cNvGrpSpPr/>
          <p:nvPr/>
        </p:nvGrpSpPr>
        <p:grpSpPr>
          <a:xfrm>
            <a:off x="10028784" y="1355562"/>
            <a:ext cx="1917726" cy="671707"/>
            <a:chOff x="1659003" y="1563682"/>
            <a:chExt cx="1917726" cy="511316"/>
          </a:xfrm>
        </p:grpSpPr>
        <p:sp>
          <p:nvSpPr>
            <p:cNvPr id="21" name="Parallelogram 2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BRÂNQUIAS INTERNAS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9522" y="3493687"/>
            <a:ext cx="6328649" cy="3277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ajunqueira\Desktop\GUIOES PARA ANALISAR\ASA_CN06_PPT_03-EMCURSO\respiracao1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38" b="4863"/>
          <a:stretch/>
        </p:blipFill>
        <p:spPr bwMode="auto">
          <a:xfrm>
            <a:off x="5036457" y="2045510"/>
            <a:ext cx="7170058" cy="1575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</a:rPr>
              <a:t>Qual é a função do sistema respiratório?</a:t>
            </a:r>
            <a:endParaRPr lang="pt-PT" altLang="pt-PT" sz="2400" b="1" dirty="0">
              <a:solidFill>
                <a:srgbClr val="292929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58990" y="1278930"/>
            <a:ext cx="5915948" cy="558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ângulo 2"/>
          <p:cNvSpPr/>
          <p:nvPr/>
        </p:nvSpPr>
        <p:spPr>
          <a:xfrm>
            <a:off x="389628" y="4509076"/>
            <a:ext cx="5328998" cy="2123322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PT" b="1" dirty="0">
              <a:solidFill>
                <a:srgbClr val="292929"/>
              </a:solidFill>
            </a:endParaRPr>
          </a:p>
        </p:txBody>
      </p:sp>
      <p:sp>
        <p:nvSpPr>
          <p:cNvPr id="12" name="Rectângulo 64"/>
          <p:cNvSpPr/>
          <p:nvPr/>
        </p:nvSpPr>
        <p:spPr>
          <a:xfrm>
            <a:off x="839562" y="6205390"/>
            <a:ext cx="4528613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RESPIRAÇÃO CELULAR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Rectângulo 67"/>
          <p:cNvSpPr/>
          <p:nvPr/>
        </p:nvSpPr>
        <p:spPr>
          <a:xfrm>
            <a:off x="927801" y="5566313"/>
            <a:ext cx="4136836" cy="568826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DIÓXIDO DE CARBONO E VAPOR DE ÁGUA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Rectângulo 68"/>
          <p:cNvSpPr/>
          <p:nvPr/>
        </p:nvSpPr>
        <p:spPr>
          <a:xfrm>
            <a:off x="1013730" y="4538104"/>
            <a:ext cx="4304205" cy="557335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OXIGÉNIO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Rectângulo 70"/>
          <p:cNvSpPr/>
          <p:nvPr/>
        </p:nvSpPr>
        <p:spPr>
          <a:xfrm>
            <a:off x="1013729" y="5155257"/>
            <a:ext cx="4304205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ENERGIA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172224" y="1664345"/>
            <a:ext cx="5807662" cy="29546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O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oxigénio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é captado do meio externo (água ou ar) através das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superfícies respiratórias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, sendo depois transportado através do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sistema circulatório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 a todas as células do organismo, que o utilizam para realizar a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respiração celular</a:t>
            </a:r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.</a:t>
            </a:r>
          </a:p>
          <a:p>
            <a:pPr algn="ctr"/>
            <a:endParaRPr lang="pt-BR" altLang="pt-PT" sz="2400" dirty="0" smtClean="0">
              <a:solidFill>
                <a:srgbClr val="30657B"/>
              </a:solidFill>
              <a:latin typeface="+mn-lt"/>
            </a:endParaRPr>
          </a:p>
          <a:p>
            <a:pPr algn="ctr"/>
            <a:endParaRPr lang="pt-BR" altLang="pt-PT" sz="2400" dirty="0">
              <a:solidFill>
                <a:srgbClr val="30657B"/>
              </a:solidFill>
              <a:latin typeface="+mn-lt"/>
            </a:endParaRPr>
          </a:p>
          <a:p>
            <a:pPr algn="ctr"/>
            <a:r>
              <a:rPr lang="pt-BR" altLang="pt-PT" sz="2800" b="1" dirty="0" smtClean="0">
                <a:solidFill>
                  <a:srgbClr val="30657B"/>
                </a:solidFill>
                <a:latin typeface="+mn-lt"/>
              </a:rPr>
              <a:t>Consegues completar o esquema?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29823" y="5453281"/>
            <a:ext cx="1801091" cy="432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295474" y="5943629"/>
            <a:ext cx="1800000" cy="432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9210624" y="1454333"/>
            <a:ext cx="1800000" cy="432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6435934" y="6053914"/>
            <a:ext cx="1800000" cy="432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Down Arrow 24"/>
          <p:cNvSpPr/>
          <p:nvPr/>
        </p:nvSpPr>
        <p:spPr>
          <a:xfrm>
            <a:off x="9175457" y="4784740"/>
            <a:ext cx="325315" cy="1045817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 rot="10800000">
            <a:off x="8474999" y="4754780"/>
            <a:ext cx="325315" cy="1045817"/>
          </a:xfrm>
          <a:prstGeom prst="downArrow">
            <a:avLst/>
          </a:prstGeom>
          <a:solidFill>
            <a:srgbClr val="FFFF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ângulo 91"/>
          <p:cNvSpPr/>
          <p:nvPr/>
        </p:nvSpPr>
        <p:spPr>
          <a:xfrm>
            <a:off x="6435934" y="6064304"/>
            <a:ext cx="1800000" cy="43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RESPIRAÇÃO CELULAR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7" name="Rectângulo 16"/>
          <p:cNvSpPr/>
          <p:nvPr/>
        </p:nvSpPr>
        <p:spPr>
          <a:xfrm>
            <a:off x="6429822" y="5453281"/>
            <a:ext cx="1801091" cy="43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DIÓXIDO DE CARBONO E VAPOR DE ÁGUA</a:t>
            </a:r>
            <a:endParaRPr lang="pt-PT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10295474" y="5954810"/>
            <a:ext cx="1800000" cy="43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ENERGIA</a:t>
            </a:r>
            <a:endParaRPr lang="pt-BR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9" name="Rectângulo 89"/>
          <p:cNvSpPr/>
          <p:nvPr/>
        </p:nvSpPr>
        <p:spPr>
          <a:xfrm>
            <a:off x="9225138" y="1450210"/>
            <a:ext cx="1800000" cy="43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OXIGÉNIO</a:t>
            </a:r>
            <a:endParaRPr lang="pt-BR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6" grpId="0"/>
      <p:bldP spid="17" grpId="0" uiExpand="1" build="p"/>
      <p:bldP spid="10" grpId="0" uiExpand="1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são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brânquias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peixes ósseos?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4158415" y="1407079"/>
            <a:ext cx="7880119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200" dirty="0">
                <a:solidFill>
                  <a:srgbClr val="30657B"/>
                </a:solidFill>
                <a:latin typeface="+mn-lt"/>
              </a:rPr>
              <a:t>Nos peixes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ósseos,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as brânquias localizam-se nas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câmaras </a:t>
            </a:r>
            <a:r>
              <a:rPr lang="pt-BR" sz="2200" b="1" dirty="0" smtClean="0">
                <a:solidFill>
                  <a:srgbClr val="30657B"/>
                </a:solidFill>
                <a:latin typeface="+mn-lt"/>
              </a:rPr>
              <a:t>branquiais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e estão protegidas pelo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opérculo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. </a:t>
            </a:r>
            <a:r>
              <a:rPr lang="pt-BR" sz="2200" dirty="0" smtClean="0">
                <a:solidFill>
                  <a:srgbClr val="30657B"/>
                </a:solidFill>
                <a:latin typeface="+mn-lt"/>
              </a:rPr>
              <a:t>Cada brânquia é constituída por um </a:t>
            </a:r>
            <a:r>
              <a:rPr lang="pt-BR" sz="2200" b="1" dirty="0" smtClean="0">
                <a:solidFill>
                  <a:srgbClr val="30657B"/>
                </a:solidFill>
                <a:latin typeface="+mn-lt"/>
              </a:rPr>
              <a:t>arco  branquial 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que suporta vários </a:t>
            </a:r>
            <a:r>
              <a:rPr lang="pt-BR" sz="2200" b="1" dirty="0">
                <a:solidFill>
                  <a:srgbClr val="30657B"/>
                </a:solidFill>
                <a:latin typeface="+mn-lt"/>
              </a:rPr>
              <a:t>filamentos branquiais</a:t>
            </a:r>
            <a:r>
              <a:rPr lang="pt-BR" sz="2200" dirty="0">
                <a:solidFill>
                  <a:srgbClr val="30657B"/>
                </a:solidFill>
                <a:latin typeface="+mn-lt"/>
              </a:rPr>
              <a:t>, irrigados por vasos sanguíneos.</a:t>
            </a:r>
            <a:endParaRPr lang="pt-BR" sz="2200" dirty="0" smtClean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-19475" y="4160165"/>
            <a:ext cx="4224764" cy="2545656"/>
            <a:chOff x="-222632" y="4171758"/>
            <a:chExt cx="4224764" cy="2545656"/>
          </a:xfrm>
        </p:grpSpPr>
        <p:sp>
          <p:nvSpPr>
            <p:cNvPr id="5" name="Oval 4"/>
            <p:cNvSpPr/>
            <p:nvPr/>
          </p:nvSpPr>
          <p:spPr>
            <a:xfrm>
              <a:off x="-67371" y="4587817"/>
              <a:ext cx="4069503" cy="2129597"/>
            </a:xfrm>
            <a:custGeom>
              <a:avLst/>
              <a:gdLst>
                <a:gd name="connsiteX0" fmla="*/ 0 w 7255231"/>
                <a:gd name="connsiteY0" fmla="*/ 1715251 h 3430501"/>
                <a:gd name="connsiteX1" fmla="*/ 3627616 w 7255231"/>
                <a:gd name="connsiteY1" fmla="*/ 0 h 3430501"/>
                <a:gd name="connsiteX2" fmla="*/ 7255232 w 7255231"/>
                <a:gd name="connsiteY2" fmla="*/ 1715251 h 3430501"/>
                <a:gd name="connsiteX3" fmla="*/ 3627616 w 7255231"/>
                <a:gd name="connsiteY3" fmla="*/ 3430502 h 3430501"/>
                <a:gd name="connsiteX4" fmla="*/ 0 w 7255231"/>
                <a:gd name="connsiteY4" fmla="*/ 1715251 h 3430501"/>
                <a:gd name="connsiteX0" fmla="*/ 0 w 7110089"/>
                <a:gd name="connsiteY0" fmla="*/ 1715558 h 3431077"/>
                <a:gd name="connsiteX1" fmla="*/ 3627616 w 7110089"/>
                <a:gd name="connsiteY1" fmla="*/ 307 h 3431077"/>
                <a:gd name="connsiteX2" fmla="*/ 7110089 w 7110089"/>
                <a:gd name="connsiteY2" fmla="*/ 1613958 h 3431077"/>
                <a:gd name="connsiteX3" fmla="*/ 3627616 w 7110089"/>
                <a:gd name="connsiteY3" fmla="*/ 3430809 h 3431077"/>
                <a:gd name="connsiteX4" fmla="*/ 0 w 7110089"/>
                <a:gd name="connsiteY4" fmla="*/ 1715558 h 3431077"/>
                <a:gd name="connsiteX0" fmla="*/ 2271 w 7112360"/>
                <a:gd name="connsiteY0" fmla="*/ 1715558 h 2210952"/>
                <a:gd name="connsiteX1" fmla="*/ 3629887 w 7112360"/>
                <a:gd name="connsiteY1" fmla="*/ 307 h 2210952"/>
                <a:gd name="connsiteX2" fmla="*/ 7112360 w 7112360"/>
                <a:gd name="connsiteY2" fmla="*/ 1613958 h 2210952"/>
                <a:gd name="connsiteX3" fmla="*/ 3150916 w 7112360"/>
                <a:gd name="connsiteY3" fmla="*/ 2110009 h 2210952"/>
                <a:gd name="connsiteX4" fmla="*/ 2271 w 7112360"/>
                <a:gd name="connsiteY4" fmla="*/ 1715558 h 2210952"/>
                <a:gd name="connsiteX0" fmla="*/ 294260 w 4283778"/>
                <a:gd name="connsiteY0" fmla="*/ 1182370 h 2249585"/>
                <a:gd name="connsiteX1" fmla="*/ 801305 w 4283778"/>
                <a:gd name="connsiteY1" fmla="*/ 4147 h 2249585"/>
                <a:gd name="connsiteX2" fmla="*/ 4283778 w 4283778"/>
                <a:gd name="connsiteY2" fmla="*/ 1617798 h 2249585"/>
                <a:gd name="connsiteX3" fmla="*/ 322334 w 4283778"/>
                <a:gd name="connsiteY3" fmla="*/ 2113849 h 2249585"/>
                <a:gd name="connsiteX4" fmla="*/ 294260 w 4283778"/>
                <a:gd name="connsiteY4" fmla="*/ 1182370 h 2249585"/>
                <a:gd name="connsiteX0" fmla="*/ 19590 w 4009108"/>
                <a:gd name="connsiteY0" fmla="*/ 1182350 h 2234072"/>
                <a:gd name="connsiteX1" fmla="*/ 526635 w 4009108"/>
                <a:gd name="connsiteY1" fmla="*/ 4127 h 2234072"/>
                <a:gd name="connsiteX2" fmla="*/ 4009108 w 4009108"/>
                <a:gd name="connsiteY2" fmla="*/ 1617778 h 2234072"/>
                <a:gd name="connsiteX3" fmla="*/ 570179 w 4009108"/>
                <a:gd name="connsiteY3" fmla="*/ 2084801 h 2234072"/>
                <a:gd name="connsiteX4" fmla="*/ 19590 w 4009108"/>
                <a:gd name="connsiteY4" fmla="*/ 1182350 h 2234072"/>
                <a:gd name="connsiteX0" fmla="*/ 145309 w 3815513"/>
                <a:gd name="connsiteY0" fmla="*/ 1310696 h 2223430"/>
                <a:gd name="connsiteX1" fmla="*/ 333040 w 3815513"/>
                <a:gd name="connsiteY1" fmla="*/ 1844 h 2223430"/>
                <a:gd name="connsiteX2" fmla="*/ 3815513 w 3815513"/>
                <a:gd name="connsiteY2" fmla="*/ 1615495 h 2223430"/>
                <a:gd name="connsiteX3" fmla="*/ 376584 w 3815513"/>
                <a:gd name="connsiteY3" fmla="*/ 2082518 h 2223430"/>
                <a:gd name="connsiteX4" fmla="*/ 145309 w 3815513"/>
                <a:gd name="connsiteY4" fmla="*/ 1310696 h 2223430"/>
                <a:gd name="connsiteX0" fmla="*/ 281368 w 3951572"/>
                <a:gd name="connsiteY0" fmla="*/ 1223747 h 2136481"/>
                <a:gd name="connsiteX1" fmla="*/ 280413 w 3951572"/>
                <a:gd name="connsiteY1" fmla="*/ 1981 h 2136481"/>
                <a:gd name="connsiteX2" fmla="*/ 3951572 w 3951572"/>
                <a:gd name="connsiteY2" fmla="*/ 1528546 h 2136481"/>
                <a:gd name="connsiteX3" fmla="*/ 512643 w 3951572"/>
                <a:gd name="connsiteY3" fmla="*/ 1995569 h 2136481"/>
                <a:gd name="connsiteX4" fmla="*/ 281368 w 3951572"/>
                <a:gd name="connsiteY4" fmla="*/ 1223747 h 2136481"/>
                <a:gd name="connsiteX0" fmla="*/ 281368 w 4096948"/>
                <a:gd name="connsiteY0" fmla="*/ 1223747 h 2098606"/>
                <a:gd name="connsiteX1" fmla="*/ 280413 w 4096948"/>
                <a:gd name="connsiteY1" fmla="*/ 1981 h 2098606"/>
                <a:gd name="connsiteX2" fmla="*/ 3951572 w 4096948"/>
                <a:gd name="connsiteY2" fmla="*/ 1528546 h 2098606"/>
                <a:gd name="connsiteX3" fmla="*/ 3228005 w 4096948"/>
                <a:gd name="connsiteY3" fmla="*/ 2040328 h 2098606"/>
                <a:gd name="connsiteX4" fmla="*/ 512643 w 4096948"/>
                <a:gd name="connsiteY4" fmla="*/ 1995569 h 2098606"/>
                <a:gd name="connsiteX5" fmla="*/ 281368 w 4096948"/>
                <a:gd name="connsiteY5" fmla="*/ 1223747 h 2098606"/>
                <a:gd name="connsiteX0" fmla="*/ 297484 w 4304267"/>
                <a:gd name="connsiteY0" fmla="*/ 1221844 h 2096703"/>
                <a:gd name="connsiteX1" fmla="*/ 296529 w 4304267"/>
                <a:gd name="connsiteY1" fmla="*/ 78 h 2096703"/>
                <a:gd name="connsiteX2" fmla="*/ 4185402 w 4304267"/>
                <a:gd name="connsiteY2" fmla="*/ 1279900 h 2096703"/>
                <a:gd name="connsiteX3" fmla="*/ 3244121 w 4304267"/>
                <a:gd name="connsiteY3" fmla="*/ 2038425 h 2096703"/>
                <a:gd name="connsiteX4" fmla="*/ 528759 w 4304267"/>
                <a:gd name="connsiteY4" fmla="*/ 1993666 h 2096703"/>
                <a:gd name="connsiteX5" fmla="*/ 297484 w 4304267"/>
                <a:gd name="connsiteY5" fmla="*/ 1221844 h 2096703"/>
                <a:gd name="connsiteX0" fmla="*/ 168777 w 4069503"/>
                <a:gd name="connsiteY0" fmla="*/ 1254738 h 2129597"/>
                <a:gd name="connsiteX1" fmla="*/ 167822 w 4069503"/>
                <a:gd name="connsiteY1" fmla="*/ 32972 h 2129597"/>
                <a:gd name="connsiteX2" fmla="*/ 2317128 w 4069503"/>
                <a:gd name="connsiteY2" fmla="*/ 431205 h 2129597"/>
                <a:gd name="connsiteX3" fmla="*/ 4056695 w 4069503"/>
                <a:gd name="connsiteY3" fmla="*/ 1312794 h 2129597"/>
                <a:gd name="connsiteX4" fmla="*/ 3115414 w 4069503"/>
                <a:gd name="connsiteY4" fmla="*/ 2071319 h 2129597"/>
                <a:gd name="connsiteX5" fmla="*/ 400052 w 4069503"/>
                <a:gd name="connsiteY5" fmla="*/ 2026560 h 2129597"/>
                <a:gd name="connsiteX6" fmla="*/ 168777 w 4069503"/>
                <a:gd name="connsiteY6" fmla="*/ 1254738 h 21295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069503" h="2129597">
                  <a:moveTo>
                    <a:pt x="168777" y="1254738"/>
                  </a:moveTo>
                  <a:cubicBezTo>
                    <a:pt x="130072" y="922473"/>
                    <a:pt x="-190236" y="170227"/>
                    <a:pt x="167822" y="32972"/>
                  </a:cubicBezTo>
                  <a:cubicBezTo>
                    <a:pt x="525880" y="-104283"/>
                    <a:pt x="1668983" y="217901"/>
                    <a:pt x="2317128" y="431205"/>
                  </a:cubicBezTo>
                  <a:cubicBezTo>
                    <a:pt x="2965273" y="644509"/>
                    <a:pt x="3959933" y="1078146"/>
                    <a:pt x="4056695" y="1312794"/>
                  </a:cubicBezTo>
                  <a:cubicBezTo>
                    <a:pt x="4153457" y="1547442"/>
                    <a:pt x="3688569" y="1993482"/>
                    <a:pt x="3115414" y="2071319"/>
                  </a:cubicBezTo>
                  <a:cubicBezTo>
                    <a:pt x="2542259" y="2149156"/>
                    <a:pt x="891158" y="2162657"/>
                    <a:pt x="400052" y="2026560"/>
                  </a:cubicBezTo>
                  <a:cubicBezTo>
                    <a:pt x="-91054" y="1890463"/>
                    <a:pt x="207482" y="1587003"/>
                    <a:pt x="168777" y="1254738"/>
                  </a:cubicBezTo>
                  <a:close/>
                </a:path>
              </a:pathLst>
            </a:custGeom>
            <a:noFill/>
            <a:ln>
              <a:solidFill>
                <a:srgbClr val="30657B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42" name="Picture 2" descr="an illustration of a great white shark (Carcharodon carcharias)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598" b="89474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22632" y="4171758"/>
              <a:ext cx="3536632" cy="2538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68405" y="5966854"/>
              <a:ext cx="339484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 smtClean="0"/>
                <a:t>PEIXE CARTILAGÍNEO</a:t>
              </a:r>
            </a:p>
            <a:p>
              <a:pPr algn="ctr"/>
              <a:r>
                <a:rPr lang="en-US" b="1" dirty="0" smtClean="0"/>
                <a:t>- </a:t>
              </a:r>
              <a:r>
                <a:rPr lang="en-US" b="1" dirty="0" err="1" smtClean="0"/>
                <a:t>Brânquias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em</a:t>
              </a:r>
              <a:r>
                <a:rPr lang="en-US" b="1" dirty="0" smtClean="0"/>
                <a:t> forma de </a:t>
              </a:r>
              <a:r>
                <a:rPr lang="en-US" b="1" dirty="0" err="1" smtClean="0"/>
                <a:t>pregas</a:t>
              </a:r>
              <a:r>
                <a:rPr lang="en-US" b="1" dirty="0" smtClean="0"/>
                <a:t> -</a:t>
              </a:r>
              <a:endParaRPr lang="en-US" b="1" dirty="0"/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509"/>
          <a:stretch/>
        </p:blipFill>
        <p:spPr bwMode="auto">
          <a:xfrm>
            <a:off x="158033" y="1560392"/>
            <a:ext cx="2200382" cy="2605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Rectangle 41"/>
          <p:cNvSpPr/>
          <p:nvPr/>
        </p:nvSpPr>
        <p:spPr>
          <a:xfrm>
            <a:off x="2358415" y="2268254"/>
            <a:ext cx="1800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ângulo 89"/>
          <p:cNvSpPr/>
          <p:nvPr/>
        </p:nvSpPr>
        <p:spPr>
          <a:xfrm>
            <a:off x="2358415" y="2278645"/>
            <a:ext cx="1800000" cy="36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OPÉRCULO</a:t>
            </a:r>
            <a:endParaRPr lang="pt-BR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358415" y="2688071"/>
            <a:ext cx="1800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ângulo 89"/>
          <p:cNvSpPr/>
          <p:nvPr/>
        </p:nvSpPr>
        <p:spPr>
          <a:xfrm>
            <a:off x="2358415" y="2698462"/>
            <a:ext cx="1800000" cy="36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BRÂNQUIAS</a:t>
            </a:r>
            <a:endParaRPr lang="pt-BR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2358415" y="3283683"/>
            <a:ext cx="1800000" cy="360000"/>
          </a:xfrm>
          <a:prstGeom prst="rect">
            <a:avLst/>
          </a:prstGeom>
          <a:solidFill>
            <a:schemeClr val="bg1"/>
          </a:solidFill>
          <a:ln>
            <a:solidFill>
              <a:srgbClr val="30657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ângulo 89"/>
          <p:cNvSpPr/>
          <p:nvPr/>
        </p:nvSpPr>
        <p:spPr>
          <a:xfrm>
            <a:off x="2358415" y="3294074"/>
            <a:ext cx="1800000" cy="36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4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FENDA OPERCULAR</a:t>
            </a:r>
            <a:endParaRPr lang="pt-BR" sz="14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832150" y="2935891"/>
            <a:ext cx="9288764" cy="4436884"/>
            <a:chOff x="3832150" y="2935891"/>
            <a:chExt cx="9288764" cy="4436884"/>
          </a:xfrm>
        </p:grpSpPr>
        <p:grpSp>
          <p:nvGrpSpPr>
            <p:cNvPr id="10" name="Group 9"/>
            <p:cNvGrpSpPr/>
            <p:nvPr/>
          </p:nvGrpSpPr>
          <p:grpSpPr>
            <a:xfrm>
              <a:off x="3996537" y="3124867"/>
              <a:ext cx="8353669" cy="4247908"/>
              <a:chOff x="3800595" y="2616871"/>
              <a:chExt cx="8353669" cy="4247908"/>
            </a:xfrm>
          </p:grpSpPr>
          <p:pic>
            <p:nvPicPr>
              <p:cNvPr id="4098" name="Picture 2" descr="C:\Users\ajunqueira\Desktop\GUIOES PARA ANALISAR\ASA_CN06_PPT_03-EMCURSO\peixe2.gif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00595" y="2616871"/>
                <a:ext cx="4893631" cy="282024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4" name="Group 3"/>
              <p:cNvGrpSpPr/>
              <p:nvPr/>
            </p:nvGrpSpPr>
            <p:grpSpPr>
              <a:xfrm>
                <a:off x="5320585" y="2854632"/>
                <a:ext cx="6833679" cy="4010147"/>
                <a:chOff x="5320585" y="2854632"/>
                <a:chExt cx="6833679" cy="4010147"/>
              </a:xfrm>
            </p:grpSpPr>
            <p:pic>
              <p:nvPicPr>
                <p:cNvPr id="22" name="Picture 4" descr="C:\Users\ajunqueira\Desktop\filamentos.gif"/>
                <p:cNvPicPr>
                  <a:picLocks noChangeAspect="1" noChangeArrowheads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 rot="336951">
                  <a:off x="5320585" y="2854632"/>
                  <a:ext cx="6833679" cy="4010147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" name="TextBox 2"/>
                <p:cNvSpPr txBox="1"/>
                <p:nvPr/>
              </p:nvSpPr>
              <p:spPr>
                <a:xfrm rot="21379974">
                  <a:off x="8423724" y="5879423"/>
                  <a:ext cx="121264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PT" dirty="0" smtClean="0"/>
                    <a:t>Filamentos</a:t>
                  </a:r>
                  <a:endParaRPr lang="pt-PT" dirty="0"/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 rot="21379974">
                  <a:off x="8601179" y="3221211"/>
                  <a:ext cx="107439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PT" dirty="0" smtClean="0"/>
                    <a:t>Arco</a:t>
                  </a:r>
                </a:p>
                <a:p>
                  <a:r>
                    <a:rPr lang="pt-PT" dirty="0" smtClean="0"/>
                    <a:t>branquial</a:t>
                  </a:r>
                  <a:endParaRPr lang="pt-PT" dirty="0"/>
                </a:p>
              </p:txBody>
            </p:sp>
            <p:sp>
              <p:nvSpPr>
                <p:cNvPr id="24" name="TextBox 23"/>
                <p:cNvSpPr txBox="1"/>
                <p:nvPr/>
              </p:nvSpPr>
              <p:spPr>
                <a:xfrm rot="21379974">
                  <a:off x="10676723" y="3032794"/>
                  <a:ext cx="1239441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t-PT" dirty="0" smtClean="0"/>
                    <a:t>Vasos</a:t>
                  </a:r>
                </a:p>
                <a:p>
                  <a:r>
                    <a:rPr lang="pt-PT" dirty="0" smtClean="0"/>
                    <a:t>sanguíneos</a:t>
                  </a:r>
                </a:p>
              </p:txBody>
            </p:sp>
          </p:grpSp>
        </p:grpSp>
        <p:sp>
          <p:nvSpPr>
            <p:cNvPr id="48" name="Oval 47"/>
            <p:cNvSpPr/>
            <p:nvPr/>
          </p:nvSpPr>
          <p:spPr>
            <a:xfrm>
              <a:off x="3832150" y="2935891"/>
              <a:ext cx="9288764" cy="4421880"/>
            </a:xfrm>
            <a:custGeom>
              <a:avLst/>
              <a:gdLst>
                <a:gd name="connsiteX0" fmla="*/ 0 w 9178840"/>
                <a:gd name="connsiteY0" fmla="*/ 2455986 h 4911972"/>
                <a:gd name="connsiteX1" fmla="*/ 4589420 w 9178840"/>
                <a:gd name="connsiteY1" fmla="*/ 0 h 4911972"/>
                <a:gd name="connsiteX2" fmla="*/ 9178840 w 9178840"/>
                <a:gd name="connsiteY2" fmla="*/ 2455986 h 4911972"/>
                <a:gd name="connsiteX3" fmla="*/ 4589420 w 9178840"/>
                <a:gd name="connsiteY3" fmla="*/ 4911972 h 4911972"/>
                <a:gd name="connsiteX4" fmla="*/ 0 w 9178840"/>
                <a:gd name="connsiteY4" fmla="*/ 2455986 h 4911972"/>
                <a:gd name="connsiteX0" fmla="*/ 85167 w 9264007"/>
                <a:gd name="connsiteY0" fmla="*/ 2194728 h 4650714"/>
                <a:gd name="connsiteX1" fmla="*/ 2787729 w 9264007"/>
                <a:gd name="connsiteY1" fmla="*/ 0 h 4650714"/>
                <a:gd name="connsiteX2" fmla="*/ 9264007 w 9264007"/>
                <a:gd name="connsiteY2" fmla="*/ 2194728 h 4650714"/>
                <a:gd name="connsiteX3" fmla="*/ 4674587 w 9264007"/>
                <a:gd name="connsiteY3" fmla="*/ 4650714 h 4650714"/>
                <a:gd name="connsiteX4" fmla="*/ 85167 w 9264007"/>
                <a:gd name="connsiteY4" fmla="*/ 2194728 h 4650714"/>
                <a:gd name="connsiteX0" fmla="*/ 42309 w 9192121"/>
                <a:gd name="connsiteY0" fmla="*/ 2209669 h 4669452"/>
                <a:gd name="connsiteX1" fmla="*/ 2744871 w 9192121"/>
                <a:gd name="connsiteY1" fmla="*/ 14941 h 4669452"/>
                <a:gd name="connsiteX2" fmla="*/ 9192121 w 9192121"/>
                <a:gd name="connsiteY2" fmla="*/ 1629098 h 4669452"/>
                <a:gd name="connsiteX3" fmla="*/ 4631729 w 9192121"/>
                <a:gd name="connsiteY3" fmla="*/ 4665655 h 4669452"/>
                <a:gd name="connsiteX4" fmla="*/ 42309 w 9192121"/>
                <a:gd name="connsiteY4" fmla="*/ 2209669 h 4669452"/>
                <a:gd name="connsiteX0" fmla="*/ 166415 w 9316227"/>
                <a:gd name="connsiteY0" fmla="*/ 2209669 h 4408700"/>
                <a:gd name="connsiteX1" fmla="*/ 2868977 w 9316227"/>
                <a:gd name="connsiteY1" fmla="*/ 14941 h 4408700"/>
                <a:gd name="connsiteX2" fmla="*/ 9316227 w 9316227"/>
                <a:gd name="connsiteY2" fmla="*/ 1629098 h 4408700"/>
                <a:gd name="connsiteX3" fmla="*/ 7353892 w 9316227"/>
                <a:gd name="connsiteY3" fmla="*/ 4404398 h 4408700"/>
                <a:gd name="connsiteX4" fmla="*/ 166415 w 9316227"/>
                <a:gd name="connsiteY4" fmla="*/ 2209669 h 4408700"/>
                <a:gd name="connsiteX0" fmla="*/ 167980 w 9288764"/>
                <a:gd name="connsiteY0" fmla="*/ 2421757 h 4421880"/>
                <a:gd name="connsiteX1" fmla="*/ 2841514 w 9288764"/>
                <a:gd name="connsiteY1" fmla="*/ 23829 h 4421880"/>
                <a:gd name="connsiteX2" fmla="*/ 9288764 w 9288764"/>
                <a:gd name="connsiteY2" fmla="*/ 1637986 h 4421880"/>
                <a:gd name="connsiteX3" fmla="*/ 7326429 w 9288764"/>
                <a:gd name="connsiteY3" fmla="*/ 4413286 h 4421880"/>
                <a:gd name="connsiteX4" fmla="*/ 167980 w 9288764"/>
                <a:gd name="connsiteY4" fmla="*/ 2421757 h 4421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88764" h="4421880">
                  <a:moveTo>
                    <a:pt x="167980" y="2421757"/>
                  </a:moveTo>
                  <a:cubicBezTo>
                    <a:pt x="-579506" y="1690181"/>
                    <a:pt x="1321383" y="154458"/>
                    <a:pt x="2841514" y="23829"/>
                  </a:cubicBezTo>
                  <a:cubicBezTo>
                    <a:pt x="4361645" y="-106800"/>
                    <a:pt x="9288764" y="281582"/>
                    <a:pt x="9288764" y="1637986"/>
                  </a:cubicBezTo>
                  <a:cubicBezTo>
                    <a:pt x="9288764" y="2994390"/>
                    <a:pt x="8846560" y="4282658"/>
                    <a:pt x="7326429" y="4413286"/>
                  </a:cubicBezTo>
                  <a:cubicBezTo>
                    <a:pt x="5806298" y="4543915"/>
                    <a:pt x="915466" y="3153333"/>
                    <a:pt x="167980" y="2421757"/>
                  </a:cubicBezTo>
                  <a:close/>
                </a:path>
              </a:pathLst>
            </a:custGeom>
            <a:noFill/>
            <a:ln>
              <a:solidFill>
                <a:srgbClr val="30657B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animBg="1"/>
      <p:bldP spid="4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C:\Users\ajunqueira\Desktop\GUIOES PARA ANALISAR\ASA_CN06_PPT_03-EMCURSO\peixe3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18"/>
          <a:stretch/>
        </p:blipFill>
        <p:spPr bwMode="auto">
          <a:xfrm>
            <a:off x="722484" y="3416819"/>
            <a:ext cx="4604288" cy="331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ajunqueira\Desktop\GUIOES PARA ANALISAR\ASA_CN06_PPT_03-EMCURSO\peixe4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40"/>
          <a:stretch/>
        </p:blipFill>
        <p:spPr bwMode="auto">
          <a:xfrm>
            <a:off x="6966756" y="3788470"/>
            <a:ext cx="4583916" cy="2938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são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brânquias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peixes ósseos?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402505" y="1503547"/>
            <a:ext cx="113716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400" dirty="0">
                <a:solidFill>
                  <a:srgbClr val="30657B"/>
                </a:solidFill>
                <a:latin typeface="+mn-lt"/>
              </a:rPr>
              <a:t>Os movimentos alternados da boca e dos opérculos </a:t>
            </a:r>
            <a:r>
              <a:rPr lang="pt-BR" sz="2400" dirty="0" smtClean="0">
                <a:solidFill>
                  <a:srgbClr val="30657B"/>
                </a:solidFill>
                <a:latin typeface="+mn-lt"/>
              </a:rPr>
              <a:t>permitem que 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a água entre e saia da câmara </a:t>
            </a:r>
            <a:r>
              <a:rPr lang="pt-BR" sz="2400" dirty="0" smtClean="0">
                <a:solidFill>
                  <a:srgbClr val="30657B"/>
                </a:solidFill>
                <a:latin typeface="+mn-lt"/>
              </a:rPr>
              <a:t>branquial. É 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nas brânquias que ocorre a </a:t>
            </a:r>
            <a:r>
              <a:rPr lang="pt-BR" sz="2400" b="1" dirty="0" smtClean="0">
                <a:solidFill>
                  <a:srgbClr val="30657B"/>
                </a:solidFill>
                <a:latin typeface="+mn-lt"/>
              </a:rPr>
              <a:t>hematose branquial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.</a:t>
            </a:r>
            <a:endParaRPr lang="en-US" sz="24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88529" y="5833271"/>
            <a:ext cx="1917726" cy="671707"/>
            <a:chOff x="1659003" y="1563682"/>
            <a:chExt cx="1917726" cy="511316"/>
          </a:xfrm>
        </p:grpSpPr>
        <p:sp>
          <p:nvSpPr>
            <p:cNvPr id="13" name="Parallelogram 1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BOCA ABERTA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075454" y="2730927"/>
            <a:ext cx="1917726" cy="671707"/>
            <a:chOff x="1659003" y="1563682"/>
            <a:chExt cx="1917726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OPÉRCULO FECHADO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6405595" y="5867971"/>
            <a:ext cx="1917726" cy="671707"/>
            <a:chOff x="1659003" y="1563682"/>
            <a:chExt cx="1917726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BOCA FECHADA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9632946" y="2730925"/>
            <a:ext cx="1917726" cy="671707"/>
            <a:chOff x="1659003" y="1563682"/>
            <a:chExt cx="1917726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1917726" cy="484902"/>
              <a:chOff x="1957387" y="4951966"/>
              <a:chExt cx="2951649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1" y="4951967"/>
                <a:ext cx="268416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OPÉRCULO ABERTO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767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são 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brânquias dos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peixes ósseos?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130772" y="1618356"/>
            <a:ext cx="3953021" cy="1117038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Nas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brânquias</a:t>
            </a:r>
            <a:r>
              <a:rPr lang="en-US" sz="2400" b="1" dirty="0" smtClean="0">
                <a:solidFill>
                  <a:schemeClr val="bg1"/>
                </a:solidFill>
              </a:rPr>
              <a:t>, </a:t>
            </a:r>
            <a:r>
              <a:rPr lang="en-US" sz="2400" b="1" dirty="0" err="1" smtClean="0">
                <a:solidFill>
                  <a:schemeClr val="bg1"/>
                </a:solidFill>
              </a:rPr>
              <a:t>que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gás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passa</a:t>
            </a:r>
            <a:r>
              <a:rPr lang="en-US" sz="2400" b="1" dirty="0" smtClean="0">
                <a:solidFill>
                  <a:schemeClr val="bg1"/>
                </a:solidFill>
              </a:rPr>
              <a:t> da </a:t>
            </a:r>
            <a:r>
              <a:rPr lang="en-US" sz="2400" b="1" dirty="0" err="1" smtClean="0">
                <a:solidFill>
                  <a:schemeClr val="bg1"/>
                </a:solidFill>
              </a:rPr>
              <a:t>água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o </a:t>
            </a:r>
            <a:r>
              <a:rPr lang="en-US" sz="2400" b="1" dirty="0" err="1" smtClean="0">
                <a:solidFill>
                  <a:schemeClr val="bg1"/>
                </a:solidFill>
              </a:rPr>
              <a:t>sangue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1424389" y="2911782"/>
            <a:ext cx="1928822" cy="623604"/>
            <a:chOff x="1659003" y="1563682"/>
            <a:chExt cx="1928822" cy="511316"/>
          </a:xfrm>
        </p:grpSpPr>
        <p:sp>
          <p:nvSpPr>
            <p:cNvPr id="35" name="Parallelogram 3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OXIGÉNIO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39" name="Straight Connector 38"/>
          <p:cNvCxnSpPr/>
          <p:nvPr/>
        </p:nvCxnSpPr>
        <p:spPr>
          <a:xfrm>
            <a:off x="1365141" y="2583008"/>
            <a:ext cx="0" cy="942104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6937826" y="1618356"/>
            <a:ext cx="4128765" cy="1117038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</a:rPr>
              <a:t>Qual</a:t>
            </a:r>
            <a:r>
              <a:rPr lang="en-US" sz="2400" b="1" dirty="0" smtClean="0">
                <a:solidFill>
                  <a:schemeClr val="bg1"/>
                </a:solidFill>
              </a:rPr>
              <a:t> o </a:t>
            </a:r>
            <a:r>
              <a:rPr lang="en-US" sz="2400" b="1" dirty="0" err="1" smtClean="0">
                <a:solidFill>
                  <a:schemeClr val="bg1"/>
                </a:solidFill>
              </a:rPr>
              <a:t>gás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que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passa</a:t>
            </a:r>
            <a:r>
              <a:rPr lang="en-US" sz="2400" b="1" dirty="0" smtClean="0">
                <a:solidFill>
                  <a:schemeClr val="bg1"/>
                </a:solidFill>
              </a:rPr>
              <a:t> do </a:t>
            </a:r>
            <a:r>
              <a:rPr lang="en-US" sz="2400" b="1" dirty="0" err="1" smtClean="0">
                <a:solidFill>
                  <a:schemeClr val="bg1"/>
                </a:solidFill>
              </a:rPr>
              <a:t>sangue</a:t>
            </a: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</a:rPr>
              <a:t>para</a:t>
            </a:r>
            <a:r>
              <a:rPr lang="en-US" sz="2400" b="1" dirty="0" smtClean="0">
                <a:solidFill>
                  <a:schemeClr val="bg1"/>
                </a:solidFill>
              </a:rPr>
              <a:t> a </a:t>
            </a:r>
            <a:r>
              <a:rPr lang="en-US" sz="2400" b="1" dirty="0" err="1" smtClean="0">
                <a:solidFill>
                  <a:schemeClr val="bg1"/>
                </a:solidFill>
              </a:rPr>
              <a:t>água</a:t>
            </a:r>
            <a:r>
              <a:rPr lang="en-US" sz="2400" b="1" dirty="0" smtClean="0">
                <a:solidFill>
                  <a:schemeClr val="bg1"/>
                </a:solidFill>
              </a:rPr>
              <a:t>?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7252233" y="2911782"/>
            <a:ext cx="3299650" cy="623604"/>
            <a:chOff x="1659003" y="1563682"/>
            <a:chExt cx="3299650" cy="511316"/>
          </a:xfrm>
        </p:grpSpPr>
        <p:sp>
          <p:nvSpPr>
            <p:cNvPr id="42" name="Parallelogram 4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1659003" y="1590096"/>
              <a:ext cx="3299650" cy="484902"/>
              <a:chOff x="1957387" y="4951966"/>
              <a:chExt cx="5078623" cy="648577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2224871" y="4951967"/>
                <a:ext cx="4811139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DIÓXIDO DE CARBONO</a:t>
                </a:r>
              </a:p>
            </p:txBody>
          </p:sp>
          <p:sp>
            <p:nvSpPr>
              <p:cNvPr id="45" name="Rectangle 4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6" name="Straight Connector 45"/>
          <p:cNvCxnSpPr/>
          <p:nvPr/>
        </p:nvCxnSpPr>
        <p:spPr>
          <a:xfrm>
            <a:off x="7178471" y="2583008"/>
            <a:ext cx="0" cy="942104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1817791" y="4255391"/>
            <a:ext cx="8061139" cy="2383254"/>
            <a:chOff x="1861333" y="4429559"/>
            <a:chExt cx="8061139" cy="2383254"/>
          </a:xfrm>
        </p:grpSpPr>
        <p:pic>
          <p:nvPicPr>
            <p:cNvPr id="47" name="Picture 2" descr="C:\Users\ajunqueira\Desktop\GUIOES PARA ANALISAR\ASA_CN06_PPT_03-EMCURSO\peixe3.gif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18"/>
            <a:stretch/>
          </p:blipFill>
          <p:spPr bwMode="auto">
            <a:xfrm>
              <a:off x="2246208" y="4670259"/>
              <a:ext cx="3159132" cy="21425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3" descr="C:\Users\ajunqueira\Desktop\GUIOES PARA ANALISAR\ASA_CN06_PPT_03-EMCURSO\peixe4.gif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40"/>
            <a:stretch/>
          </p:blipFill>
          <p:spPr bwMode="auto">
            <a:xfrm>
              <a:off x="6530580" y="4910784"/>
              <a:ext cx="3145154" cy="19020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1" name="Group 50"/>
            <p:cNvGrpSpPr/>
            <p:nvPr/>
          </p:nvGrpSpPr>
          <p:grpSpPr>
            <a:xfrm>
              <a:off x="1861333" y="6219300"/>
              <a:ext cx="1315806" cy="434715"/>
              <a:chOff x="1659003" y="1563682"/>
              <a:chExt cx="1917726" cy="511316"/>
            </a:xfrm>
          </p:grpSpPr>
          <p:sp>
            <p:nvSpPr>
              <p:cNvPr id="52" name="Parallelogram 51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3" name="Group 52"/>
              <p:cNvGrpSpPr/>
              <p:nvPr/>
            </p:nvGrpSpPr>
            <p:grpSpPr>
              <a:xfrm>
                <a:off x="1659003" y="1590096"/>
                <a:ext cx="1917726" cy="484902"/>
                <a:chOff x="1957387" y="4951966"/>
                <a:chExt cx="2951649" cy="648577"/>
              </a:xfrm>
            </p:grpSpPr>
            <p:sp>
              <p:nvSpPr>
                <p:cNvPr id="54" name="Rectangle 53"/>
                <p:cNvSpPr/>
                <p:nvPr/>
              </p:nvSpPr>
              <p:spPr>
                <a:xfrm>
                  <a:off x="2224871" y="4951967"/>
                  <a:ext cx="2684165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b="1" dirty="0" smtClean="0">
                      <a:solidFill>
                        <a:schemeClr val="tx1"/>
                      </a:solidFill>
                    </a:rPr>
                    <a:t>BOCA ABERTA</a:t>
                  </a:r>
                  <a:endParaRPr lang="pt-BR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5" name="Rectangle 54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56" name="Group 55"/>
            <p:cNvGrpSpPr/>
            <p:nvPr/>
          </p:nvGrpSpPr>
          <p:grpSpPr>
            <a:xfrm>
              <a:off x="4967682" y="4429560"/>
              <a:ext cx="1315806" cy="434715"/>
              <a:chOff x="1659003" y="1563682"/>
              <a:chExt cx="1917726" cy="511316"/>
            </a:xfrm>
          </p:grpSpPr>
          <p:sp>
            <p:nvSpPr>
              <p:cNvPr id="57" name="Parallelogram 56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8" name="Group 57"/>
              <p:cNvGrpSpPr/>
              <p:nvPr/>
            </p:nvGrpSpPr>
            <p:grpSpPr>
              <a:xfrm>
                <a:off x="1659003" y="1590096"/>
                <a:ext cx="1917726" cy="484902"/>
                <a:chOff x="1957379" y="4951966"/>
                <a:chExt cx="2951649" cy="648577"/>
              </a:xfrm>
            </p:grpSpPr>
            <p:sp>
              <p:nvSpPr>
                <p:cNvPr id="59" name="Rectangle 58"/>
                <p:cNvSpPr/>
                <p:nvPr/>
              </p:nvSpPr>
              <p:spPr>
                <a:xfrm>
                  <a:off x="2224863" y="4951968"/>
                  <a:ext cx="2684165" cy="648575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b="1" dirty="0" smtClean="0">
                      <a:solidFill>
                        <a:schemeClr val="tx1"/>
                      </a:solidFill>
                    </a:rPr>
                    <a:t>OPÉRCULO </a:t>
                  </a:r>
                  <a:r>
                    <a:rPr lang="pt-BR" sz="1400" b="1" dirty="0" smtClean="0">
                      <a:solidFill>
                        <a:schemeClr val="tx1"/>
                      </a:solidFill>
                    </a:rPr>
                    <a:t>FECHADO</a:t>
                  </a:r>
                  <a:endParaRPr lang="pt-BR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0" name="Rectangle 59"/>
                <p:cNvSpPr/>
                <p:nvPr/>
              </p:nvSpPr>
              <p:spPr>
                <a:xfrm>
                  <a:off x="1957379" y="4951966"/>
                  <a:ext cx="295276" cy="648575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1" name="Group 60"/>
            <p:cNvGrpSpPr/>
            <p:nvPr/>
          </p:nvGrpSpPr>
          <p:grpSpPr>
            <a:xfrm>
              <a:off x="6530580" y="6234135"/>
              <a:ext cx="1315806" cy="434715"/>
              <a:chOff x="1659003" y="1563682"/>
              <a:chExt cx="1917726" cy="511316"/>
            </a:xfrm>
          </p:grpSpPr>
          <p:sp>
            <p:nvSpPr>
              <p:cNvPr id="62" name="Parallelogram 61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3" name="Group 62"/>
              <p:cNvGrpSpPr/>
              <p:nvPr/>
            </p:nvGrpSpPr>
            <p:grpSpPr>
              <a:xfrm>
                <a:off x="1659003" y="1590096"/>
                <a:ext cx="1917726" cy="484902"/>
                <a:chOff x="1957387" y="4951966"/>
                <a:chExt cx="2951649" cy="648577"/>
              </a:xfrm>
            </p:grpSpPr>
            <p:sp>
              <p:nvSpPr>
                <p:cNvPr id="64" name="Rectangle 63"/>
                <p:cNvSpPr/>
                <p:nvPr/>
              </p:nvSpPr>
              <p:spPr>
                <a:xfrm>
                  <a:off x="2224871" y="4951967"/>
                  <a:ext cx="2684165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b="1" dirty="0" smtClean="0">
                      <a:solidFill>
                        <a:schemeClr val="tx1"/>
                      </a:solidFill>
                    </a:rPr>
                    <a:t>BOCA FECHADA</a:t>
                  </a:r>
                  <a:endParaRPr lang="pt-BR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65" name="Rectangle 64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66" name="Group 65"/>
            <p:cNvGrpSpPr/>
            <p:nvPr/>
          </p:nvGrpSpPr>
          <p:grpSpPr>
            <a:xfrm>
              <a:off x="8606666" y="4429559"/>
              <a:ext cx="1315806" cy="434715"/>
              <a:chOff x="1659003" y="1563682"/>
              <a:chExt cx="1917726" cy="511316"/>
            </a:xfrm>
          </p:grpSpPr>
          <p:sp>
            <p:nvSpPr>
              <p:cNvPr id="67" name="Parallelogram 66"/>
              <p:cNvSpPr/>
              <p:nvPr/>
            </p:nvSpPr>
            <p:spPr>
              <a:xfrm rot="16200000" flipH="1">
                <a:off x="1558173" y="1672628"/>
                <a:ext cx="305699" cy="87808"/>
              </a:xfrm>
              <a:prstGeom prst="parallelogram">
                <a:avLst>
                  <a:gd name="adj" fmla="val 32001"/>
                </a:avLst>
              </a:prstGeom>
              <a:solidFill>
                <a:srgbClr val="30657B"/>
              </a:solidFill>
              <a:ln>
                <a:solidFill>
                  <a:srgbClr val="30657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68" name="Group 67"/>
              <p:cNvGrpSpPr/>
              <p:nvPr/>
            </p:nvGrpSpPr>
            <p:grpSpPr>
              <a:xfrm>
                <a:off x="1659003" y="1590096"/>
                <a:ext cx="1917726" cy="484902"/>
                <a:chOff x="1957387" y="4951966"/>
                <a:chExt cx="2951649" cy="648577"/>
              </a:xfrm>
            </p:grpSpPr>
            <p:sp>
              <p:nvSpPr>
                <p:cNvPr id="69" name="Rectangle 68"/>
                <p:cNvSpPr/>
                <p:nvPr/>
              </p:nvSpPr>
              <p:spPr>
                <a:xfrm>
                  <a:off x="2224871" y="4951967"/>
                  <a:ext cx="2684165" cy="648576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effectLst>
                  <a:outerShdw blurRad="38100" dist="25400" dir="1500000" sx="102000" sy="102000" algn="tl" rotWithShape="0">
                    <a:schemeClr val="tx1">
                      <a:lumMod val="65000"/>
                      <a:lumOff val="35000"/>
                      <a:alpha val="64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pt-BR" sz="1400" b="1" dirty="0" smtClean="0">
                      <a:solidFill>
                        <a:schemeClr val="tx1"/>
                      </a:solidFill>
                    </a:rPr>
                    <a:t>OPÉRCULO ABERTO</a:t>
                  </a:r>
                  <a:endParaRPr lang="pt-BR" sz="1400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Rectangle 69"/>
                <p:cNvSpPr/>
                <p:nvPr/>
              </p:nvSpPr>
              <p:spPr>
                <a:xfrm>
                  <a:off x="1957387" y="4951966"/>
                  <a:ext cx="295275" cy="648575"/>
                </a:xfrm>
                <a:prstGeom prst="rect">
                  <a:avLst/>
                </a:prstGeom>
                <a:solidFill>
                  <a:srgbClr val="56CDF5"/>
                </a:solidFill>
                <a:ln>
                  <a:noFill/>
                </a:ln>
                <a:effectLst>
                  <a:outerShdw blurRad="38100" dist="25400" dir="1500000" sx="105000" sy="105000" algn="tl" rotWithShape="0">
                    <a:schemeClr val="tx1">
                      <a:lumMod val="65000"/>
                      <a:lumOff val="35000"/>
                      <a:alpha val="65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pt-BR" sz="2000" b="1" dirty="0">
                    <a:solidFill>
                      <a:schemeClr val="accent6">
                        <a:lumMod val="60000"/>
                        <a:lumOff val="40000"/>
                      </a:schemeClr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63488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7"/>
          <a:stretch/>
        </p:blipFill>
        <p:spPr bwMode="auto">
          <a:xfrm>
            <a:off x="6008692" y="1454664"/>
            <a:ext cx="5484473" cy="5409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3" name="Straight Connector 62"/>
          <p:cNvCxnSpPr/>
          <p:nvPr/>
        </p:nvCxnSpPr>
        <p:spPr>
          <a:xfrm>
            <a:off x="500830" y="5235675"/>
            <a:ext cx="0" cy="1424431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constituído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sistema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respiratório humano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239492" y="1494576"/>
            <a:ext cx="347253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000" dirty="0" smtClean="0">
                <a:solidFill>
                  <a:srgbClr val="30657B"/>
                </a:solidFill>
                <a:latin typeface="+mn-lt"/>
              </a:rPr>
              <a:t>O sistema respiratório humano é constituído </a:t>
            </a:r>
            <a:r>
              <a:rPr lang="pt-BR" altLang="pt-PT" sz="2000" dirty="0">
                <a:solidFill>
                  <a:srgbClr val="30657B"/>
                </a:solidFill>
                <a:latin typeface="+mn-lt"/>
              </a:rPr>
              <a:t>por:</a:t>
            </a:r>
            <a:endParaRPr lang="pt-PT" altLang="pt-PT" sz="2000" dirty="0">
              <a:solidFill>
                <a:srgbClr val="30657B"/>
              </a:solidFill>
              <a:latin typeface="+mn-lt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4866149" y="2053173"/>
            <a:ext cx="1797290" cy="511316"/>
            <a:chOff x="1659003" y="1563682"/>
            <a:chExt cx="1797290" cy="511316"/>
          </a:xfrm>
        </p:grpSpPr>
        <p:sp>
          <p:nvSpPr>
            <p:cNvPr id="8" name="Parallelogram 7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Fossas nasais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4267063" y="3882329"/>
            <a:ext cx="1797290" cy="511316"/>
            <a:chOff x="1659003" y="1563682"/>
            <a:chExt cx="1797290" cy="511316"/>
          </a:xfrm>
        </p:grpSpPr>
        <p:sp>
          <p:nvSpPr>
            <p:cNvPr id="13" name="Parallelogram 1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Traqueia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4286735" y="3310744"/>
            <a:ext cx="1797290" cy="511316"/>
            <a:chOff x="1659003" y="1563682"/>
            <a:chExt cx="1797290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Laringe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9840024" y="5851101"/>
            <a:ext cx="1797290" cy="511316"/>
            <a:chOff x="1659003" y="1563682"/>
            <a:chExt cx="1797290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Pulmões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4403748" y="5123176"/>
            <a:ext cx="1797387" cy="511200"/>
            <a:chOff x="1659003" y="1563682"/>
            <a:chExt cx="1797387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1797387" cy="484902"/>
              <a:chOff x="1957387" y="4951966"/>
              <a:chExt cx="2766431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0" y="4951967"/>
                <a:ext cx="249894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Bronquíolo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3" name="Group 32"/>
          <p:cNvGrpSpPr/>
          <p:nvPr/>
        </p:nvGrpSpPr>
        <p:grpSpPr>
          <a:xfrm>
            <a:off x="4382659" y="4520288"/>
            <a:ext cx="1797386" cy="511200"/>
            <a:chOff x="1659003" y="1563682"/>
            <a:chExt cx="1797386" cy="511316"/>
          </a:xfrm>
        </p:grpSpPr>
        <p:sp>
          <p:nvSpPr>
            <p:cNvPr id="34" name="Parallelogram 3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5" name="Group 34"/>
            <p:cNvGrpSpPr/>
            <p:nvPr/>
          </p:nvGrpSpPr>
          <p:grpSpPr>
            <a:xfrm>
              <a:off x="1659003" y="1590096"/>
              <a:ext cx="1797386" cy="484902"/>
              <a:chOff x="1957387" y="4951966"/>
              <a:chExt cx="2766429" cy="64857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2224868" y="4951967"/>
                <a:ext cx="249894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Brônquio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Rectangle 37"/>
          <p:cNvSpPr/>
          <p:nvPr/>
        </p:nvSpPr>
        <p:spPr>
          <a:xfrm>
            <a:off x="239492" y="2340492"/>
            <a:ext cx="3191628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VIAS RESPIRATÓRIAS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39492" y="4684201"/>
            <a:ext cx="3191628" cy="694575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PULMÕES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5023155" y="2685166"/>
            <a:ext cx="1797290" cy="511316"/>
            <a:chOff x="1659003" y="1563682"/>
            <a:chExt cx="1797290" cy="511316"/>
          </a:xfrm>
        </p:grpSpPr>
        <p:sp>
          <p:nvSpPr>
            <p:cNvPr id="41" name="Parallelogram 4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Faringe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45" name="Straight Connector 44"/>
          <p:cNvCxnSpPr/>
          <p:nvPr/>
        </p:nvCxnSpPr>
        <p:spPr>
          <a:xfrm rot="5400000">
            <a:off x="1236455" y="4040576"/>
            <a:ext cx="5256000" cy="0"/>
          </a:xfrm>
          <a:prstGeom prst="line">
            <a:avLst/>
          </a:prstGeom>
          <a:ln w="19050">
            <a:solidFill>
              <a:srgbClr val="56CD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Group 51"/>
          <p:cNvGrpSpPr/>
          <p:nvPr/>
        </p:nvGrpSpPr>
        <p:grpSpPr>
          <a:xfrm>
            <a:off x="703224" y="3226070"/>
            <a:ext cx="2727896" cy="1105930"/>
            <a:chOff x="1659003" y="1563682"/>
            <a:chExt cx="2727896" cy="511316"/>
          </a:xfrm>
        </p:grpSpPr>
        <p:sp>
          <p:nvSpPr>
            <p:cNvPr id="53" name="Parallelogram 52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4" name="Group 53"/>
            <p:cNvGrpSpPr/>
            <p:nvPr/>
          </p:nvGrpSpPr>
          <p:grpSpPr>
            <a:xfrm>
              <a:off x="1659003" y="1590096"/>
              <a:ext cx="2727896" cy="484902"/>
              <a:chOff x="1957387" y="4951966"/>
              <a:chExt cx="4198614" cy="648577"/>
            </a:xfrm>
          </p:grpSpPr>
          <p:sp>
            <p:nvSpPr>
              <p:cNvPr id="55" name="Rectangle 54"/>
              <p:cNvSpPr/>
              <p:nvPr/>
            </p:nvSpPr>
            <p:spPr>
              <a:xfrm>
                <a:off x="2224871" y="4951967"/>
                <a:ext cx="39311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700" b="1" dirty="0">
                    <a:solidFill>
                      <a:schemeClr val="tx1"/>
                    </a:solidFill>
                  </a:rPr>
                  <a:t>C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anais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por onde o ar circula e onde este é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aquecido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, humedecido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            e purificado.</a:t>
                </a: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57" name="Straight Connector 56"/>
          <p:cNvCxnSpPr/>
          <p:nvPr/>
        </p:nvCxnSpPr>
        <p:spPr>
          <a:xfrm>
            <a:off x="488111" y="2907570"/>
            <a:ext cx="0" cy="1424431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715943" y="5554175"/>
            <a:ext cx="2727896" cy="1105930"/>
            <a:chOff x="1659003" y="1563682"/>
            <a:chExt cx="2727896" cy="511316"/>
          </a:xfrm>
        </p:grpSpPr>
        <p:sp>
          <p:nvSpPr>
            <p:cNvPr id="59" name="Parallelogram 5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0" name="Group 59"/>
            <p:cNvGrpSpPr/>
            <p:nvPr/>
          </p:nvGrpSpPr>
          <p:grpSpPr>
            <a:xfrm>
              <a:off x="1659003" y="1590096"/>
              <a:ext cx="2727896" cy="484902"/>
              <a:chOff x="1957387" y="4951966"/>
              <a:chExt cx="4198614" cy="648577"/>
            </a:xfrm>
          </p:grpSpPr>
          <p:sp>
            <p:nvSpPr>
              <p:cNvPr id="61" name="Rectangle 60"/>
              <p:cNvSpPr/>
              <p:nvPr/>
            </p:nvSpPr>
            <p:spPr>
              <a:xfrm>
                <a:off x="2224871" y="4951967"/>
                <a:ext cx="393113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700" b="1" dirty="0" smtClean="0">
                    <a:solidFill>
                      <a:schemeClr val="tx1"/>
                    </a:solidFill>
                  </a:rPr>
                  <a:t>Órgãos 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de aspeto esponjoso,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moles</a:t>
                </a:r>
                <a:r>
                  <a:rPr lang="pt-BR" sz="1700" b="1" dirty="0">
                    <a:solidFill>
                      <a:schemeClr val="tx1"/>
                    </a:solidFill>
                  </a:rPr>
                  <a:t>, elásticos e de cor rosada, </a:t>
                </a:r>
                <a:r>
                  <a:rPr lang="pt-BR" sz="1700" b="1" dirty="0" smtClean="0">
                    <a:solidFill>
                      <a:schemeClr val="tx1"/>
                    </a:solidFill>
                  </a:rPr>
                  <a:t>envolvidos pela pleura.</a:t>
                </a:r>
              </a:p>
            </p:txBody>
          </p:sp>
          <p:sp>
            <p:nvSpPr>
              <p:cNvPr id="62" name="Rectangle 6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9490731" y="2256053"/>
            <a:ext cx="1797387" cy="511200"/>
            <a:chOff x="1659003" y="1563682"/>
            <a:chExt cx="1797387" cy="511316"/>
          </a:xfrm>
        </p:grpSpPr>
        <p:sp>
          <p:nvSpPr>
            <p:cNvPr id="65" name="Parallelogram 6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6" name="Group 65"/>
            <p:cNvGrpSpPr/>
            <p:nvPr/>
          </p:nvGrpSpPr>
          <p:grpSpPr>
            <a:xfrm>
              <a:off x="1659003" y="1590096"/>
              <a:ext cx="1797387" cy="484902"/>
              <a:chOff x="1957387" y="4951966"/>
              <a:chExt cx="2766431" cy="648577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2224870" y="4951967"/>
                <a:ext cx="2498948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Bronquíolo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cxnSp>
        <p:nvCxnSpPr>
          <p:cNvPr id="11264" name="Straight Connector 11263"/>
          <p:cNvCxnSpPr/>
          <p:nvPr/>
        </p:nvCxnSpPr>
        <p:spPr>
          <a:xfrm>
            <a:off x="7859730" y="5378776"/>
            <a:ext cx="1980294" cy="741190"/>
          </a:xfrm>
          <a:prstGeom prst="line">
            <a:avLst/>
          </a:prstGeom>
          <a:ln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27" idx="1"/>
          </p:cNvCxnSpPr>
          <p:nvPr/>
        </p:nvCxnSpPr>
        <p:spPr>
          <a:xfrm>
            <a:off x="8845268" y="5240713"/>
            <a:ext cx="994756" cy="879253"/>
          </a:xfrm>
          <a:prstGeom prst="line">
            <a:avLst/>
          </a:prstGeom>
          <a:ln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68" name="Straight Connector 11267"/>
          <p:cNvCxnSpPr/>
          <p:nvPr/>
        </p:nvCxnSpPr>
        <p:spPr>
          <a:xfrm flipH="1" flipV="1">
            <a:off x="10181690" y="2767252"/>
            <a:ext cx="143838" cy="1040347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C:\Users\ajunqueira\Desktop\GUIOES PARA ANALISAR\ASA_CN06_PPT_03-EMCURSO\shutterstock_23857276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3937" y="3218495"/>
            <a:ext cx="1717077" cy="306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o ar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entra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e sai dos pulmões?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4515033" y="1386114"/>
            <a:ext cx="75318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sz="2400" dirty="0" smtClean="0">
                <a:solidFill>
                  <a:srgbClr val="30657B"/>
                </a:solidFill>
                <a:latin typeface="+mn-lt"/>
              </a:rPr>
              <a:t>A 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ventilação pulmonar </a:t>
            </a:r>
            <a:r>
              <a:rPr lang="pt-BR" sz="2400" dirty="0" smtClean="0">
                <a:solidFill>
                  <a:srgbClr val="30657B"/>
                </a:solidFill>
                <a:latin typeface="+mn-lt"/>
              </a:rPr>
              <a:t>é 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assegurada por movimentos da </a:t>
            </a:r>
            <a:r>
              <a:rPr lang="pt-BR" sz="2400" b="1" dirty="0">
                <a:solidFill>
                  <a:srgbClr val="30657B"/>
                </a:solidFill>
                <a:latin typeface="+mn-lt"/>
              </a:rPr>
              <a:t>caixa torácica</a:t>
            </a:r>
            <a:r>
              <a:rPr lang="pt-BR" sz="2400" dirty="0">
                <a:solidFill>
                  <a:srgbClr val="30657B"/>
                </a:solidFill>
                <a:latin typeface="+mn-lt"/>
              </a:rPr>
              <a:t>.</a:t>
            </a:r>
            <a:endParaRPr lang="en-US" sz="2400" dirty="0">
              <a:solidFill>
                <a:srgbClr val="30657B"/>
              </a:solidFill>
              <a:latin typeface="+mn-lt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48467" y="3153968"/>
            <a:ext cx="2710267" cy="3347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5359422" y="3449640"/>
            <a:ext cx="1797290" cy="511316"/>
            <a:chOff x="1659003" y="1563682"/>
            <a:chExt cx="1797290" cy="511316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Esterno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6" name="Group 15"/>
          <p:cNvGrpSpPr/>
          <p:nvPr/>
        </p:nvGrpSpPr>
        <p:grpSpPr>
          <a:xfrm>
            <a:off x="5363664" y="4247018"/>
            <a:ext cx="1797290" cy="511316"/>
            <a:chOff x="1659003" y="1563682"/>
            <a:chExt cx="1797290" cy="511316"/>
          </a:xfrm>
        </p:grpSpPr>
        <p:sp>
          <p:nvSpPr>
            <p:cNvPr id="17" name="Parallelogram 16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Costelas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1" name="Group 20"/>
          <p:cNvGrpSpPr/>
          <p:nvPr/>
        </p:nvGrpSpPr>
        <p:grpSpPr>
          <a:xfrm>
            <a:off x="5363664" y="5062925"/>
            <a:ext cx="1797290" cy="511316"/>
            <a:chOff x="1659003" y="1563682"/>
            <a:chExt cx="1797290" cy="511316"/>
          </a:xfrm>
        </p:grpSpPr>
        <p:sp>
          <p:nvSpPr>
            <p:cNvPr id="22" name="Parallelogram 21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Diafragma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27" name="Rectangle 26"/>
          <p:cNvSpPr/>
          <p:nvPr/>
        </p:nvSpPr>
        <p:spPr>
          <a:xfrm>
            <a:off x="186616" y="2177969"/>
            <a:ext cx="2272104" cy="475249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INSPIRAÇÃO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731528" y="1408691"/>
            <a:ext cx="3712748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VENTILAÇÃO PULMONAR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2685146" y="2177968"/>
            <a:ext cx="2272104" cy="475249"/>
          </a:xfrm>
          <a:prstGeom prst="rect">
            <a:avLst/>
          </a:prstGeom>
          <a:solidFill>
            <a:srgbClr val="56CDF5"/>
          </a:solidFill>
          <a:ln>
            <a:solidFill>
              <a:srgbClr val="56CDF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EXPIRAÇÃO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10237527" y="3633114"/>
            <a:ext cx="557014" cy="6576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10070980" y="5076854"/>
            <a:ext cx="1262827" cy="126416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9481378" y="6115254"/>
            <a:ext cx="1707058" cy="629451"/>
            <a:chOff x="1659003" y="1563682"/>
            <a:chExt cx="2799869" cy="629451"/>
          </a:xfrm>
        </p:grpSpPr>
        <p:sp>
          <p:nvSpPr>
            <p:cNvPr id="46" name="Parallelogram 4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659003" y="1590096"/>
              <a:ext cx="2799869" cy="603037"/>
              <a:chOff x="1957387" y="4951962"/>
              <a:chExt cx="4309389" cy="806587"/>
            </a:xfrm>
          </p:grpSpPr>
          <p:sp>
            <p:nvSpPr>
              <p:cNvPr id="48" name="Rectangle 47"/>
              <p:cNvSpPr/>
              <p:nvPr/>
            </p:nvSpPr>
            <p:spPr>
              <a:xfrm>
                <a:off x="2224868" y="4951967"/>
                <a:ext cx="4041908" cy="80658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Músculos intercostais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/>
              <p:cNvSpPr/>
              <p:nvPr/>
            </p:nvSpPr>
            <p:spPr>
              <a:xfrm>
                <a:off x="1957387" y="4951962"/>
                <a:ext cx="295275" cy="806582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/>
          <p:cNvGrpSpPr/>
          <p:nvPr/>
        </p:nvGrpSpPr>
        <p:grpSpPr>
          <a:xfrm>
            <a:off x="9451500" y="4377271"/>
            <a:ext cx="1184264" cy="511316"/>
            <a:chOff x="1659003" y="1563682"/>
            <a:chExt cx="1973915" cy="511316"/>
          </a:xfrm>
        </p:grpSpPr>
        <p:sp>
          <p:nvSpPr>
            <p:cNvPr id="51" name="Parallelogram 5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2" name="Group 51"/>
            <p:cNvGrpSpPr/>
            <p:nvPr/>
          </p:nvGrpSpPr>
          <p:grpSpPr>
            <a:xfrm>
              <a:off x="1659003" y="1590096"/>
              <a:ext cx="1973915" cy="484902"/>
              <a:chOff x="1957387" y="4951966"/>
              <a:chExt cx="3038133" cy="648577"/>
            </a:xfrm>
          </p:grpSpPr>
          <p:sp>
            <p:nvSpPr>
              <p:cNvPr id="53" name="Rectangle 52"/>
              <p:cNvSpPr/>
              <p:nvPr/>
            </p:nvSpPr>
            <p:spPr>
              <a:xfrm>
                <a:off x="2224868" y="4951967"/>
                <a:ext cx="2770652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Costelas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9" name="Group 58"/>
          <p:cNvGrpSpPr/>
          <p:nvPr/>
        </p:nvGrpSpPr>
        <p:grpSpPr>
          <a:xfrm>
            <a:off x="9451500" y="3207196"/>
            <a:ext cx="1797290" cy="511316"/>
            <a:chOff x="1659003" y="1563682"/>
            <a:chExt cx="1797290" cy="511316"/>
          </a:xfrm>
        </p:grpSpPr>
        <p:sp>
          <p:nvSpPr>
            <p:cNvPr id="60" name="Parallelogram 5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1" name="Group 60"/>
            <p:cNvGrpSpPr/>
            <p:nvPr/>
          </p:nvGrpSpPr>
          <p:grpSpPr>
            <a:xfrm>
              <a:off x="1659003" y="1590096"/>
              <a:ext cx="1797290" cy="484902"/>
              <a:chOff x="1957387" y="4951966"/>
              <a:chExt cx="2766281" cy="648577"/>
            </a:xfrm>
          </p:grpSpPr>
          <p:sp>
            <p:nvSpPr>
              <p:cNvPr id="62" name="Rectangle 61"/>
              <p:cNvSpPr/>
              <p:nvPr/>
            </p:nvSpPr>
            <p:spPr>
              <a:xfrm>
                <a:off x="2224870" y="4951968"/>
                <a:ext cx="2498798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2000" b="1" dirty="0" smtClean="0">
                    <a:solidFill>
                      <a:schemeClr val="tx1"/>
                    </a:solidFill>
                  </a:rPr>
                  <a:t>Esterno</a:t>
                </a:r>
                <a:endParaRPr lang="pt-BR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angle 6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30657B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6146" name="Picture 2" descr="C:\Users\ajunqueira\Desktop\GUIOES PARA ANALISAR\ASA_CN06_PPT_03-EMCURSO\inspiração (2)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45" y="2709019"/>
            <a:ext cx="2217846" cy="423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junqueira\Desktop\GUIOES PARA ANALISAR\ASA_CN06_PPT_03-EMCURSO\expiração (2)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774" y="2745483"/>
            <a:ext cx="2386376" cy="41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214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56151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o ar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entra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e sai dos pulmões?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382" y="1290280"/>
            <a:ext cx="5482390" cy="536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8569228" y="2252303"/>
            <a:ext cx="3503322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Contrai e baixa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3020" y="2216420"/>
            <a:ext cx="243821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DIAFRAGMA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13020" y="2992804"/>
            <a:ext cx="243821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MÚSCULOS INTERCOSTAIS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949412" y="3901448"/>
            <a:ext cx="2619815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CAIXA TORÁCICA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949412" y="4777675"/>
            <a:ext cx="2619815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PULMÕES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49412" y="5664061"/>
            <a:ext cx="260182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949279" y="2179349"/>
            <a:ext cx="100420" cy="1557458"/>
          </a:xfrm>
          <a:prstGeom prst="rect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569227" y="3028687"/>
            <a:ext cx="3503323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Contraem</a:t>
            </a:r>
            <a:r>
              <a:rPr lang="pt-BR" sz="2000" b="1" dirty="0" smtClean="0">
                <a:solidFill>
                  <a:schemeClr val="tx1"/>
                </a:solidFill>
              </a:rPr>
              <a:t>: </a:t>
            </a:r>
            <a:r>
              <a:rPr lang="pt-BR" b="1" dirty="0" smtClean="0">
                <a:solidFill>
                  <a:schemeClr val="tx1"/>
                </a:solidFill>
              </a:rPr>
              <a:t>as costelas são projetadas e o esterno sobe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569228" y="3937336"/>
            <a:ext cx="3503322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Aumenta de volume </a:t>
            </a:r>
            <a:r>
              <a:rPr lang="pt-BR" b="1" dirty="0" smtClean="0">
                <a:solidFill>
                  <a:schemeClr val="tx1"/>
                </a:solidFill>
              </a:rPr>
              <a:t>(expande)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569228" y="4814296"/>
            <a:ext cx="3503322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Aumentam de volume </a:t>
            </a:r>
            <a:r>
              <a:rPr lang="pt-BR" b="1" dirty="0" smtClean="0">
                <a:solidFill>
                  <a:schemeClr val="tx1"/>
                </a:solidFill>
              </a:rPr>
              <a:t>(dilatam)</a:t>
            </a:r>
            <a:endParaRPr lang="pt-BR" sz="2000" b="1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569228" y="5699946"/>
            <a:ext cx="3503321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ENTRA</a:t>
            </a:r>
            <a:r>
              <a:rPr lang="pt-BR" sz="2000" b="1" dirty="0" smtClean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(é o resultado das alterações anteriores)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43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3" grpId="0" animBg="1"/>
      <p:bldP spid="22" grpId="0" animBg="1"/>
      <p:bldP spid="27" grpId="0" animBg="1"/>
      <p:bldP spid="32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5439" y="1303095"/>
            <a:ext cx="5445596" cy="532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5664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Como é que o ar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entra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e sai dos pulmões?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569227" y="2269220"/>
            <a:ext cx="3503324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Relaxa e sobe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569227" y="3028687"/>
            <a:ext cx="3503324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Relaxam</a:t>
            </a:r>
            <a:r>
              <a:rPr lang="pt-BR" sz="2000" b="1" dirty="0" smtClean="0">
                <a:solidFill>
                  <a:schemeClr val="tx1"/>
                </a:solidFill>
              </a:rPr>
              <a:t>: </a:t>
            </a:r>
            <a:r>
              <a:rPr lang="pt-BR" b="1" dirty="0" smtClean="0">
                <a:solidFill>
                  <a:schemeClr val="tx1"/>
                </a:solidFill>
              </a:rPr>
              <a:t>as costelas baixam e o esterno desce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569227" y="3937331"/>
            <a:ext cx="3503324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Diminui de volume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8569227" y="4813558"/>
            <a:ext cx="3503324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Diminuem de volume </a:t>
            </a:r>
            <a:r>
              <a:rPr lang="pt-BR" b="1" dirty="0" smtClean="0">
                <a:solidFill>
                  <a:schemeClr val="tx1"/>
                </a:solidFill>
              </a:rPr>
              <a:t>(contraem)</a:t>
            </a:r>
            <a:endParaRPr lang="pt-BR" sz="2200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569227" y="5699944"/>
            <a:ext cx="3503324" cy="65869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38100" dist="25400" dir="1500000" sx="102000" sy="102000" algn="tl" rotWithShape="0">
              <a:schemeClr val="tx1">
                <a:lumMod val="65000"/>
                <a:lumOff val="35000"/>
                <a:alpha val="6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200" b="1" dirty="0" smtClean="0">
                <a:solidFill>
                  <a:schemeClr val="tx1"/>
                </a:solidFill>
              </a:rPr>
              <a:t>SAI</a:t>
            </a:r>
            <a:r>
              <a:rPr lang="pt-BR" sz="2000" b="1" dirty="0" smtClean="0">
                <a:solidFill>
                  <a:schemeClr val="tx1"/>
                </a:solidFill>
              </a:rPr>
              <a:t> </a:t>
            </a:r>
            <a:r>
              <a:rPr lang="pt-BR" b="1" dirty="0" smtClean="0">
                <a:solidFill>
                  <a:schemeClr val="tx1"/>
                </a:solidFill>
              </a:rPr>
              <a:t>(é o resultado das alterações anteriores)</a:t>
            </a:r>
            <a:endParaRPr lang="pt-BR" b="1" dirty="0">
              <a:solidFill>
                <a:schemeClr val="tx1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113020" y="2216420"/>
            <a:ext cx="243821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DIAFRAGMA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113020" y="2992804"/>
            <a:ext cx="2438213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MÚSCULOS INTERCOSTAIS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949412" y="3901448"/>
            <a:ext cx="2619815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CAIXA TORÁCICA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949412" y="4777675"/>
            <a:ext cx="2619815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PULMÕES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949412" y="5664061"/>
            <a:ext cx="2601821" cy="69457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AR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949279" y="2179349"/>
            <a:ext cx="100420" cy="1557458"/>
          </a:xfrm>
          <a:prstGeom prst="rect">
            <a:avLst/>
          </a:prstGeom>
          <a:solidFill>
            <a:srgbClr val="3065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3" grpId="0" animBg="1"/>
      <p:bldP spid="28" grpId="0" animBg="1"/>
      <p:bldP spid="33" grpId="0" animBg="1"/>
      <p:bldP spid="38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" name="Straight Connector 43"/>
          <p:cNvCxnSpPr/>
          <p:nvPr/>
        </p:nvCxnSpPr>
        <p:spPr>
          <a:xfrm>
            <a:off x="6846292" y="5856437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6846292" y="1656947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6846292" y="3058569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46292" y="4476816"/>
            <a:ext cx="0" cy="756000"/>
          </a:xfrm>
          <a:prstGeom prst="line">
            <a:avLst/>
          </a:prstGeom>
          <a:ln w="19050">
            <a:solidFill>
              <a:srgbClr val="3065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Em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difere o ar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inspirado do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ar expirado?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29" y="2287859"/>
            <a:ext cx="5916719" cy="4340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70772" y="1532181"/>
            <a:ext cx="612138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pt-BR" altLang="pt-PT" sz="2200" dirty="0" smtClean="0">
                <a:solidFill>
                  <a:srgbClr val="30657B"/>
                </a:solidFill>
                <a:latin typeface="+mn-lt"/>
              </a:rPr>
              <a:t>O ar expirado apresenta uma composição diferente do ar inspirado devido à </a:t>
            </a:r>
            <a:r>
              <a:rPr lang="pt-BR" altLang="pt-PT" sz="2200" b="1" dirty="0" smtClean="0">
                <a:solidFill>
                  <a:srgbClr val="30657B"/>
                </a:solidFill>
                <a:latin typeface="+mn-lt"/>
              </a:rPr>
              <a:t>respiração </a:t>
            </a:r>
            <a:r>
              <a:rPr lang="pt-BR" altLang="pt-PT" sz="2200" b="1" dirty="0">
                <a:solidFill>
                  <a:srgbClr val="30657B"/>
                </a:solidFill>
                <a:latin typeface="+mn-lt"/>
              </a:rPr>
              <a:t>celular</a:t>
            </a:r>
            <a:r>
              <a:rPr lang="pt-BR" altLang="pt-PT" sz="2200" dirty="0">
                <a:solidFill>
                  <a:srgbClr val="30657B"/>
                </a:solidFill>
                <a:latin typeface="+mn-lt"/>
              </a:rPr>
              <a:t>.</a:t>
            </a:r>
            <a:endParaRPr lang="pt-PT" altLang="pt-PT" sz="2200" dirty="0">
              <a:solidFill>
                <a:srgbClr val="30657B"/>
              </a:solidFill>
              <a:latin typeface="+mn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35283" y="1383897"/>
            <a:ext cx="5324911" cy="425435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Qual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gás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mais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abundante</a:t>
            </a:r>
            <a:r>
              <a:rPr lang="en-US" sz="2000" b="1" dirty="0" smtClean="0">
                <a:solidFill>
                  <a:schemeClr val="bg1"/>
                </a:solidFill>
              </a:rPr>
              <a:t>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inspirado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735283" y="2622958"/>
            <a:ext cx="5324911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Qual</a:t>
            </a:r>
            <a:r>
              <a:rPr lang="en-US" sz="2000" b="1" dirty="0" smtClean="0">
                <a:solidFill>
                  <a:schemeClr val="bg1"/>
                </a:solidFill>
              </a:rPr>
              <a:t> o </a:t>
            </a:r>
            <a:r>
              <a:rPr lang="en-US" sz="2000" b="1" dirty="0" err="1" smtClean="0">
                <a:solidFill>
                  <a:schemeClr val="bg1"/>
                </a:solidFill>
              </a:rPr>
              <a:t>gás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cuja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percentagem</a:t>
            </a:r>
            <a:r>
              <a:rPr lang="en-US" sz="2000" b="1" dirty="0" smtClean="0">
                <a:solidFill>
                  <a:schemeClr val="bg1"/>
                </a:solidFill>
              </a:rPr>
              <a:t> é </a:t>
            </a:r>
            <a:r>
              <a:rPr lang="en-US" sz="2000" b="1" dirty="0" err="1" smtClean="0">
                <a:solidFill>
                  <a:schemeClr val="bg1"/>
                </a:solidFill>
              </a:rPr>
              <a:t>idêntica</a:t>
            </a:r>
            <a:r>
              <a:rPr lang="en-US" sz="2000" b="1" dirty="0" smtClean="0">
                <a:solidFill>
                  <a:schemeClr val="bg1"/>
                </a:solidFill>
              </a:rPr>
              <a:t>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inspirado</a:t>
            </a:r>
            <a:r>
              <a:rPr lang="en-US" sz="2000" b="1" dirty="0" smtClean="0">
                <a:solidFill>
                  <a:schemeClr val="bg1"/>
                </a:solidFill>
              </a:rPr>
              <a:t> e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expirado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35283" y="4020885"/>
            <a:ext cx="5324911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gás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existe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em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maior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quantidade</a:t>
            </a:r>
            <a:r>
              <a:rPr lang="en-US" sz="2000" b="1" dirty="0" smtClean="0">
                <a:solidFill>
                  <a:schemeClr val="bg1"/>
                </a:solidFill>
              </a:rPr>
              <a:t>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inspirado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comparativamente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ao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expirado</a:t>
            </a:r>
            <a:r>
              <a:rPr lang="en-US" sz="2000" b="1" dirty="0" smtClean="0">
                <a:solidFill>
                  <a:schemeClr val="bg1"/>
                </a:solidFill>
              </a:rPr>
              <a:t>?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6735283" y="5410666"/>
            <a:ext cx="5324911" cy="612000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err="1" smtClean="0">
                <a:solidFill>
                  <a:schemeClr val="bg1"/>
                </a:solidFill>
              </a:rPr>
              <a:t>Existe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maior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teor</a:t>
            </a:r>
            <a:r>
              <a:rPr lang="en-US" sz="2000" b="1" dirty="0" smtClean="0">
                <a:solidFill>
                  <a:schemeClr val="bg1"/>
                </a:solidFill>
              </a:rPr>
              <a:t> de vapor de </a:t>
            </a:r>
            <a:r>
              <a:rPr lang="en-US" sz="2000" b="1" dirty="0" err="1" smtClean="0">
                <a:solidFill>
                  <a:schemeClr val="bg1"/>
                </a:solidFill>
              </a:rPr>
              <a:t>água</a:t>
            </a:r>
            <a:r>
              <a:rPr lang="en-US" sz="2000" b="1" dirty="0" smtClean="0">
                <a:solidFill>
                  <a:schemeClr val="bg1"/>
                </a:solidFill>
              </a:rPr>
              <a:t>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expirado</a:t>
            </a:r>
            <a:r>
              <a:rPr lang="en-US" sz="2000" b="1" dirty="0" smtClean="0">
                <a:solidFill>
                  <a:schemeClr val="bg1"/>
                </a:solidFill>
              </a:rPr>
              <a:t> do </a:t>
            </a:r>
            <a:r>
              <a:rPr lang="en-US" sz="2000" b="1" dirty="0" err="1" smtClean="0">
                <a:solidFill>
                  <a:schemeClr val="bg1"/>
                </a:solidFill>
              </a:rPr>
              <a:t>que</a:t>
            </a:r>
            <a:r>
              <a:rPr lang="en-US" sz="2000" b="1" dirty="0" smtClean="0">
                <a:solidFill>
                  <a:schemeClr val="bg1"/>
                </a:solidFill>
              </a:rPr>
              <a:t> no </a:t>
            </a:r>
            <a:r>
              <a:rPr lang="en-US" sz="2000" b="1" dirty="0" err="1" smtClean="0">
                <a:solidFill>
                  <a:schemeClr val="bg1"/>
                </a:solidFill>
              </a:rPr>
              <a:t>ar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</a:rPr>
              <a:t>inspirado</a:t>
            </a:r>
            <a:r>
              <a:rPr lang="en-US" sz="2000" b="1" dirty="0" smtClean="0">
                <a:solidFill>
                  <a:schemeClr val="bg1"/>
                </a:solidFill>
              </a:rPr>
              <a:t>. V </a:t>
            </a:r>
            <a:r>
              <a:rPr lang="en-US" sz="2000" b="1" dirty="0" err="1" smtClean="0">
                <a:solidFill>
                  <a:schemeClr val="bg1"/>
                </a:solidFill>
              </a:rPr>
              <a:t>ou</a:t>
            </a:r>
            <a:r>
              <a:rPr lang="en-US" sz="2000" b="1" dirty="0" smtClean="0">
                <a:solidFill>
                  <a:schemeClr val="bg1"/>
                </a:solidFill>
              </a:rPr>
              <a:t> F?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772150" y="1980947"/>
            <a:ext cx="1928822" cy="432000"/>
            <a:chOff x="1659003" y="1563682"/>
            <a:chExt cx="1928822" cy="511316"/>
          </a:xfrm>
        </p:grpSpPr>
        <p:sp>
          <p:nvSpPr>
            <p:cNvPr id="11" name="Parallelogram 10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NITROGÉNIO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8" name="Group 17"/>
          <p:cNvGrpSpPr/>
          <p:nvPr/>
        </p:nvGrpSpPr>
        <p:grpSpPr>
          <a:xfrm>
            <a:off x="6772355" y="3399700"/>
            <a:ext cx="1928822" cy="432000"/>
            <a:chOff x="1659003" y="1563682"/>
            <a:chExt cx="1928822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NITROGÉNIO</a:t>
                </a: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5" name="Group 24"/>
          <p:cNvGrpSpPr/>
          <p:nvPr/>
        </p:nvGrpSpPr>
        <p:grpSpPr>
          <a:xfrm>
            <a:off x="6759998" y="4815750"/>
            <a:ext cx="1928822" cy="432000"/>
            <a:chOff x="1659003" y="1563682"/>
            <a:chExt cx="1928822" cy="511316"/>
          </a:xfrm>
        </p:grpSpPr>
        <p:sp>
          <p:nvSpPr>
            <p:cNvPr id="26" name="Parallelogram 25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28" name="Rectangle 27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OXIGÉNIO</a:t>
                </a: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Group 38"/>
          <p:cNvGrpSpPr/>
          <p:nvPr/>
        </p:nvGrpSpPr>
        <p:grpSpPr>
          <a:xfrm>
            <a:off x="6759998" y="6185211"/>
            <a:ext cx="1928822" cy="432000"/>
            <a:chOff x="1659003" y="1563682"/>
            <a:chExt cx="1928822" cy="511316"/>
          </a:xfrm>
        </p:grpSpPr>
        <p:sp>
          <p:nvSpPr>
            <p:cNvPr id="40" name="Parallelogram 3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b="1"/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1659003" y="1590096"/>
              <a:ext cx="1928822" cy="484902"/>
              <a:chOff x="1957387" y="4951966"/>
              <a:chExt cx="2968727" cy="648577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224871" y="4951967"/>
                <a:ext cx="2701243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sz="1600" b="1" dirty="0" smtClean="0">
                    <a:solidFill>
                      <a:schemeClr val="tx1"/>
                    </a:solidFill>
                  </a:rPr>
                  <a:t>VERDADEIRO</a:t>
                </a:r>
                <a:endParaRPr lang="pt-BR" sz="1600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16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3208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7" grpId="0" animBg="1"/>
      <p:bldP spid="24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773" y="3459891"/>
            <a:ext cx="2867608" cy="3401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Que trocas gasosas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ocorrem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nos alvéolos?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7171" name="Picture 3" descr="C:\Users\ajunqueira\Desktop\GUIOES PARA ANALISAR\ASA_CN06_PPT_03-EMCURSO\siste-resp-humano4.gif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87"/>
          <a:stretch/>
        </p:blipFill>
        <p:spPr bwMode="auto">
          <a:xfrm>
            <a:off x="6635577" y="1811009"/>
            <a:ext cx="5530815" cy="451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8355586" y="3576998"/>
            <a:ext cx="720000" cy="720000"/>
            <a:chOff x="7154474" y="5814152"/>
            <a:chExt cx="540000" cy="646332"/>
          </a:xfrm>
        </p:grpSpPr>
        <p:sp>
          <p:nvSpPr>
            <p:cNvPr id="11" name="Oval 10"/>
            <p:cNvSpPr/>
            <p:nvPr/>
          </p:nvSpPr>
          <p:spPr>
            <a:xfrm>
              <a:off x="7154474" y="5814152"/>
              <a:ext cx="540000" cy="646332"/>
            </a:xfrm>
            <a:prstGeom prst="ellipse">
              <a:avLst/>
            </a:prstGeom>
            <a:solidFill>
              <a:srgbClr val="56CDF5"/>
            </a:solidFill>
            <a:ln>
              <a:solidFill>
                <a:srgbClr val="56CDF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222883" y="5847218"/>
              <a:ext cx="403180" cy="5802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latin typeface="Arial Rounded MT Bold" pitchFamily="34" charset="0"/>
                  <a:cs typeface="Aharoni" pitchFamily="2" charset="-79"/>
                </a:rPr>
                <a:t>?</a:t>
              </a:r>
              <a:endParaRPr lang="en-US" sz="3600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81015" y="4152889"/>
            <a:ext cx="719999" cy="691783"/>
            <a:chOff x="7108517" y="5876156"/>
            <a:chExt cx="540000" cy="540001"/>
          </a:xfrm>
        </p:grpSpPr>
        <p:sp>
          <p:nvSpPr>
            <p:cNvPr id="14" name="Oval 13"/>
            <p:cNvSpPr/>
            <p:nvPr/>
          </p:nvSpPr>
          <p:spPr>
            <a:xfrm>
              <a:off x="7108517" y="5876156"/>
              <a:ext cx="540000" cy="540000"/>
            </a:xfrm>
            <a:prstGeom prst="ellipse">
              <a:avLst/>
            </a:prstGeom>
            <a:solidFill>
              <a:srgbClr val="56CDF5"/>
            </a:solidFill>
            <a:ln>
              <a:solidFill>
                <a:srgbClr val="56CDF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7192640" y="5899229"/>
              <a:ext cx="363202" cy="5169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 smtClean="0">
                  <a:solidFill>
                    <a:schemeClr val="bg1"/>
                  </a:solidFill>
                  <a:latin typeface="Arial Rounded MT Bold" pitchFamily="34" charset="0"/>
                  <a:cs typeface="Aharoni" pitchFamily="2" charset="-79"/>
                </a:rPr>
                <a:t>?</a:t>
              </a:r>
              <a:endParaRPr lang="en-US" sz="3600" b="1" dirty="0">
                <a:solidFill>
                  <a:schemeClr val="bg1"/>
                </a:solidFill>
                <a:latin typeface="Arial Rounded MT Bold" pitchFamily="34" charset="0"/>
                <a:cs typeface="Aharoni" pitchFamily="2" charset="-79"/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180377" y="1330641"/>
            <a:ext cx="6317920" cy="695868"/>
          </a:xfrm>
          <a:prstGeom prst="rect">
            <a:avLst/>
          </a:prstGeom>
          <a:solidFill>
            <a:srgbClr val="30657B"/>
          </a:solidFill>
          <a:ln>
            <a:solidFill>
              <a:srgbClr val="30657B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CARACTERÍSTICAS DOS ALVÉOLOS PULMONARES </a:t>
            </a:r>
            <a:r>
              <a:rPr lang="en-US" sz="2000" b="1" dirty="0" smtClean="0">
                <a:solidFill>
                  <a:schemeClr val="bg1"/>
                </a:solidFill>
              </a:rPr>
              <a:t>QUE FAVORECEM AS TROCAS GASOSAS: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2410449" y="2111047"/>
            <a:ext cx="1807691" cy="883033"/>
            <a:chOff x="1659003" y="1563682"/>
            <a:chExt cx="1807691" cy="511316"/>
          </a:xfrm>
        </p:grpSpPr>
        <p:sp>
          <p:nvSpPr>
            <p:cNvPr id="19" name="Parallelogram 1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1659003" y="1590096"/>
              <a:ext cx="1807691" cy="484902"/>
              <a:chOff x="1957387" y="4951966"/>
              <a:chExt cx="2782289" cy="648577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2224871" y="4951967"/>
                <a:ext cx="2514805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Possuem uma única camada de células</a:t>
                </a:r>
                <a:r>
                  <a:rPr lang="pt-BR" b="1" dirty="0">
                    <a:solidFill>
                      <a:schemeClr val="tx1"/>
                    </a:solidFill>
                  </a:rPr>
                  <a:t>.</a:t>
                </a:r>
                <a:endParaRPr lang="pt-BR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80377" y="2112950"/>
            <a:ext cx="2099760" cy="883033"/>
            <a:chOff x="1659003" y="1563682"/>
            <a:chExt cx="2099760" cy="511316"/>
          </a:xfrm>
        </p:grpSpPr>
        <p:sp>
          <p:nvSpPr>
            <p:cNvPr id="24" name="Parallelogram 2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1659003" y="1590096"/>
              <a:ext cx="2099760" cy="484902"/>
              <a:chOff x="1957387" y="4951966"/>
              <a:chExt cx="3231824" cy="648577"/>
            </a:xfrm>
          </p:grpSpPr>
          <p:sp>
            <p:nvSpPr>
              <p:cNvPr id="26" name="Rectangle 25"/>
              <p:cNvSpPr/>
              <p:nvPr/>
            </p:nvSpPr>
            <p:spPr>
              <a:xfrm>
                <a:off x="2224871" y="4951967"/>
                <a:ext cx="296434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Apresentam uma grande superfície de contacto</a:t>
                </a:r>
                <a:r>
                  <a:rPr lang="pt-BR" b="1" dirty="0">
                    <a:solidFill>
                      <a:schemeClr val="tx1"/>
                    </a:solidFill>
                  </a:rPr>
                  <a:t>.</a:t>
                </a:r>
                <a:endParaRPr lang="pt-BR" b="1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8" name="Group 27"/>
          <p:cNvGrpSpPr/>
          <p:nvPr/>
        </p:nvGrpSpPr>
        <p:grpSpPr>
          <a:xfrm>
            <a:off x="4324395" y="2112952"/>
            <a:ext cx="2099760" cy="883033"/>
            <a:chOff x="1659003" y="1563682"/>
            <a:chExt cx="2099760" cy="511316"/>
          </a:xfrm>
        </p:grpSpPr>
        <p:sp>
          <p:nvSpPr>
            <p:cNvPr id="29" name="Parallelogram 2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1659003" y="1590096"/>
              <a:ext cx="2099760" cy="484902"/>
              <a:chOff x="1957387" y="4951966"/>
              <a:chExt cx="3231824" cy="648577"/>
            </a:xfrm>
          </p:grpSpPr>
          <p:sp>
            <p:nvSpPr>
              <p:cNvPr id="31" name="Rectangle 30"/>
              <p:cNvSpPr/>
              <p:nvPr/>
            </p:nvSpPr>
            <p:spPr>
              <a:xfrm>
                <a:off x="2224871" y="4951967"/>
                <a:ext cx="2964340" cy="64857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t-BR" b="1" dirty="0" smtClean="0">
                    <a:solidFill>
                      <a:schemeClr val="tx1"/>
                    </a:solidFill>
                  </a:rPr>
                  <a:t>Apresentam uma elevada vascularização.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8105072" y="3752332"/>
            <a:ext cx="1201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0657B"/>
                </a:solidFill>
              </a:rPr>
              <a:t>OXIGÉNIO </a:t>
            </a:r>
            <a:endParaRPr lang="en-US" b="1" dirty="0">
              <a:solidFill>
                <a:srgbClr val="30657B"/>
              </a:solidFill>
            </a:endParaRPr>
          </a:p>
        </p:txBody>
      </p:sp>
      <p:pic>
        <p:nvPicPr>
          <p:cNvPr id="7170" name="Picture 2" descr="C:\Users\ajunqueira\Desktop\GUIOES PARA ANALISAR\ASA_CN06_PPT_03-EMCURSO\siste-resp-humano3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75" y="2953125"/>
            <a:ext cx="4415717" cy="3726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TextBox 38"/>
          <p:cNvSpPr txBox="1"/>
          <p:nvPr/>
        </p:nvSpPr>
        <p:spPr>
          <a:xfrm>
            <a:off x="9997820" y="4104952"/>
            <a:ext cx="1099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30657B"/>
                </a:solidFill>
              </a:rPr>
              <a:t>DIÓXIDO </a:t>
            </a:r>
          </a:p>
          <a:p>
            <a:pPr algn="ctr"/>
            <a:r>
              <a:rPr lang="en-US" sz="1600" b="1" dirty="0" smtClean="0">
                <a:solidFill>
                  <a:srgbClr val="30657B"/>
                </a:solidFill>
              </a:rPr>
              <a:t>DE CARBONO</a:t>
            </a:r>
            <a:endParaRPr lang="en-US" sz="1600" b="1" dirty="0">
              <a:solidFill>
                <a:srgbClr val="30657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573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6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88850" y="532660"/>
            <a:ext cx="8119134" cy="43500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Quais as causas </a:t>
            </a:r>
            <a:r>
              <a:rPr lang="pt-BR" altLang="pt-PT" sz="2400" b="1" dirty="0" smtClean="0">
                <a:solidFill>
                  <a:srgbClr val="292929"/>
                </a:solidFill>
                <a:latin typeface="+mn-lt"/>
              </a:rPr>
              <a:t>das </a:t>
            </a:r>
            <a:r>
              <a:rPr lang="pt-BR" altLang="pt-PT" sz="2400" b="1" dirty="0">
                <a:solidFill>
                  <a:srgbClr val="292929"/>
                </a:solidFill>
                <a:latin typeface="+mn-lt"/>
              </a:rPr>
              <a:t>doenças respiratórias?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38701" y="1744685"/>
            <a:ext cx="3071774" cy="4720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9938239" y="1841214"/>
            <a:ext cx="1996060" cy="576000"/>
            <a:chOff x="1659003" y="1563682"/>
            <a:chExt cx="1982772" cy="511316"/>
          </a:xfrm>
        </p:grpSpPr>
        <p:sp>
          <p:nvSpPr>
            <p:cNvPr id="9" name="Parallelogram 8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659003" y="1590096"/>
              <a:ext cx="1982772" cy="484902"/>
              <a:chOff x="1957387" y="4951966"/>
              <a:chExt cx="3051764" cy="648577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224871" y="4951968"/>
                <a:ext cx="278428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ENFISEMA PULMONAR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9938239" y="2633694"/>
            <a:ext cx="1996059" cy="576000"/>
            <a:chOff x="1659003" y="1563682"/>
            <a:chExt cx="1982772" cy="511316"/>
          </a:xfrm>
        </p:grpSpPr>
        <p:sp>
          <p:nvSpPr>
            <p:cNvPr id="14" name="Parallelogram 13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1659003" y="1590096"/>
              <a:ext cx="1982772" cy="484902"/>
              <a:chOff x="1957387" y="4951966"/>
              <a:chExt cx="3051764" cy="648577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2224871" y="4951968"/>
                <a:ext cx="278428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BRONQUITE CRÓNICA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9" name="Group 18"/>
          <p:cNvGrpSpPr/>
          <p:nvPr/>
        </p:nvGrpSpPr>
        <p:grpSpPr>
          <a:xfrm>
            <a:off x="9946355" y="3393345"/>
            <a:ext cx="1988336" cy="576000"/>
            <a:chOff x="1659003" y="1563682"/>
            <a:chExt cx="1974657" cy="511316"/>
          </a:xfrm>
        </p:grpSpPr>
        <p:sp>
          <p:nvSpPr>
            <p:cNvPr id="20" name="Parallelogram 1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1659003" y="1590096"/>
              <a:ext cx="1974657" cy="484902"/>
              <a:chOff x="1957387" y="4951966"/>
              <a:chExt cx="3039273" cy="648577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2224871" y="4951968"/>
                <a:ext cx="277178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CANCRO DO PULMÃO</a:t>
                </a: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4" name="Group 23"/>
          <p:cNvGrpSpPr/>
          <p:nvPr/>
        </p:nvGrpSpPr>
        <p:grpSpPr>
          <a:xfrm>
            <a:off x="9954470" y="4208494"/>
            <a:ext cx="1980612" cy="576000"/>
            <a:chOff x="1659003" y="1563682"/>
            <a:chExt cx="1966542" cy="511316"/>
          </a:xfrm>
        </p:grpSpPr>
        <p:sp>
          <p:nvSpPr>
            <p:cNvPr id="25" name="Parallelogram 2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1659003" y="1590096"/>
              <a:ext cx="1966542" cy="484902"/>
              <a:chOff x="1957387" y="4951966"/>
              <a:chExt cx="3026784" cy="648577"/>
            </a:xfrm>
          </p:grpSpPr>
          <p:sp>
            <p:nvSpPr>
              <p:cNvPr id="27" name="Rectangle 26"/>
              <p:cNvSpPr/>
              <p:nvPr/>
            </p:nvSpPr>
            <p:spPr>
              <a:xfrm>
                <a:off x="2224871" y="4951968"/>
                <a:ext cx="2759300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TUBERCULOSE</a:t>
                </a: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9962585" y="5000974"/>
            <a:ext cx="1972888" cy="576000"/>
            <a:chOff x="1659003" y="1563682"/>
            <a:chExt cx="1958427" cy="511316"/>
          </a:xfrm>
        </p:grpSpPr>
        <p:sp>
          <p:nvSpPr>
            <p:cNvPr id="30" name="Parallelogram 29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1" name="Group 30"/>
            <p:cNvGrpSpPr/>
            <p:nvPr/>
          </p:nvGrpSpPr>
          <p:grpSpPr>
            <a:xfrm>
              <a:off x="1659003" y="1590096"/>
              <a:ext cx="1958427" cy="484902"/>
              <a:chOff x="1957387" y="4951966"/>
              <a:chExt cx="3014293" cy="648577"/>
            </a:xfrm>
          </p:grpSpPr>
          <p:sp>
            <p:nvSpPr>
              <p:cNvPr id="32" name="Rectangle 31"/>
              <p:cNvSpPr/>
              <p:nvPr/>
            </p:nvSpPr>
            <p:spPr>
              <a:xfrm>
                <a:off x="2224871" y="4951968"/>
                <a:ext cx="274680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ASMA</a:t>
                </a:r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4" name="Group 33"/>
          <p:cNvGrpSpPr/>
          <p:nvPr/>
        </p:nvGrpSpPr>
        <p:grpSpPr>
          <a:xfrm>
            <a:off x="9962585" y="5813774"/>
            <a:ext cx="1972888" cy="576000"/>
            <a:chOff x="1659003" y="1563682"/>
            <a:chExt cx="1958427" cy="511316"/>
          </a:xfrm>
        </p:grpSpPr>
        <p:sp>
          <p:nvSpPr>
            <p:cNvPr id="35" name="Parallelogram 34"/>
            <p:cNvSpPr/>
            <p:nvPr/>
          </p:nvSpPr>
          <p:spPr>
            <a:xfrm rot="16200000" flipH="1">
              <a:off x="1558173" y="1672628"/>
              <a:ext cx="305699" cy="87808"/>
            </a:xfrm>
            <a:prstGeom prst="parallelogram">
              <a:avLst>
                <a:gd name="adj" fmla="val 32001"/>
              </a:avLst>
            </a:prstGeom>
            <a:solidFill>
              <a:srgbClr val="30657B"/>
            </a:solidFill>
            <a:ln>
              <a:solidFill>
                <a:srgbClr val="30657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1659003" y="1590096"/>
              <a:ext cx="1958427" cy="484902"/>
              <a:chOff x="1957387" y="4951966"/>
              <a:chExt cx="3014293" cy="648577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2224871" y="4951968"/>
                <a:ext cx="2746809" cy="64857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outerShdw blurRad="38100" dist="25400" dir="1500000" sx="102000" sy="102000" algn="tl" rotWithShape="0">
                  <a:schemeClr val="tx1">
                    <a:lumMod val="65000"/>
                    <a:lumOff val="35000"/>
                    <a:alpha val="64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pt-BR" sz="2000" b="1" dirty="0" smtClean="0">
                    <a:solidFill>
                      <a:schemeClr val="tx1"/>
                    </a:solidFill>
                  </a:rPr>
                  <a:t>PNEUMONIA</a:t>
                </a: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1957387" y="4951966"/>
                <a:ext cx="295275" cy="648575"/>
              </a:xfrm>
              <a:prstGeom prst="rect">
                <a:avLst/>
              </a:prstGeom>
              <a:solidFill>
                <a:srgbClr val="56CDF5"/>
              </a:solidFill>
              <a:ln>
                <a:noFill/>
              </a:ln>
              <a:effectLst>
                <a:outerShdw blurRad="38100" dist="25400" dir="1500000" sx="105000" sy="105000" algn="tl" rotWithShape="0">
                  <a:schemeClr val="tx1">
                    <a:lumMod val="65000"/>
                    <a:lumOff val="35000"/>
                    <a:alpha val="6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pt-BR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75" y="1938158"/>
            <a:ext cx="3095123" cy="20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5575" y="4111994"/>
            <a:ext cx="3095123" cy="2065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45815" y="1938158"/>
            <a:ext cx="3104796" cy="200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55578" y="4120433"/>
            <a:ext cx="3095033" cy="2062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ângulo 16"/>
          <p:cNvSpPr/>
          <p:nvPr/>
        </p:nvSpPr>
        <p:spPr>
          <a:xfrm>
            <a:off x="3355577" y="6177785"/>
            <a:ext cx="3095033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ALERGIAS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4" name="Rectângulo 54"/>
          <p:cNvSpPr/>
          <p:nvPr/>
        </p:nvSpPr>
        <p:spPr>
          <a:xfrm>
            <a:off x="155575" y="1419406"/>
            <a:ext cx="3095123" cy="518752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POLUIÇÃO ATMOSFÉRICA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5" name="Rectângulo 89"/>
          <p:cNvSpPr/>
          <p:nvPr/>
        </p:nvSpPr>
        <p:spPr>
          <a:xfrm>
            <a:off x="3345815" y="1398158"/>
            <a:ext cx="3104796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BR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TABAGISMO</a:t>
            </a:r>
            <a:endParaRPr lang="pt-BR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6" name="Rectângulo 91"/>
          <p:cNvSpPr/>
          <p:nvPr/>
        </p:nvSpPr>
        <p:spPr>
          <a:xfrm>
            <a:off x="155575" y="6177785"/>
            <a:ext cx="3095123" cy="540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MICRORGANISMOS</a:t>
            </a:r>
            <a:endParaRPr lang="pt-PT" sz="17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3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78" name="Rectângulo 48"/>
          <p:cNvSpPr/>
          <p:nvPr/>
        </p:nvSpPr>
        <p:spPr>
          <a:xfrm>
            <a:off x="10572750" y="1495425"/>
            <a:ext cx="1409700" cy="5245943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0" name="Rectângulo 51"/>
          <p:cNvSpPr/>
          <p:nvPr/>
        </p:nvSpPr>
        <p:spPr>
          <a:xfrm>
            <a:off x="10834176" y="1628101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pulmões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251520" y="1483642"/>
            <a:ext cx="1032123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/>
              <a:t>O QUE É A RESPIRAÇÃO CELULAR?</a:t>
            </a:r>
          </a:p>
          <a:p>
            <a:r>
              <a:rPr lang="pt-BR" altLang="pt-PT" sz="2000" dirty="0"/>
              <a:t>A respiração celular é o processo através do qual as células produzem </a:t>
            </a:r>
            <a:r>
              <a:rPr lang="pt-BR" altLang="pt-PT" sz="2000" dirty="0" smtClean="0"/>
              <a:t>                            </a:t>
            </a:r>
            <a:r>
              <a:rPr lang="pt-BR" altLang="pt-PT" sz="2000" dirty="0"/>
              <a:t>para realizarem as suas funções. </a:t>
            </a:r>
            <a:r>
              <a:rPr lang="pt-BR" altLang="pt-PT" sz="2000" dirty="0" smtClean="0"/>
              <a:t>Neste processo utilizam                             e nutrientes e libertam dióxido de carbono e vapor de água.</a:t>
            </a:r>
            <a:endParaRPr lang="pt-BR" altLang="pt-PT" sz="2000" dirty="0"/>
          </a:p>
          <a:p>
            <a:endParaRPr lang="pt-BR" sz="1200" b="1" dirty="0"/>
          </a:p>
          <a:p>
            <a:r>
              <a:rPr lang="pt-BR" sz="2000" b="1" dirty="0" smtClean="0"/>
              <a:t>QUAL É A FUNÇÃO DO SISTEMA RESPIRATÓRIO?</a:t>
            </a:r>
          </a:p>
          <a:p>
            <a:r>
              <a:rPr lang="pt-BR" sz="2000" dirty="0" smtClean="0"/>
              <a:t>A </a:t>
            </a:r>
            <a:r>
              <a:rPr lang="pt-BR" sz="2000" dirty="0"/>
              <a:t>principal função do sistema respiratório é realizar trocas gasosas entre o meio </a:t>
            </a:r>
            <a:r>
              <a:rPr lang="pt-BR" sz="2000" dirty="0" smtClean="0"/>
              <a:t>externo </a:t>
            </a:r>
            <a:r>
              <a:rPr lang="pt-BR" sz="2000" dirty="0"/>
              <a:t>e o </a:t>
            </a:r>
            <a:r>
              <a:rPr lang="pt-BR" sz="2000" dirty="0" smtClean="0"/>
              <a:t>organismo (respiração                             ). </a:t>
            </a:r>
            <a:r>
              <a:rPr lang="pt-BR" sz="2000" dirty="0"/>
              <a:t>As brânquias e os </a:t>
            </a:r>
            <a:r>
              <a:rPr lang="pt-BR" sz="2000" dirty="0" smtClean="0"/>
              <a:t>                          </a:t>
            </a:r>
            <a:r>
              <a:rPr lang="pt-BR" sz="2000" dirty="0"/>
              <a:t>são algumas estruturas especializadas </a:t>
            </a:r>
            <a:r>
              <a:rPr lang="pt-BR" sz="2000" dirty="0" smtClean="0"/>
              <a:t>nas </a:t>
            </a:r>
            <a:r>
              <a:rPr lang="pt-BR" sz="2000" dirty="0"/>
              <a:t>trocas gasosas.</a:t>
            </a:r>
            <a:endParaRPr lang="pt-BR" sz="2000" b="1" dirty="0" smtClean="0"/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COMO SÃO AS BRÂNQUIAS DOS PEIXES ÓSSEOS?</a:t>
            </a:r>
            <a:endParaRPr lang="pt-PT" altLang="pt-PT" sz="2000" b="1" dirty="0" smtClean="0">
              <a:solidFill>
                <a:srgbClr val="292929"/>
              </a:solidFill>
            </a:endParaRPr>
          </a:p>
          <a:p>
            <a:r>
              <a:rPr lang="pt-BR" sz="2000" dirty="0"/>
              <a:t>Nos peixes ósseos, as brânquias localizam-se nas câmaras branquiais e estão protegidas pelo </a:t>
            </a:r>
            <a:r>
              <a:rPr lang="pt-BR" sz="2000" dirty="0" smtClean="0"/>
              <a:t>                              </a:t>
            </a:r>
          </a:p>
          <a:p>
            <a:r>
              <a:rPr lang="pt-BR" sz="2000" dirty="0"/>
              <a:t> </a:t>
            </a:r>
            <a:r>
              <a:rPr lang="pt-BR" sz="2000" dirty="0" smtClean="0"/>
              <a:t>                         . </a:t>
            </a:r>
            <a:r>
              <a:rPr lang="pt-BR" sz="2000" dirty="0"/>
              <a:t>Cada brânquia é constituída por um arco  branquial que suporta vários filamentos branquiais, irrigados por vasos </a:t>
            </a:r>
            <a:r>
              <a:rPr lang="pt-BR" sz="2000" dirty="0" smtClean="0"/>
              <a:t>sanguíneos, sendo responsável pela </a:t>
            </a:r>
            <a:r>
              <a:rPr lang="pt-BR" sz="2000" dirty="0"/>
              <a:t>hematose branquial. </a:t>
            </a:r>
            <a:endParaRPr lang="pt-BR" sz="2000" dirty="0" smtClean="0"/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COMO É CONSTITUÍDO O SISTEMA RESPIRATÓRIO HUMANO?</a:t>
            </a:r>
            <a:endParaRPr lang="pt-PT" altLang="pt-PT" sz="2000" b="1" dirty="0" smtClean="0">
              <a:solidFill>
                <a:srgbClr val="292929"/>
              </a:solidFill>
            </a:endParaRPr>
          </a:p>
          <a:p>
            <a:r>
              <a:rPr lang="pt-BR" altLang="pt-PT" sz="2000" dirty="0" smtClean="0"/>
              <a:t>O </a:t>
            </a:r>
            <a:r>
              <a:rPr lang="pt-BR" altLang="pt-PT" sz="2000" dirty="0"/>
              <a:t>sistema respiratório humano é constituído pelas vias </a:t>
            </a:r>
            <a:r>
              <a:rPr lang="pt-BR" altLang="pt-PT" sz="2000" dirty="0" smtClean="0"/>
              <a:t>respiratórias (fossas nasais, faringe, laringe,                           , brônquios e bronquíolos) </a:t>
            </a:r>
            <a:r>
              <a:rPr lang="pt-BR" altLang="pt-PT" sz="2000" dirty="0"/>
              <a:t>e pelos pulmões</a:t>
            </a:r>
            <a:r>
              <a:rPr lang="pt-BR" altLang="pt-PT" sz="2000" dirty="0" smtClean="0"/>
              <a:t>.</a:t>
            </a:r>
            <a:endParaRPr lang="pt-BR" altLang="pt-PT" sz="2000" dirty="0"/>
          </a:p>
        </p:txBody>
      </p:sp>
      <p:sp>
        <p:nvSpPr>
          <p:cNvPr id="113" name="Rectângulo 76"/>
          <p:cNvSpPr/>
          <p:nvPr/>
        </p:nvSpPr>
        <p:spPr>
          <a:xfrm>
            <a:off x="7597318" y="1864941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energia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24" name="Rectângulo 54"/>
          <p:cNvSpPr/>
          <p:nvPr/>
        </p:nvSpPr>
        <p:spPr>
          <a:xfrm>
            <a:off x="7581668" y="1864941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26" name="Rectângulo 76"/>
          <p:cNvSpPr/>
          <p:nvPr/>
        </p:nvSpPr>
        <p:spPr>
          <a:xfrm>
            <a:off x="5780429" y="218683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oxigénio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37" name="Rectângulo 54"/>
          <p:cNvSpPr/>
          <p:nvPr/>
        </p:nvSpPr>
        <p:spPr>
          <a:xfrm>
            <a:off x="5773527" y="2183875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8" name="Rectângulo 76"/>
          <p:cNvSpPr/>
          <p:nvPr/>
        </p:nvSpPr>
        <p:spPr>
          <a:xfrm>
            <a:off x="2803376" y="359403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externa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40" name="Rectângulo 54"/>
          <p:cNvSpPr/>
          <p:nvPr/>
        </p:nvSpPr>
        <p:spPr>
          <a:xfrm>
            <a:off x="2782828" y="3594038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3" name="Rectângulo 76"/>
          <p:cNvSpPr/>
          <p:nvPr/>
        </p:nvSpPr>
        <p:spPr>
          <a:xfrm>
            <a:off x="6350417" y="360465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>
                <a:solidFill>
                  <a:schemeClr val="tx1"/>
                </a:solidFill>
              </a:rPr>
              <a:t>p</a:t>
            </a:r>
            <a:r>
              <a:rPr lang="pt-PT" sz="2000" dirty="0" smtClean="0">
                <a:solidFill>
                  <a:schemeClr val="tx1"/>
                </a:solidFill>
              </a:rPr>
              <a:t>ulmões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44" name="Rectângulo 54"/>
          <p:cNvSpPr/>
          <p:nvPr/>
        </p:nvSpPr>
        <p:spPr>
          <a:xfrm>
            <a:off x="6324588" y="3594038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45" name="Rectângulo 51"/>
          <p:cNvSpPr/>
          <p:nvPr/>
        </p:nvSpPr>
        <p:spPr>
          <a:xfrm>
            <a:off x="10551192" y="2542825"/>
            <a:ext cx="1492814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opérculo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46" name="Rectângulo 51"/>
          <p:cNvSpPr/>
          <p:nvPr/>
        </p:nvSpPr>
        <p:spPr>
          <a:xfrm>
            <a:off x="10572750" y="2083309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alergias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47" name="Rectângulo 51"/>
          <p:cNvSpPr/>
          <p:nvPr/>
        </p:nvSpPr>
        <p:spPr>
          <a:xfrm>
            <a:off x="10725664" y="5872200"/>
            <a:ext cx="108423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energia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48" name="Rectângulo 51"/>
          <p:cNvSpPr/>
          <p:nvPr/>
        </p:nvSpPr>
        <p:spPr>
          <a:xfrm>
            <a:off x="10521516" y="3041101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sangue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49" name="Rectângulo 51"/>
          <p:cNvSpPr/>
          <p:nvPr/>
        </p:nvSpPr>
        <p:spPr>
          <a:xfrm>
            <a:off x="10563072" y="4947808"/>
            <a:ext cx="1409699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traqueia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50" name="Rectângulo 51"/>
          <p:cNvSpPr/>
          <p:nvPr/>
        </p:nvSpPr>
        <p:spPr>
          <a:xfrm>
            <a:off x="10739692" y="3500799"/>
            <a:ext cx="1056461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oxigénio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51" name="Rectângulo 51"/>
          <p:cNvSpPr/>
          <p:nvPr/>
        </p:nvSpPr>
        <p:spPr>
          <a:xfrm>
            <a:off x="10725664" y="541690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desce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52" name="Rectângulo 51"/>
          <p:cNvSpPr/>
          <p:nvPr/>
        </p:nvSpPr>
        <p:spPr>
          <a:xfrm>
            <a:off x="10805600" y="4019192"/>
            <a:ext cx="88684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externa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53" name="Rectângulo 76"/>
          <p:cNvSpPr/>
          <p:nvPr/>
        </p:nvSpPr>
        <p:spPr>
          <a:xfrm>
            <a:off x="358238" y="501384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opérculo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54" name="Rectângulo 54"/>
          <p:cNvSpPr/>
          <p:nvPr/>
        </p:nvSpPr>
        <p:spPr>
          <a:xfrm>
            <a:off x="337690" y="5003228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6" name="Rectângulo 76"/>
          <p:cNvSpPr/>
          <p:nvPr/>
        </p:nvSpPr>
        <p:spPr>
          <a:xfrm>
            <a:off x="1199816" y="6403420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traqueia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157" name="Rectângulo 54"/>
          <p:cNvSpPr/>
          <p:nvPr/>
        </p:nvSpPr>
        <p:spPr>
          <a:xfrm>
            <a:off x="1179268" y="6392800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58" name="Rectângulo 51"/>
          <p:cNvSpPr/>
          <p:nvPr/>
        </p:nvSpPr>
        <p:spPr>
          <a:xfrm>
            <a:off x="10697087" y="4500410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relaxa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159" name="Rectângulo 51"/>
          <p:cNvSpPr/>
          <p:nvPr/>
        </p:nvSpPr>
        <p:spPr>
          <a:xfrm>
            <a:off x="10752439" y="630816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menor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70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13" grpId="0" animBg="1"/>
      <p:bldP spid="124" grpId="0" animBg="1"/>
      <p:bldP spid="126" grpId="0" animBg="1"/>
      <p:bldP spid="137" grpId="0" animBg="1"/>
      <p:bldP spid="138" grpId="0" animBg="1"/>
      <p:bldP spid="140" grpId="0" animBg="1"/>
      <p:bldP spid="143" grpId="0" animBg="1"/>
      <p:bldP spid="144" grpId="0" animBg="1"/>
      <p:bldP spid="145" grpId="0"/>
      <p:bldP spid="147" grpId="0"/>
      <p:bldP spid="149" grpId="0"/>
      <p:bldP spid="150" grpId="0"/>
      <p:bldP spid="152" grpId="0"/>
      <p:bldP spid="153" grpId="0" animBg="1"/>
      <p:bldP spid="154" grpId="0" animBg="1"/>
      <p:bldP spid="156" grpId="0" animBg="1"/>
      <p:bldP spid="15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3"/>
          <p:cNvSpPr txBox="1">
            <a:spLocks noChangeArrowheads="1"/>
          </p:cNvSpPr>
          <p:nvPr/>
        </p:nvSpPr>
        <p:spPr bwMode="auto">
          <a:xfrm>
            <a:off x="1477630" y="509606"/>
            <a:ext cx="9539562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pt-PT" altLang="pt-PT" sz="2400" b="1" dirty="0" smtClean="0">
                <a:solidFill>
                  <a:srgbClr val="292929"/>
                </a:solidFill>
                <a:latin typeface="+mn-lt"/>
              </a:rPr>
              <a:t>RESUMINDO...</a:t>
            </a:r>
            <a:endParaRPr lang="pt-PT" altLang="pt-PT" sz="2400" b="1" dirty="0">
              <a:solidFill>
                <a:srgbClr val="292929"/>
              </a:solidFill>
              <a:latin typeface="+mn-lt"/>
            </a:endParaRPr>
          </a:p>
        </p:txBody>
      </p:sp>
      <p:sp>
        <p:nvSpPr>
          <p:cNvPr id="78" name="Rectângulo 48"/>
          <p:cNvSpPr/>
          <p:nvPr/>
        </p:nvSpPr>
        <p:spPr>
          <a:xfrm>
            <a:off x="10572750" y="1495425"/>
            <a:ext cx="1409700" cy="5245943"/>
          </a:xfrm>
          <a:prstGeom prst="rect">
            <a:avLst/>
          </a:prstGeom>
          <a:noFill/>
          <a:ln w="19050">
            <a:solidFill>
              <a:srgbClr val="56C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04" name="Rectangle 103"/>
          <p:cNvSpPr/>
          <p:nvPr/>
        </p:nvSpPr>
        <p:spPr>
          <a:xfrm>
            <a:off x="251520" y="1483642"/>
            <a:ext cx="1017835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altLang="pt-PT" sz="2000" b="1" dirty="0" smtClean="0">
                <a:solidFill>
                  <a:srgbClr val="292929"/>
                </a:solidFill>
              </a:rPr>
              <a:t>COMO É QUE O AR ENTRA E SAI DOS PULMÕES?</a:t>
            </a:r>
          </a:p>
          <a:p>
            <a:r>
              <a:rPr lang="pt-BR" altLang="pt-PT" sz="2000" dirty="0" smtClean="0">
                <a:solidFill>
                  <a:srgbClr val="292929"/>
                </a:solidFill>
              </a:rPr>
              <a:t>Na </a:t>
            </a:r>
            <a:r>
              <a:rPr lang="pt-BR" altLang="pt-PT" sz="2000" dirty="0">
                <a:solidFill>
                  <a:srgbClr val="292929"/>
                </a:solidFill>
              </a:rPr>
              <a:t>inspiração, o diafragma contrai e </a:t>
            </a:r>
            <a:r>
              <a:rPr lang="pt-BR" altLang="pt-PT" sz="2000" dirty="0" smtClean="0">
                <a:solidFill>
                  <a:srgbClr val="292929"/>
                </a:solidFill>
              </a:rPr>
              <a:t>                          , </a:t>
            </a:r>
            <a:r>
              <a:rPr lang="pt-BR" altLang="pt-PT" sz="2000" dirty="0">
                <a:solidFill>
                  <a:srgbClr val="292929"/>
                </a:solidFill>
              </a:rPr>
              <a:t>os músculos intercostais contraem-se, as </a:t>
            </a:r>
            <a:r>
              <a:rPr lang="pt-BR" altLang="pt-PT" sz="2000" dirty="0" smtClean="0">
                <a:solidFill>
                  <a:srgbClr val="292929"/>
                </a:solidFill>
              </a:rPr>
              <a:t>costelas </a:t>
            </a:r>
            <a:r>
              <a:rPr lang="pt-BR" altLang="pt-PT" sz="2000" dirty="0">
                <a:solidFill>
                  <a:srgbClr val="292929"/>
                </a:solidFill>
              </a:rPr>
              <a:t>elevam-se, os pulmões dilatam e o ar </a:t>
            </a:r>
            <a:r>
              <a:rPr lang="pt-BR" altLang="pt-PT" sz="2000" dirty="0" smtClean="0">
                <a:solidFill>
                  <a:srgbClr val="292929"/>
                </a:solidFill>
              </a:rPr>
              <a:t>entra. Na </a:t>
            </a:r>
            <a:r>
              <a:rPr lang="pt-BR" altLang="pt-PT" sz="2000" dirty="0">
                <a:solidFill>
                  <a:srgbClr val="292929"/>
                </a:solidFill>
              </a:rPr>
              <a:t>expiração, o diafragma </a:t>
            </a:r>
            <a:r>
              <a:rPr lang="pt-BR" altLang="pt-PT" sz="2000" dirty="0" smtClean="0">
                <a:solidFill>
                  <a:srgbClr val="292929"/>
                </a:solidFill>
              </a:rPr>
              <a:t>                          e </a:t>
            </a:r>
            <a:r>
              <a:rPr lang="pt-BR" altLang="pt-PT" sz="2000" dirty="0">
                <a:solidFill>
                  <a:srgbClr val="292929"/>
                </a:solidFill>
              </a:rPr>
              <a:t>sobe, os músculos intercostais relaxam, as </a:t>
            </a:r>
            <a:r>
              <a:rPr lang="pt-BR" altLang="pt-PT" sz="2000" dirty="0" smtClean="0">
                <a:solidFill>
                  <a:srgbClr val="292929"/>
                </a:solidFill>
              </a:rPr>
              <a:t>costelas descem</a:t>
            </a:r>
            <a:r>
              <a:rPr lang="pt-BR" altLang="pt-PT" sz="2000" dirty="0">
                <a:solidFill>
                  <a:srgbClr val="292929"/>
                </a:solidFill>
              </a:rPr>
              <a:t>, os pulmões contraem e o ar sai. </a:t>
            </a:r>
            <a:endParaRPr lang="pt-PT" altLang="pt-PT" sz="2000" dirty="0">
              <a:solidFill>
                <a:srgbClr val="292929"/>
              </a:solidFill>
            </a:endParaRPr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EM QUE DIFERE O AR INSPIRADO DO AR EXPIRADO?</a:t>
            </a:r>
          </a:p>
          <a:p>
            <a:r>
              <a:rPr lang="pt-BR" altLang="pt-PT" sz="2000" dirty="0" smtClean="0">
                <a:solidFill>
                  <a:srgbClr val="292929"/>
                </a:solidFill>
              </a:rPr>
              <a:t>O ar inspirado tem temperatura variável, tem maior percentagem de oxigénio e             </a:t>
            </a:r>
          </a:p>
          <a:p>
            <a:r>
              <a:rPr lang="pt-BR" altLang="pt-PT" sz="2000" dirty="0" smtClean="0">
                <a:solidFill>
                  <a:srgbClr val="292929"/>
                </a:solidFill>
              </a:rPr>
              <a:t>teor de dióxido de carbono e de vapor de água, comparativamente ao ar expirado.</a:t>
            </a:r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QUE TROCAS GASOSAS OCORREM NOS ALVÉOLOS?</a:t>
            </a:r>
            <a:endParaRPr lang="pt-PT" altLang="pt-PT" sz="2000" b="1" dirty="0" smtClean="0">
              <a:solidFill>
                <a:srgbClr val="292929"/>
              </a:solidFill>
            </a:endParaRPr>
          </a:p>
          <a:p>
            <a:r>
              <a:rPr lang="pt-BR" altLang="pt-PT" sz="2000" dirty="0" smtClean="0">
                <a:solidFill>
                  <a:srgbClr val="292929"/>
                </a:solidFill>
              </a:rPr>
              <a:t>Nos </a:t>
            </a:r>
            <a:r>
              <a:rPr lang="pt-BR" altLang="pt-PT" sz="2000" dirty="0">
                <a:solidFill>
                  <a:srgbClr val="292929"/>
                </a:solidFill>
              </a:rPr>
              <a:t>alvéolos ocorre a hematose pulmonar. Neste processo, uma parte do oxigénio </a:t>
            </a:r>
            <a:r>
              <a:rPr lang="pt-BR" altLang="pt-PT" sz="2000" dirty="0" smtClean="0">
                <a:solidFill>
                  <a:srgbClr val="292929"/>
                </a:solidFill>
              </a:rPr>
              <a:t>passa </a:t>
            </a:r>
            <a:r>
              <a:rPr lang="pt-BR" altLang="pt-PT" sz="2000" dirty="0">
                <a:solidFill>
                  <a:srgbClr val="292929"/>
                </a:solidFill>
              </a:rPr>
              <a:t>dos alvéolos para o </a:t>
            </a:r>
            <a:r>
              <a:rPr lang="pt-BR" altLang="pt-PT" sz="2000" dirty="0" smtClean="0">
                <a:solidFill>
                  <a:srgbClr val="292929"/>
                </a:solidFill>
              </a:rPr>
              <a:t>                           e </a:t>
            </a:r>
            <a:r>
              <a:rPr lang="pt-BR" altLang="pt-PT" sz="2000" dirty="0">
                <a:solidFill>
                  <a:srgbClr val="292929"/>
                </a:solidFill>
              </a:rPr>
              <a:t>o dióxido de carbono passa do sangue para os alvéolos.</a:t>
            </a:r>
            <a:endParaRPr lang="pt-PT" altLang="pt-PT" sz="2000" dirty="0">
              <a:solidFill>
                <a:srgbClr val="292929"/>
              </a:solidFill>
            </a:endParaRPr>
          </a:p>
          <a:p>
            <a:endParaRPr lang="pt-BR" altLang="pt-PT" sz="1200" b="1" dirty="0" smtClean="0">
              <a:solidFill>
                <a:srgbClr val="292929"/>
              </a:solidFill>
            </a:endParaRPr>
          </a:p>
          <a:p>
            <a:r>
              <a:rPr lang="pt-BR" altLang="pt-PT" sz="2000" b="1" dirty="0" smtClean="0">
                <a:solidFill>
                  <a:srgbClr val="292929"/>
                </a:solidFill>
              </a:rPr>
              <a:t>QUAIS AS CAUSAS DAS DOENÇAS RESPIRATÓRIAS?</a:t>
            </a:r>
            <a:endParaRPr lang="pt-PT" altLang="pt-PT" sz="2000" b="1" dirty="0" smtClean="0">
              <a:solidFill>
                <a:srgbClr val="292929"/>
              </a:solidFill>
            </a:endParaRPr>
          </a:p>
          <a:p>
            <a:r>
              <a:rPr lang="pt-BR" sz="2000" dirty="0" smtClean="0">
                <a:cs typeface="Arial" pitchFamily="34" charset="0"/>
              </a:rPr>
              <a:t>A </a:t>
            </a:r>
            <a:r>
              <a:rPr lang="pt-BR" sz="2000" dirty="0">
                <a:solidFill>
                  <a:srgbClr val="292929"/>
                </a:solidFill>
              </a:rPr>
              <a:t>poluição do ar, o fumo do tabaco, as </a:t>
            </a:r>
            <a:r>
              <a:rPr lang="pt-BR" sz="2000" dirty="0" smtClean="0">
                <a:solidFill>
                  <a:srgbClr val="292929"/>
                </a:solidFill>
              </a:rPr>
              <a:t>                          , </a:t>
            </a:r>
            <a:r>
              <a:rPr lang="pt-BR" sz="2000" dirty="0">
                <a:solidFill>
                  <a:srgbClr val="292929"/>
                </a:solidFill>
              </a:rPr>
              <a:t>os fatores genéticos e as infeções causadas por microrganismos influenciam o aparecimento das doenças respiratórias. </a:t>
            </a:r>
            <a:endParaRPr lang="pt-BR" sz="2000" dirty="0" smtClean="0">
              <a:solidFill>
                <a:srgbClr val="292929"/>
              </a:solidFill>
            </a:endParaRPr>
          </a:p>
          <a:p>
            <a:r>
              <a:rPr lang="pt-BR" sz="2000" dirty="0" smtClean="0">
                <a:solidFill>
                  <a:srgbClr val="292929"/>
                </a:solidFill>
              </a:rPr>
              <a:t>Para </a:t>
            </a:r>
            <a:r>
              <a:rPr lang="pt-BR" sz="2000" dirty="0">
                <a:solidFill>
                  <a:srgbClr val="292929"/>
                </a:solidFill>
              </a:rPr>
              <a:t>o equilíbrio do sistema respiratório é importante: inspirar pelo nariz, evitar </a:t>
            </a:r>
            <a:r>
              <a:rPr lang="pt-BR" sz="2000" dirty="0" smtClean="0">
                <a:solidFill>
                  <a:srgbClr val="292929"/>
                </a:solidFill>
              </a:rPr>
              <a:t>ambientes </a:t>
            </a:r>
            <a:r>
              <a:rPr lang="pt-BR" sz="2000" dirty="0">
                <a:solidFill>
                  <a:srgbClr val="292929"/>
                </a:solidFill>
              </a:rPr>
              <a:t>poluídos, praticar exercício físico e não fumar. </a:t>
            </a:r>
          </a:p>
        </p:txBody>
      </p:sp>
      <p:sp>
        <p:nvSpPr>
          <p:cNvPr id="25" name="Rectângulo 76"/>
          <p:cNvSpPr/>
          <p:nvPr/>
        </p:nvSpPr>
        <p:spPr>
          <a:xfrm>
            <a:off x="4134927" y="1864941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desce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6" name="Rectângulo 54"/>
          <p:cNvSpPr/>
          <p:nvPr/>
        </p:nvSpPr>
        <p:spPr>
          <a:xfrm>
            <a:off x="4119277" y="1864941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Rectângulo 76"/>
          <p:cNvSpPr/>
          <p:nvPr/>
        </p:nvSpPr>
        <p:spPr>
          <a:xfrm>
            <a:off x="8503081" y="218683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relaxa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28" name="Rectângulo 54"/>
          <p:cNvSpPr/>
          <p:nvPr/>
        </p:nvSpPr>
        <p:spPr>
          <a:xfrm>
            <a:off x="8496179" y="2183875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9" name="Rectângulo 76"/>
          <p:cNvSpPr/>
          <p:nvPr/>
        </p:nvSpPr>
        <p:spPr>
          <a:xfrm>
            <a:off x="8614684" y="3286618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menor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0" name="Rectângulo 54"/>
          <p:cNvSpPr/>
          <p:nvPr/>
        </p:nvSpPr>
        <p:spPr>
          <a:xfrm>
            <a:off x="8594136" y="3286618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1" name="Rectângulo 76"/>
          <p:cNvSpPr/>
          <p:nvPr/>
        </p:nvSpPr>
        <p:spPr>
          <a:xfrm>
            <a:off x="2004450" y="4692864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sangue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2" name="Rectângulo 54"/>
          <p:cNvSpPr/>
          <p:nvPr/>
        </p:nvSpPr>
        <p:spPr>
          <a:xfrm>
            <a:off x="1978621" y="4682244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Rectângulo 76"/>
          <p:cNvSpPr/>
          <p:nvPr/>
        </p:nvSpPr>
        <p:spPr>
          <a:xfrm>
            <a:off x="4344612" y="5469717"/>
            <a:ext cx="1440000" cy="252000"/>
          </a:xfrm>
          <a:prstGeom prst="rect">
            <a:avLst/>
          </a:prstGeom>
          <a:solidFill>
            <a:srgbClr val="56CDF5">
              <a:alpha val="80000"/>
            </a:srgbClr>
          </a:soli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alergias</a:t>
            </a:r>
            <a:endParaRPr lang="pt-PT" sz="2000" dirty="0">
              <a:solidFill>
                <a:schemeClr val="tx1"/>
              </a:solidFill>
            </a:endParaRPr>
          </a:p>
        </p:txBody>
      </p:sp>
      <p:sp>
        <p:nvSpPr>
          <p:cNvPr id="34" name="Rectângulo 54"/>
          <p:cNvSpPr/>
          <p:nvPr/>
        </p:nvSpPr>
        <p:spPr>
          <a:xfrm>
            <a:off x="4324064" y="5459097"/>
            <a:ext cx="1440000" cy="252000"/>
          </a:xfrm>
          <a:prstGeom prst="rect">
            <a:avLst/>
          </a:prstGeom>
          <a:noFill/>
          <a:ln w="12700">
            <a:solidFill>
              <a:srgbClr val="30657B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endParaRPr lang="pt-PT" sz="17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7" name="Rectângulo 51"/>
          <p:cNvSpPr/>
          <p:nvPr/>
        </p:nvSpPr>
        <p:spPr>
          <a:xfrm>
            <a:off x="10572750" y="2083309"/>
            <a:ext cx="1409700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alergias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39" name="Rectângulo 51"/>
          <p:cNvSpPr/>
          <p:nvPr/>
        </p:nvSpPr>
        <p:spPr>
          <a:xfrm>
            <a:off x="10521516" y="3041101"/>
            <a:ext cx="1512167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sangue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42" name="Rectângulo 51"/>
          <p:cNvSpPr/>
          <p:nvPr/>
        </p:nvSpPr>
        <p:spPr>
          <a:xfrm>
            <a:off x="10725664" y="541690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desce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44" name="Rectângulo 51"/>
          <p:cNvSpPr/>
          <p:nvPr/>
        </p:nvSpPr>
        <p:spPr>
          <a:xfrm>
            <a:off x="10697087" y="4500410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relaxa</a:t>
            </a:r>
            <a:endParaRPr lang="pt-PT" sz="1700" dirty="0">
              <a:solidFill>
                <a:schemeClr val="tx1"/>
              </a:solidFill>
            </a:endParaRPr>
          </a:p>
        </p:txBody>
      </p:sp>
      <p:sp>
        <p:nvSpPr>
          <p:cNvPr id="45" name="Rectângulo 51"/>
          <p:cNvSpPr/>
          <p:nvPr/>
        </p:nvSpPr>
        <p:spPr>
          <a:xfrm>
            <a:off x="10752439" y="6308168"/>
            <a:ext cx="1103872" cy="362840"/>
          </a:xfrm>
          <a:prstGeom prst="rect">
            <a:avLst/>
          </a:prstGeom>
          <a:noFill/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pt-PT" sz="1700" dirty="0" smtClean="0">
                <a:solidFill>
                  <a:schemeClr val="tx1"/>
                </a:solidFill>
              </a:rPr>
              <a:t>menor</a:t>
            </a:r>
            <a:endParaRPr lang="pt-PT" sz="17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1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7" grpId="0"/>
      <p:bldP spid="39" grpId="0"/>
      <p:bldP spid="42" grpId="0"/>
      <p:bldP spid="44" grpId="0"/>
      <p:bldP spid="4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2427</TotalTime>
  <Words>1089</Words>
  <Application>Microsoft Office PowerPoint</Application>
  <PresentationFormat>Custom</PresentationFormat>
  <Paragraphs>190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Fportela</dc:creator>
  <cp:lastModifiedBy>Andrea Junqueira</cp:lastModifiedBy>
  <cp:revision>186</cp:revision>
  <dcterms:created xsi:type="dcterms:W3CDTF">2016-11-06T17:30:27Z</dcterms:created>
  <dcterms:modified xsi:type="dcterms:W3CDTF">2017-04-03T16:30:04Z</dcterms:modified>
</cp:coreProperties>
</file>