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256" r:id="rId3"/>
    <p:sldId id="314" r:id="rId4"/>
    <p:sldId id="315" r:id="rId5"/>
    <p:sldId id="316" r:id="rId6"/>
    <p:sldId id="317" r:id="rId7"/>
    <p:sldId id="318" r:id="rId8"/>
    <p:sldId id="320" r:id="rId9"/>
    <p:sldId id="321" r:id="rId10"/>
    <p:sldId id="319" r:id="rId11"/>
    <p:sldId id="322" r:id="rId12"/>
    <p:sldId id="323" r:id="rId13"/>
    <p:sldId id="324" r:id="rId14"/>
    <p:sldId id="325" r:id="rId15"/>
    <p:sldId id="265" r:id="rId16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CDF5"/>
    <a:srgbClr val="993300"/>
    <a:srgbClr val="30657B"/>
    <a:srgbClr val="2B4A63"/>
    <a:srgbClr val="38525A"/>
    <a:srgbClr val="486A74"/>
    <a:srgbClr val="4C5F78"/>
    <a:srgbClr val="39A590"/>
    <a:srgbClr val="38A28E"/>
    <a:srgbClr val="3498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24846" autoAdjust="0"/>
    <p:restoredTop sz="94660"/>
  </p:normalViewPr>
  <p:slideViewPr>
    <p:cSldViewPr snapToGrid="0" showGuides="1">
      <p:cViewPr>
        <p:scale>
          <a:sx n="92" d="100"/>
          <a:sy n="92" d="100"/>
        </p:scale>
        <p:origin x="-426" y="-138"/>
      </p:cViewPr>
      <p:guideLst>
        <p:guide orient="horz" pos="248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B3A7D-EC39-5D4E-99A4-676F833AA83D}" type="datetimeFigureOut">
              <a:rPr lang="pt-PT" smtClean="0"/>
              <a:t>04-04-2017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 do texto de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C0D6AF-7A96-E141-A743-7379E34BAE9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6633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junqueira\Documents\_PROJETOS_Andy\_PORTUGAL_2016-2017\_2017_CN_ASA_BIOS\LAYOUTS\ppt1-Sistemas do corpo\cap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14" y="0"/>
            <a:ext cx="1224068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5"/>
          <p:cNvSpPr txBox="1">
            <a:spLocks noChangeArrowheads="1"/>
          </p:cNvSpPr>
          <p:nvPr userDrawn="1"/>
        </p:nvSpPr>
        <p:spPr bwMode="auto">
          <a:xfrm>
            <a:off x="9222677" y="3010560"/>
            <a:ext cx="27362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pt-PT" altLang="pt-PT" sz="2800" b="1" dirty="0">
                <a:solidFill>
                  <a:srgbClr val="56CDF5"/>
                </a:solidFill>
                <a:latin typeface="+mn-lt"/>
              </a:rPr>
              <a:t>Domínio</a:t>
            </a:r>
          </a:p>
        </p:txBody>
      </p:sp>
      <p:sp>
        <p:nvSpPr>
          <p:cNvPr id="5" name="TextBox 6"/>
          <p:cNvSpPr txBox="1">
            <a:spLocks noChangeArrowheads="1"/>
          </p:cNvSpPr>
          <p:nvPr userDrawn="1"/>
        </p:nvSpPr>
        <p:spPr bwMode="auto">
          <a:xfrm>
            <a:off x="8810795" y="3330526"/>
            <a:ext cx="3144004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pt-BR" altLang="pt-PT" sz="2000" dirty="0" smtClean="0">
                <a:solidFill>
                  <a:srgbClr val="292929"/>
                </a:solidFill>
                <a:latin typeface="+mn-lt"/>
              </a:rPr>
              <a:t>Processos vitais comuns   aos seres vivos</a:t>
            </a:r>
            <a:endParaRPr lang="pt-PT" altLang="pt-PT" sz="2000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9214719" y="4486541"/>
            <a:ext cx="27362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pt-PT" altLang="pt-PT" sz="2800" b="1" dirty="0" smtClean="0">
                <a:solidFill>
                  <a:srgbClr val="56CDF5"/>
                </a:solidFill>
                <a:latin typeface="+mn-lt"/>
              </a:rPr>
              <a:t>Subdomínio</a:t>
            </a:r>
            <a:endParaRPr lang="pt-PT" altLang="pt-PT" sz="2800" b="1" dirty="0">
              <a:solidFill>
                <a:srgbClr val="56CDF5"/>
              </a:solidFill>
              <a:latin typeface="+mn-lt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802837" y="4816032"/>
            <a:ext cx="314400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pt-BR" altLang="pt-PT" sz="2000" dirty="0" smtClean="0">
                <a:solidFill>
                  <a:srgbClr val="292929"/>
                </a:solidFill>
                <a:latin typeface="+mn-lt"/>
              </a:rPr>
              <a:t>Trocas nutricionais entre o organismo e o meio:                      nos animais</a:t>
            </a:r>
            <a:endParaRPr lang="pt-PT" altLang="pt-PT" sz="2000" dirty="0">
              <a:solidFill>
                <a:srgbClr val="29292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72140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junqueira\Documents\_PROJETOS_Andy\_PORTUGAL_2016-2017\_2017_CN_ASA_BIOS\LAYOUTS\ppt1-Sistemas do corpo\3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706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junqueira\Documents\_PROJETOS_Andy\_PORTUGAL_2016-2017\_2017_CN_ASA_BIOS\LAYOUTS\ppt1-Sistemas do corpo\3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 flipH="1">
            <a:off x="6083829" y="1381471"/>
            <a:ext cx="12171" cy="5330425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298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junqueira\Documents\_PROJETOS_Andy\_PORTUGAL_2016-2017\_2017_CN_ASA_BIOS\LAYOUTS\ppt1-Sistemas do corpo\3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6083829" y="2728686"/>
            <a:ext cx="0" cy="3909068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8867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junqueira\Documents\_PROJETOS_Andy\_PORTUGAL_2016-2017\_2017_CN_ASA_BIOS\LAYOUTS\ppt1-Sistemas do corpo\3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 flipH="1">
            <a:off x="6578109" y="1381471"/>
            <a:ext cx="12171" cy="5330425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0083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junqueira\Documents\_PROJETOS_Andy\_PORTUGAL_2016-2017\_2017_CN_ASA_BIOS\LAYOUTS\ppt1-Sistemas do corpo\3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5358129" y="3454400"/>
            <a:ext cx="0" cy="338655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73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junqueira\Documents\_PROJETOS_Andy\_PORTUGAL_2016-2017\_2017_CN_ASA_BIOS\LAYOUTS\ppt1-Sistemas do corpo\3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5358129" y="1704109"/>
            <a:ext cx="0" cy="5069297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750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04-04-2017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53415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04-04-2017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9301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63805-32B6-43A9-BFDC-54C057CCD654}" type="datetimeFigureOut">
              <a:rPr lang="pt-PT" smtClean="0"/>
              <a:t>04-04-2017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3409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49" r:id="rId8"/>
    <p:sldLayoutId id="214748365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gif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gif"/><Relationship Id="rId4" Type="http://schemas.openxmlformats.org/officeDocument/2006/relationships/image" Target="../media/image24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727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Qual é a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importância do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sangue?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239491" y="1468810"/>
            <a:ext cx="5724891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O sangue é um </a:t>
            </a:r>
            <a:r>
              <a:rPr lang="pt-BR" altLang="pt-PT" sz="2200" b="1" dirty="0">
                <a:solidFill>
                  <a:srgbClr val="30657B"/>
                </a:solidFill>
                <a:latin typeface="+mn-lt"/>
              </a:rPr>
              <a:t>tecido de cor </a:t>
            </a:r>
            <a:r>
              <a:rPr lang="pt-BR" altLang="pt-PT" sz="2200" b="1" dirty="0" smtClean="0">
                <a:solidFill>
                  <a:srgbClr val="30657B"/>
                </a:solidFill>
                <a:latin typeface="+mn-lt"/>
              </a:rPr>
              <a:t>vermelha 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que circula por todo o organismo no interior de vasos sanguíneos. </a:t>
            </a:r>
            <a:endParaRPr lang="pt-BR" altLang="pt-PT" sz="2200" dirty="0" smtClean="0">
              <a:solidFill>
                <a:srgbClr val="30657B"/>
              </a:solidFill>
              <a:latin typeface="+mn-lt"/>
            </a:endParaRPr>
          </a:p>
          <a:p>
            <a:pPr algn="just"/>
            <a:endParaRPr lang="pt-BR" altLang="pt-PT" sz="2200" dirty="0" smtClean="0">
              <a:solidFill>
                <a:srgbClr val="30657B"/>
              </a:solidFill>
              <a:latin typeface="+mn-lt"/>
            </a:endParaRPr>
          </a:p>
          <a:p>
            <a:pPr algn="just"/>
            <a:r>
              <a:rPr lang="pt-BR" altLang="pt-PT" sz="2200" b="1" dirty="0" smtClean="0">
                <a:solidFill>
                  <a:srgbClr val="30657B"/>
                </a:solidFill>
                <a:latin typeface="+mn-lt"/>
              </a:rPr>
              <a:t>Desempenha um papel fundamental, pois:</a:t>
            </a:r>
          </a:p>
        </p:txBody>
      </p:sp>
      <p:sp>
        <p:nvSpPr>
          <p:cNvPr id="5" name="Rectangle 4"/>
          <p:cNvSpPr/>
          <p:nvPr/>
        </p:nvSpPr>
        <p:spPr>
          <a:xfrm>
            <a:off x="10199077" y="1290280"/>
            <a:ext cx="888023" cy="272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111" y="1292163"/>
            <a:ext cx="4752975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333549" y="3391992"/>
            <a:ext cx="525675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56CDF5"/>
              </a:buClr>
              <a:buSzPct val="110000"/>
              <a:buFont typeface="Arial" pitchFamily="34" charset="0"/>
              <a:buChar char="•"/>
            </a:pPr>
            <a:r>
              <a:rPr lang="pt-BR" sz="2000" dirty="0"/>
              <a:t>t</a:t>
            </a:r>
            <a:r>
              <a:rPr lang="pt-BR" sz="2000" dirty="0" smtClean="0"/>
              <a:t>ransporta </a:t>
            </a:r>
            <a:r>
              <a:rPr lang="pt-BR" sz="2000" b="1" dirty="0" smtClean="0"/>
              <a:t>nutrientes e oxigénio </a:t>
            </a:r>
            <a:r>
              <a:rPr lang="pt-BR" sz="2000" dirty="0" smtClean="0"/>
              <a:t>até às células;</a:t>
            </a:r>
            <a:endParaRPr lang="pt-BR" sz="2000" dirty="0"/>
          </a:p>
          <a:p>
            <a:pPr marL="342900" indent="-342900">
              <a:lnSpc>
                <a:spcPct val="150000"/>
              </a:lnSpc>
              <a:buClr>
                <a:srgbClr val="56CDF5"/>
              </a:buClr>
              <a:buSzPct val="110000"/>
              <a:buFont typeface="Arial" pitchFamily="34" charset="0"/>
              <a:buChar char="•"/>
            </a:pPr>
            <a:r>
              <a:rPr lang="pt-BR" sz="2000" dirty="0"/>
              <a:t>t</a:t>
            </a:r>
            <a:r>
              <a:rPr lang="pt-BR" sz="2000" dirty="0" smtClean="0"/>
              <a:t>ransporta </a:t>
            </a:r>
            <a:r>
              <a:rPr lang="pt-BR" sz="2000" b="1" dirty="0" smtClean="0"/>
              <a:t>produtos de excreção</a:t>
            </a:r>
            <a:r>
              <a:rPr lang="pt-BR" sz="2000" dirty="0" smtClean="0"/>
              <a:t> resultantes da atividade celular;</a:t>
            </a:r>
            <a:endParaRPr lang="pt-BR" sz="2000" dirty="0"/>
          </a:p>
          <a:p>
            <a:pPr marL="342900" indent="-342900">
              <a:lnSpc>
                <a:spcPct val="150000"/>
              </a:lnSpc>
              <a:buClr>
                <a:srgbClr val="56CDF5"/>
              </a:buClr>
              <a:buSzPct val="110000"/>
              <a:buFont typeface="Arial" pitchFamily="34" charset="0"/>
              <a:buChar char="•"/>
            </a:pPr>
            <a:r>
              <a:rPr lang="pt-BR" sz="2000" dirty="0" smtClean="0"/>
              <a:t>mantém a </a:t>
            </a:r>
            <a:r>
              <a:rPr lang="pt-BR" sz="2000" b="1" dirty="0" smtClean="0"/>
              <a:t>temperatura corporal constante</a:t>
            </a:r>
            <a:r>
              <a:rPr lang="pt-BR" sz="2000" dirty="0" smtClean="0"/>
              <a:t>; </a:t>
            </a:r>
            <a:endParaRPr lang="pt-BR" sz="2000" dirty="0"/>
          </a:p>
          <a:p>
            <a:pPr marL="342900" indent="-342900">
              <a:lnSpc>
                <a:spcPct val="150000"/>
              </a:lnSpc>
              <a:buClr>
                <a:srgbClr val="56CDF5"/>
              </a:buClr>
              <a:buSzPct val="110000"/>
              <a:buFont typeface="Arial" pitchFamily="34" charset="0"/>
              <a:buChar char="•"/>
            </a:pPr>
            <a:r>
              <a:rPr lang="pt-BR" sz="2000" dirty="0" smtClean="0"/>
              <a:t>participa na </a:t>
            </a:r>
            <a:r>
              <a:rPr lang="pt-BR" sz="2000" b="1" dirty="0" smtClean="0"/>
              <a:t>defesa do organismo</a:t>
            </a:r>
            <a:r>
              <a:rPr lang="pt-BR" sz="2000" dirty="0" smtClean="0"/>
              <a:t>.</a:t>
            </a:r>
            <a:endParaRPr lang="pt-BR" sz="2000" dirty="0"/>
          </a:p>
        </p:txBody>
      </p:sp>
      <p:grpSp>
        <p:nvGrpSpPr>
          <p:cNvPr id="37" name="Group 36"/>
          <p:cNvGrpSpPr/>
          <p:nvPr/>
        </p:nvGrpSpPr>
        <p:grpSpPr>
          <a:xfrm>
            <a:off x="10295938" y="1534117"/>
            <a:ext cx="1548314" cy="671707"/>
            <a:chOff x="1659003" y="1563682"/>
            <a:chExt cx="1548314" cy="511316"/>
          </a:xfrm>
        </p:grpSpPr>
        <p:sp>
          <p:nvSpPr>
            <p:cNvPr id="38" name="Parallelogram 3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1659003" y="1590096"/>
              <a:ext cx="1548314" cy="484902"/>
              <a:chOff x="1957387" y="4951966"/>
              <a:chExt cx="2383072" cy="648577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2224871" y="4951967"/>
                <a:ext cx="211558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SANGUE VENOSO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6455806" y="2955936"/>
            <a:ext cx="1565975" cy="671707"/>
            <a:chOff x="1659003" y="1563682"/>
            <a:chExt cx="1565975" cy="511316"/>
          </a:xfrm>
        </p:grpSpPr>
        <p:sp>
          <p:nvSpPr>
            <p:cNvPr id="43" name="Parallelogram 4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1659003" y="1590096"/>
              <a:ext cx="1565975" cy="484902"/>
              <a:chOff x="1957387" y="4951966"/>
              <a:chExt cx="2410255" cy="648577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2224871" y="4951967"/>
                <a:ext cx="2142771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SANGUE ARTERIAL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195" y="3958289"/>
            <a:ext cx="4719891" cy="2878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021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Qual é a constituição do sangue humano?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96" y="1251704"/>
            <a:ext cx="9261334" cy="5606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2268675" y="1535190"/>
            <a:ext cx="43587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400" b="1" dirty="0" smtClean="0">
                <a:solidFill>
                  <a:srgbClr val="30657B"/>
                </a:solidFill>
                <a:latin typeface="+mn-lt"/>
              </a:rPr>
              <a:t>O sangue é constituído </a:t>
            </a:r>
            <a:r>
              <a:rPr lang="pt-BR" altLang="pt-PT" sz="2400" b="1" dirty="0">
                <a:solidFill>
                  <a:srgbClr val="30657B"/>
                </a:solidFill>
                <a:latin typeface="+mn-lt"/>
              </a:rPr>
              <a:t>por:</a:t>
            </a:r>
            <a:endParaRPr lang="pt-PT" altLang="pt-PT" sz="2400" b="1" dirty="0">
              <a:solidFill>
                <a:srgbClr val="30657B"/>
              </a:solidFill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12487" y="2009424"/>
            <a:ext cx="1368000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PARTE </a:t>
            </a:r>
            <a:r>
              <a:rPr lang="en-US" b="1" dirty="0" smtClean="0">
                <a:solidFill>
                  <a:schemeClr val="bg1"/>
                </a:solidFill>
              </a:rPr>
              <a:t>LÍQUIDA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479201" y="2009424"/>
            <a:ext cx="1368000" cy="694575"/>
          </a:xfrm>
          <a:prstGeom prst="rect">
            <a:avLst/>
          </a:prstGeom>
          <a:solidFill>
            <a:srgbClr val="56CDF5"/>
          </a:solidFill>
          <a:ln>
            <a:solidFill>
              <a:srgbClr val="56CDF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ELEMENTOS FIGURADOS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8348212" y="1714304"/>
            <a:ext cx="2943991" cy="734337"/>
            <a:chOff x="1659003" y="1563682"/>
            <a:chExt cx="2943991" cy="511316"/>
          </a:xfrm>
        </p:grpSpPr>
        <p:sp>
          <p:nvSpPr>
            <p:cNvPr id="16" name="Parallelogram 1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659003" y="1590096"/>
              <a:ext cx="2943991" cy="484902"/>
              <a:chOff x="1957387" y="4951966"/>
              <a:chExt cx="4531212" cy="648577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2224869" y="4951967"/>
                <a:ext cx="4263730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Glóbulos vermelhos, eritrócitos ou hemácias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8348115" y="4980526"/>
            <a:ext cx="1797387" cy="511200"/>
            <a:chOff x="1659003" y="1563682"/>
            <a:chExt cx="1797387" cy="511316"/>
          </a:xfrm>
        </p:grpSpPr>
        <p:sp>
          <p:nvSpPr>
            <p:cNvPr id="21" name="Parallelogram 2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1659003" y="1590096"/>
              <a:ext cx="1797387" cy="484902"/>
              <a:chOff x="1957387" y="4951966"/>
              <a:chExt cx="2766431" cy="648577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2224870" y="4951967"/>
                <a:ext cx="249894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Plasma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>
            <a:off x="8344826" y="3102304"/>
            <a:ext cx="2943991" cy="734337"/>
            <a:chOff x="1659003" y="1563682"/>
            <a:chExt cx="2943991" cy="511316"/>
          </a:xfrm>
        </p:grpSpPr>
        <p:sp>
          <p:nvSpPr>
            <p:cNvPr id="26" name="Parallelogram 2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659003" y="1590096"/>
              <a:ext cx="2943991" cy="484902"/>
              <a:chOff x="1957387" y="4951966"/>
              <a:chExt cx="4531212" cy="648577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2224869" y="4951967"/>
                <a:ext cx="4263730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Plaquetas ou trombócitos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492738" y="4967791"/>
            <a:ext cx="1613422" cy="977409"/>
            <a:chOff x="1659003" y="1563682"/>
            <a:chExt cx="1613422" cy="511316"/>
          </a:xfrm>
        </p:grpSpPr>
        <p:sp>
          <p:nvSpPr>
            <p:cNvPr id="31" name="Parallelogram 3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1659003" y="1590096"/>
              <a:ext cx="1613422" cy="484902"/>
              <a:chOff x="1957387" y="4951966"/>
              <a:chExt cx="2483281" cy="648577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2224869" y="4951967"/>
                <a:ext cx="2215799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Glóbulos brancos ou leucócitos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5" name="Rectangle 34"/>
          <p:cNvSpPr/>
          <p:nvPr/>
        </p:nvSpPr>
        <p:spPr>
          <a:xfrm>
            <a:off x="8982694" y="5411860"/>
            <a:ext cx="2264584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bg1"/>
                </a:solidFill>
              </a:rPr>
              <a:t>Transporta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os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elementos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figurados</a:t>
            </a:r>
            <a:r>
              <a:rPr lang="en-US" sz="1400" dirty="0" smtClean="0">
                <a:solidFill>
                  <a:schemeClr val="bg1"/>
                </a:solidFill>
              </a:rPr>
              <a:t>, </a:t>
            </a:r>
            <a:r>
              <a:rPr lang="en-US" sz="1400" dirty="0" err="1" smtClean="0">
                <a:solidFill>
                  <a:schemeClr val="bg1"/>
                </a:solidFill>
              </a:rPr>
              <a:t>os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nutrientes</a:t>
            </a:r>
            <a:r>
              <a:rPr lang="en-US" sz="1400" dirty="0" smtClean="0">
                <a:solidFill>
                  <a:schemeClr val="bg1"/>
                </a:solidFill>
              </a:rPr>
              <a:t> e </a:t>
            </a:r>
            <a:r>
              <a:rPr lang="en-US" sz="1400" dirty="0" err="1" smtClean="0">
                <a:solidFill>
                  <a:schemeClr val="bg1"/>
                </a:solidFill>
              </a:rPr>
              <a:t>os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produtos</a:t>
            </a:r>
            <a:r>
              <a:rPr lang="en-US" sz="1400" dirty="0" smtClean="0">
                <a:solidFill>
                  <a:schemeClr val="bg1"/>
                </a:solidFill>
              </a:rPr>
              <a:t> de </a:t>
            </a:r>
            <a:r>
              <a:rPr lang="en-US" sz="1400" dirty="0" err="1" smtClean="0">
                <a:solidFill>
                  <a:schemeClr val="bg1"/>
                </a:solidFill>
              </a:rPr>
              <a:t>excreção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977244" y="2401860"/>
            <a:ext cx="2944667" cy="521149"/>
          </a:xfrm>
          <a:prstGeom prst="rect">
            <a:avLst/>
          </a:prstGeom>
          <a:solidFill>
            <a:srgbClr val="56CDF5"/>
          </a:solidFill>
          <a:ln>
            <a:solidFill>
              <a:srgbClr val="56CDF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Transportam</a:t>
            </a:r>
            <a:r>
              <a:rPr lang="en-US" sz="1400" dirty="0" smtClean="0">
                <a:solidFill>
                  <a:schemeClr val="tx1"/>
                </a:solidFill>
              </a:rPr>
              <a:t> o </a:t>
            </a:r>
            <a:r>
              <a:rPr lang="en-US" sz="1400" dirty="0" err="1" smtClean="0">
                <a:solidFill>
                  <a:schemeClr val="tx1"/>
                </a:solidFill>
              </a:rPr>
              <a:t>oxigénio</a:t>
            </a:r>
            <a:r>
              <a:rPr lang="en-US" sz="1400" dirty="0" smtClean="0">
                <a:solidFill>
                  <a:schemeClr val="tx1"/>
                </a:solidFill>
              </a:rPr>
              <a:t> e </a:t>
            </a:r>
            <a:r>
              <a:rPr lang="en-US" sz="1400" dirty="0" err="1" smtClean="0">
                <a:solidFill>
                  <a:schemeClr val="tx1"/>
                </a:solidFill>
              </a:rPr>
              <a:t>algum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dióxido</a:t>
            </a:r>
            <a:r>
              <a:rPr lang="en-US" sz="1400" dirty="0" smtClean="0">
                <a:solidFill>
                  <a:schemeClr val="tx1"/>
                </a:solidFill>
              </a:rPr>
              <a:t> de </a:t>
            </a:r>
            <a:r>
              <a:rPr lang="en-US" sz="1400" dirty="0" err="1" smtClean="0">
                <a:solidFill>
                  <a:schemeClr val="tx1"/>
                </a:solidFill>
              </a:rPr>
              <a:t>carbono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977244" y="3766829"/>
            <a:ext cx="2935875" cy="333579"/>
          </a:xfrm>
          <a:prstGeom prst="rect">
            <a:avLst/>
          </a:prstGeom>
          <a:solidFill>
            <a:srgbClr val="56CDF5"/>
          </a:solidFill>
          <a:ln>
            <a:solidFill>
              <a:srgbClr val="56CDF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Participam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na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coagulação</a:t>
            </a:r>
            <a:r>
              <a:rPr lang="en-US" sz="1400" dirty="0" smtClean="0">
                <a:solidFill>
                  <a:schemeClr val="tx1"/>
                </a:solidFill>
              </a:rPr>
              <a:t> do </a:t>
            </a:r>
            <a:r>
              <a:rPr lang="en-US" sz="1400" dirty="0" err="1" smtClean="0">
                <a:solidFill>
                  <a:schemeClr val="tx1"/>
                </a:solidFill>
              </a:rPr>
              <a:t>sangue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3360" y="5934806"/>
            <a:ext cx="1930622" cy="678221"/>
          </a:xfrm>
          <a:prstGeom prst="rect">
            <a:avLst/>
          </a:prstGeom>
          <a:solidFill>
            <a:srgbClr val="56CDF5"/>
          </a:solidFill>
          <a:ln>
            <a:solidFill>
              <a:srgbClr val="56CDF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Participam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na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defesa</a:t>
            </a:r>
            <a:r>
              <a:rPr lang="en-US" sz="1400" dirty="0" smtClean="0">
                <a:solidFill>
                  <a:schemeClr val="tx1"/>
                </a:solidFill>
              </a:rPr>
              <a:t> do </a:t>
            </a:r>
            <a:r>
              <a:rPr lang="en-US" sz="1400" dirty="0" err="1" smtClean="0">
                <a:solidFill>
                  <a:schemeClr val="tx1"/>
                </a:solidFill>
              </a:rPr>
              <a:t>organismo</a:t>
            </a:r>
            <a:r>
              <a:rPr lang="en-US" sz="1400" dirty="0" smtClean="0">
                <a:solidFill>
                  <a:schemeClr val="tx1"/>
                </a:solidFill>
              </a:rPr>
              <a:t> contra </a:t>
            </a:r>
            <a:r>
              <a:rPr lang="en-US" sz="1400" dirty="0" err="1" smtClean="0">
                <a:solidFill>
                  <a:schemeClr val="tx1"/>
                </a:solidFill>
              </a:rPr>
              <a:t>agentes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invasores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9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/>
          <p:cNvCxnSpPr/>
          <p:nvPr/>
        </p:nvCxnSpPr>
        <p:spPr>
          <a:xfrm>
            <a:off x="4232003" y="5782587"/>
            <a:ext cx="0" cy="75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Que informações podemos obter através das análises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ao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sangue?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99077" y="1290280"/>
            <a:ext cx="888023" cy="272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3207784" y="1378855"/>
            <a:ext cx="8634656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sz="2200" dirty="0">
                <a:solidFill>
                  <a:srgbClr val="30657B"/>
                </a:solidFill>
                <a:latin typeface="+mn-lt"/>
              </a:rPr>
              <a:t>As  análises  ao  sangue  são  importantes,  pois  dão-nos  </a:t>
            </a:r>
            <a:r>
              <a:rPr lang="pt-BR" sz="2200" b="1" dirty="0">
                <a:solidFill>
                  <a:srgbClr val="30657B"/>
                </a:solidFill>
                <a:latin typeface="+mn-lt"/>
              </a:rPr>
              <a:t>informações  </a:t>
            </a:r>
            <a:r>
              <a:rPr lang="pt-BR" sz="2200" b="1" dirty="0" smtClean="0">
                <a:solidFill>
                  <a:srgbClr val="30657B"/>
                </a:solidFill>
                <a:latin typeface="+mn-lt"/>
              </a:rPr>
              <a:t>sobre o </a:t>
            </a:r>
            <a:r>
              <a:rPr lang="pt-BR" sz="2200" b="1" dirty="0">
                <a:solidFill>
                  <a:srgbClr val="30657B"/>
                </a:solidFill>
                <a:latin typeface="+mn-lt"/>
              </a:rPr>
              <a:t>estado da nossa saúde</a:t>
            </a:r>
            <a:r>
              <a:rPr lang="pt-BR" sz="2200" dirty="0">
                <a:solidFill>
                  <a:srgbClr val="30657B"/>
                </a:solidFill>
                <a:latin typeface="+mn-lt"/>
              </a:rPr>
              <a:t>. Os resultados destas análises </a:t>
            </a:r>
            <a:r>
              <a:rPr lang="pt-BR" sz="2200" dirty="0" smtClean="0">
                <a:solidFill>
                  <a:srgbClr val="30657B"/>
                </a:solidFill>
                <a:latin typeface="+mn-lt"/>
              </a:rPr>
              <a:t>podem ser comparados com </a:t>
            </a:r>
            <a:r>
              <a:rPr lang="pt-BR" sz="2200" dirty="0">
                <a:solidFill>
                  <a:srgbClr val="30657B"/>
                </a:solidFill>
                <a:latin typeface="+mn-lt"/>
              </a:rPr>
              <a:t>valores de referência. As eventuais alterações nos resultados podem </a:t>
            </a:r>
            <a:r>
              <a:rPr lang="pt-BR" sz="2200" dirty="0" smtClean="0">
                <a:solidFill>
                  <a:srgbClr val="30657B"/>
                </a:solidFill>
                <a:latin typeface="+mn-lt"/>
              </a:rPr>
              <a:t>ajudar </a:t>
            </a:r>
            <a:r>
              <a:rPr lang="pt-BR" sz="2200" dirty="0">
                <a:solidFill>
                  <a:srgbClr val="30657B"/>
                </a:solidFill>
                <a:latin typeface="+mn-lt"/>
              </a:rPr>
              <a:t>o médico a fazer o </a:t>
            </a:r>
            <a:r>
              <a:rPr lang="pt-BR" sz="2200" b="1" dirty="0">
                <a:solidFill>
                  <a:srgbClr val="30657B"/>
                </a:solidFill>
                <a:latin typeface="+mn-lt"/>
              </a:rPr>
              <a:t>diagnóstico de algumas doenças</a:t>
            </a:r>
            <a:r>
              <a:rPr lang="pt-BR" sz="2200" dirty="0">
                <a:solidFill>
                  <a:srgbClr val="30657B"/>
                </a:solidFill>
                <a:latin typeface="+mn-lt"/>
              </a:rPr>
              <a:t>.</a:t>
            </a:r>
            <a:endParaRPr lang="en-US" sz="2200" dirty="0">
              <a:solidFill>
                <a:srgbClr val="30657B"/>
              </a:solidFill>
              <a:latin typeface="+mn-lt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33" y="1412865"/>
            <a:ext cx="2821033" cy="2571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2"/>
          <a:stretch/>
        </p:blipFill>
        <p:spPr bwMode="auto">
          <a:xfrm>
            <a:off x="362033" y="4238992"/>
            <a:ext cx="2821033" cy="242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12"/>
          <p:cNvGrpSpPr/>
          <p:nvPr/>
        </p:nvGrpSpPr>
        <p:grpSpPr>
          <a:xfrm rot="16200000">
            <a:off x="273048" y="1336727"/>
            <a:ext cx="360000" cy="360000"/>
            <a:chOff x="11134725" y="1770992"/>
            <a:chExt cx="360000" cy="360000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rot="5400000">
            <a:off x="2905662" y="3739416"/>
            <a:ext cx="360000" cy="360000"/>
            <a:chOff x="11134725" y="1770992"/>
            <a:chExt cx="360000" cy="360000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16200000">
            <a:off x="268723" y="4129328"/>
            <a:ext cx="360000" cy="360000"/>
            <a:chOff x="11134725" y="1770992"/>
            <a:chExt cx="360000" cy="36000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 rot="5400000">
            <a:off x="2910129" y="6400137"/>
            <a:ext cx="360000" cy="360000"/>
            <a:chOff x="11134725" y="1770992"/>
            <a:chExt cx="360000" cy="360000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28"/>
          <p:cNvSpPr/>
          <p:nvPr/>
        </p:nvSpPr>
        <p:spPr>
          <a:xfrm>
            <a:off x="3997635" y="5326656"/>
            <a:ext cx="3307406" cy="612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bg1"/>
                </a:solidFill>
              </a:rPr>
              <a:t>Qual</a:t>
            </a:r>
            <a:r>
              <a:rPr lang="en-US" sz="2000" b="1" dirty="0" smtClean="0">
                <a:solidFill>
                  <a:schemeClr val="bg1"/>
                </a:solidFill>
              </a:rPr>
              <a:t> o </a:t>
            </a:r>
            <a:r>
              <a:rPr lang="en-US" sz="2000" b="1" dirty="0" err="1" smtClean="0">
                <a:solidFill>
                  <a:schemeClr val="bg1"/>
                </a:solidFill>
              </a:rPr>
              <a:t>constituinte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sanguíneo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mais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abundante</a:t>
            </a:r>
            <a:r>
              <a:rPr lang="en-US" sz="2000" b="1" dirty="0" smtClean="0">
                <a:solidFill>
                  <a:schemeClr val="bg1"/>
                </a:solidFill>
              </a:rPr>
              <a:t>?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141615" y="6162742"/>
            <a:ext cx="1928822" cy="432000"/>
            <a:chOff x="1659003" y="1563682"/>
            <a:chExt cx="1928822" cy="511316"/>
          </a:xfrm>
        </p:grpSpPr>
        <p:sp>
          <p:nvSpPr>
            <p:cNvPr id="31" name="Parallelogram 3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1659003" y="1590096"/>
              <a:ext cx="1928822" cy="484902"/>
              <a:chOff x="1957387" y="4951966"/>
              <a:chExt cx="2968727" cy="648577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2224871" y="4951967"/>
                <a:ext cx="270124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HEMÁCIAS</a:t>
                </a: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43" name="Straight Connector 42"/>
          <p:cNvCxnSpPr/>
          <p:nvPr/>
        </p:nvCxnSpPr>
        <p:spPr>
          <a:xfrm>
            <a:off x="8620765" y="5804739"/>
            <a:ext cx="0" cy="75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8386397" y="5326656"/>
            <a:ext cx="3307406" cy="612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bg1"/>
                </a:solidFill>
              </a:rPr>
              <a:t>Qual</a:t>
            </a:r>
            <a:r>
              <a:rPr lang="en-US" sz="2000" b="1" dirty="0" smtClean="0">
                <a:solidFill>
                  <a:schemeClr val="bg1"/>
                </a:solidFill>
              </a:rPr>
              <a:t> o </a:t>
            </a:r>
            <a:r>
              <a:rPr lang="en-US" sz="2000" b="1" dirty="0" err="1" smtClean="0">
                <a:solidFill>
                  <a:schemeClr val="bg1"/>
                </a:solidFill>
              </a:rPr>
              <a:t>indivíduo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que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poderá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estar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doente</a:t>
            </a:r>
            <a:r>
              <a:rPr lang="en-US" sz="2000" b="1" dirty="0" smtClean="0">
                <a:solidFill>
                  <a:schemeClr val="bg1"/>
                </a:solidFill>
              </a:rPr>
              <a:t>?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8533182" y="6185060"/>
            <a:ext cx="1928822" cy="432000"/>
            <a:chOff x="1659003" y="1563682"/>
            <a:chExt cx="1928822" cy="511316"/>
          </a:xfrm>
        </p:grpSpPr>
        <p:sp>
          <p:nvSpPr>
            <p:cNvPr id="46" name="Parallelogram 4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1659003" y="1590096"/>
              <a:ext cx="1928822" cy="484902"/>
              <a:chOff x="1957387" y="4951966"/>
              <a:chExt cx="2968727" cy="648577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2224871" y="4951967"/>
                <a:ext cx="270124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INDIVÍDUO B</a:t>
                </a: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750" y="3190781"/>
            <a:ext cx="7212723" cy="1665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283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constituído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sistema cardiovascular?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8569" y="1293897"/>
            <a:ext cx="4683168" cy="5558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1777115" y="5086130"/>
            <a:ext cx="0" cy="72000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477981" y="1494575"/>
            <a:ext cx="5444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400" b="1" dirty="0" smtClean="0">
                <a:solidFill>
                  <a:srgbClr val="30657B"/>
                </a:solidFill>
                <a:latin typeface="+mn-lt"/>
              </a:rPr>
              <a:t>O sistema cardiovascular é constituído </a:t>
            </a:r>
            <a:r>
              <a:rPr lang="pt-BR" altLang="pt-PT" sz="2400" b="1" dirty="0">
                <a:solidFill>
                  <a:srgbClr val="30657B"/>
                </a:solidFill>
                <a:latin typeface="+mn-lt"/>
              </a:rPr>
              <a:t>por:</a:t>
            </a:r>
            <a:endParaRPr lang="pt-PT" altLang="pt-PT" sz="2400" b="1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320386" y="3649072"/>
            <a:ext cx="1577787" cy="707612"/>
            <a:chOff x="1659003" y="1563682"/>
            <a:chExt cx="1577787" cy="511316"/>
          </a:xfrm>
        </p:grpSpPr>
        <p:sp>
          <p:nvSpPr>
            <p:cNvPr id="12" name="Parallelogram 1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659003" y="1590096"/>
              <a:ext cx="1577787" cy="484902"/>
              <a:chOff x="1957387" y="4951966"/>
              <a:chExt cx="2428436" cy="648577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2224870" y="4951968"/>
                <a:ext cx="2160953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Vasos sanguíneos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10633867" y="2947384"/>
            <a:ext cx="1253787" cy="511316"/>
            <a:chOff x="1659003" y="1563682"/>
            <a:chExt cx="1253787" cy="511316"/>
          </a:xfrm>
        </p:grpSpPr>
        <p:sp>
          <p:nvSpPr>
            <p:cNvPr id="18" name="Parallelogram 1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1659003" y="1590096"/>
              <a:ext cx="1253787" cy="484902"/>
              <a:chOff x="1957387" y="4951966"/>
              <a:chExt cx="1929755" cy="648577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2224870" y="4951967"/>
                <a:ext cx="166227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Coração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22" name="Rectangle 21"/>
          <p:cNvSpPr/>
          <p:nvPr/>
        </p:nvSpPr>
        <p:spPr>
          <a:xfrm>
            <a:off x="862707" y="2714567"/>
            <a:ext cx="2808000" cy="360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VASOS SANGUÍNEOS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62707" y="4871238"/>
            <a:ext cx="2808000" cy="360000"/>
          </a:xfrm>
          <a:prstGeom prst="rect">
            <a:avLst/>
          </a:prstGeom>
          <a:solidFill>
            <a:srgbClr val="56CDF5"/>
          </a:solidFill>
          <a:ln>
            <a:solidFill>
              <a:srgbClr val="56CDF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CORAÇÃO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659206" y="3433890"/>
            <a:ext cx="3546646" cy="720000"/>
            <a:chOff x="1659003" y="1563682"/>
            <a:chExt cx="3546646" cy="511316"/>
          </a:xfrm>
        </p:grpSpPr>
        <p:sp>
          <p:nvSpPr>
            <p:cNvPr id="26" name="Parallelogram 2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659003" y="1590096"/>
              <a:ext cx="3546646" cy="484902"/>
              <a:chOff x="1957387" y="4951966"/>
              <a:chExt cx="5458786" cy="648577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2224870" y="4951967"/>
                <a:ext cx="519130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700" b="1" dirty="0">
                    <a:solidFill>
                      <a:schemeClr val="tx1"/>
                    </a:solidFill>
                  </a:rPr>
                  <a:t> </a:t>
                </a:r>
                <a:r>
                  <a:rPr lang="pt-BR" sz="1700" b="1" dirty="0" smtClean="0">
                    <a:solidFill>
                      <a:schemeClr val="tx1"/>
                    </a:solidFill>
                  </a:rPr>
                  <a:t>Transportam </a:t>
                </a:r>
                <a:r>
                  <a:rPr lang="pt-BR" sz="1700" b="1" dirty="0">
                    <a:solidFill>
                      <a:schemeClr val="tx1"/>
                    </a:solidFill>
                  </a:rPr>
                  <a:t>o </a:t>
                </a:r>
                <a:r>
                  <a:rPr lang="pt-BR" sz="1700" b="1" dirty="0" smtClean="0">
                    <a:solidFill>
                      <a:schemeClr val="tx1"/>
                    </a:solidFill>
                  </a:rPr>
                  <a:t>sangue, em circuito fechado, </a:t>
                </a:r>
                <a:r>
                  <a:rPr lang="pt-BR" sz="1700" b="1" dirty="0">
                    <a:solidFill>
                      <a:schemeClr val="tx1"/>
                    </a:solidFill>
                  </a:rPr>
                  <a:t>para todo o </a:t>
                </a:r>
                <a:r>
                  <a:rPr lang="pt-BR" sz="1700" b="1" dirty="0" smtClean="0">
                    <a:solidFill>
                      <a:schemeClr val="tx1"/>
                    </a:solidFill>
                  </a:rPr>
                  <a:t>organismo. </a:t>
                </a: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30" name="Straight Connector 29"/>
          <p:cNvCxnSpPr/>
          <p:nvPr/>
        </p:nvCxnSpPr>
        <p:spPr>
          <a:xfrm>
            <a:off x="1777115" y="3022983"/>
            <a:ext cx="0" cy="720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1700834" y="5560413"/>
            <a:ext cx="3505018" cy="720000"/>
            <a:chOff x="1659003" y="1563682"/>
            <a:chExt cx="3505018" cy="511316"/>
          </a:xfrm>
        </p:grpSpPr>
        <p:sp>
          <p:nvSpPr>
            <p:cNvPr id="32" name="Parallelogram 3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1659003" y="1590096"/>
              <a:ext cx="3505018" cy="484902"/>
              <a:chOff x="1957387" y="4951966"/>
              <a:chExt cx="5394714" cy="648577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2224871" y="4951967"/>
                <a:ext cx="5127230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700" b="1" dirty="0" smtClean="0">
                    <a:solidFill>
                      <a:schemeClr val="tx1"/>
                    </a:solidFill>
                  </a:rPr>
                  <a:t>Órgão </a:t>
                </a:r>
                <a:r>
                  <a:rPr lang="pt-BR" sz="1700" b="1" dirty="0">
                    <a:solidFill>
                      <a:schemeClr val="tx1"/>
                    </a:solidFill>
                  </a:rPr>
                  <a:t>propulsor, que bombeia o sangue </a:t>
                </a:r>
                <a:r>
                  <a:rPr lang="pt-BR" sz="1700" b="1" dirty="0" smtClean="0">
                    <a:solidFill>
                      <a:schemeClr val="tx1"/>
                    </a:solidFill>
                  </a:rPr>
                  <a:t>para </a:t>
                </a:r>
                <a:r>
                  <a:rPr lang="pt-BR" sz="1700" b="1" dirty="0">
                    <a:solidFill>
                      <a:schemeClr val="tx1"/>
                    </a:solidFill>
                  </a:rPr>
                  <a:t>todo o organismo.</a:t>
                </a:r>
                <a:endParaRPr lang="pt-BR" sz="1700" b="1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51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/>
          <p:cNvCxnSpPr/>
          <p:nvPr/>
        </p:nvCxnSpPr>
        <p:spPr>
          <a:xfrm>
            <a:off x="1044418" y="5573787"/>
            <a:ext cx="0" cy="900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044417" y="4085068"/>
            <a:ext cx="0" cy="900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044418" y="2556697"/>
            <a:ext cx="0" cy="900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946235" y="4391639"/>
            <a:ext cx="4197268" cy="651333"/>
            <a:chOff x="1659003" y="1563682"/>
            <a:chExt cx="4751837" cy="511316"/>
          </a:xfrm>
        </p:grpSpPr>
        <p:sp>
          <p:nvSpPr>
            <p:cNvPr id="36" name="Parallelogram 3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1659003" y="1590096"/>
              <a:ext cx="4751837" cy="484902"/>
              <a:chOff x="1957387" y="4951966"/>
              <a:chExt cx="7313743" cy="648577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2224868" y="4951967"/>
                <a:ext cx="704626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1700" dirty="0">
                    <a:solidFill>
                      <a:schemeClr val="tx1"/>
                    </a:solidFill>
                  </a:rPr>
                  <a:t> </a:t>
                </a:r>
                <a:r>
                  <a:rPr lang="pt-BR" sz="1600" dirty="0" smtClean="0">
                    <a:solidFill>
                      <a:schemeClr val="tx1"/>
                    </a:solidFill>
                  </a:rPr>
                  <a:t>Vasos que permitem a ligação entre artérias e veias.</a:t>
                </a: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950064" y="5866299"/>
            <a:ext cx="4193439" cy="651333"/>
            <a:chOff x="1659003" y="1563682"/>
            <a:chExt cx="4747502" cy="511316"/>
          </a:xfrm>
        </p:grpSpPr>
        <p:sp>
          <p:nvSpPr>
            <p:cNvPr id="43" name="Parallelogram 4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1659003" y="1590096"/>
              <a:ext cx="4747502" cy="484902"/>
              <a:chOff x="1957387" y="4951966"/>
              <a:chExt cx="7307072" cy="648577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2224870" y="4951967"/>
                <a:ext cx="7039589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1700" dirty="0">
                    <a:solidFill>
                      <a:schemeClr val="tx1"/>
                    </a:solidFill>
                  </a:rPr>
                  <a:t> </a:t>
                </a:r>
                <a:r>
                  <a:rPr lang="pt-BR" sz="1600" dirty="0" smtClean="0">
                    <a:solidFill>
                      <a:schemeClr val="tx1"/>
                    </a:solidFill>
                  </a:rPr>
                  <a:t>Transportam sangue de volta ao coração.</a:t>
                </a: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993300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967017" y="2875820"/>
            <a:ext cx="4176486" cy="651333"/>
            <a:chOff x="1659003" y="1563682"/>
            <a:chExt cx="4728309" cy="511316"/>
          </a:xfrm>
        </p:grpSpPr>
        <p:sp>
          <p:nvSpPr>
            <p:cNvPr id="13" name="Parallelogram 1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659003" y="1590096"/>
              <a:ext cx="4728309" cy="484902"/>
              <a:chOff x="1957387" y="4951966"/>
              <a:chExt cx="7277530" cy="648577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224868" y="4951967"/>
                <a:ext cx="7010049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1700" dirty="0">
                    <a:solidFill>
                      <a:schemeClr val="tx1"/>
                    </a:solidFill>
                  </a:rPr>
                  <a:t> </a:t>
                </a:r>
                <a:r>
                  <a:rPr lang="pt-BR" sz="1600" dirty="0" smtClean="0">
                    <a:solidFill>
                      <a:schemeClr val="tx1"/>
                    </a:solidFill>
                  </a:rPr>
                  <a:t>Transportam sangue do </a:t>
                </a:r>
                <a:r>
                  <a:rPr lang="pt-BR" sz="1600" dirty="0">
                    <a:solidFill>
                      <a:schemeClr val="tx1"/>
                    </a:solidFill>
                  </a:rPr>
                  <a:t>coração para </a:t>
                </a:r>
                <a:r>
                  <a:rPr lang="pt-BR" sz="1600" dirty="0" smtClean="0">
                    <a:solidFill>
                      <a:schemeClr val="tx1"/>
                    </a:solidFill>
                  </a:rPr>
                  <a:t>todo o corpo</a:t>
                </a:r>
                <a:r>
                  <a:rPr lang="pt-BR" sz="1600" dirty="0">
                    <a:solidFill>
                      <a:schemeClr val="tx1"/>
                    </a:solidFill>
                  </a:rPr>
                  <a:t>.</a:t>
                </a:r>
                <a:endParaRPr lang="pt-BR" sz="1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6"/>
          <a:stretch/>
        </p:blipFill>
        <p:spPr bwMode="auto">
          <a:xfrm>
            <a:off x="5430310" y="1462281"/>
            <a:ext cx="6761690" cy="4755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Quais são os principais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tipos de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vasos sanguíneos?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318617" y="1361095"/>
            <a:ext cx="503270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400" b="1" dirty="0">
                <a:solidFill>
                  <a:srgbClr val="30657B"/>
                </a:solidFill>
                <a:latin typeface="+mn-lt"/>
              </a:rPr>
              <a:t>Existem três tipos principais de vasos sanguíneos: </a:t>
            </a:r>
            <a:endParaRPr lang="pt-PT" altLang="pt-PT" sz="2400" b="1" dirty="0">
              <a:solidFill>
                <a:srgbClr val="30657B"/>
              </a:solidFill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4460" y="2330769"/>
            <a:ext cx="3312000" cy="360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ARTÉRIAS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94458" y="3859140"/>
            <a:ext cx="3312000" cy="360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bg1"/>
                </a:solidFill>
              </a:rPr>
              <a:t>CAPILARES SANGUÍNEOS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94460" y="5347859"/>
            <a:ext cx="3312000" cy="360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VEIAS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6562790" y="5667294"/>
            <a:ext cx="1558889" cy="360000"/>
            <a:chOff x="1659003" y="1563682"/>
            <a:chExt cx="1558888" cy="511317"/>
          </a:xfrm>
        </p:grpSpPr>
        <p:sp>
          <p:nvSpPr>
            <p:cNvPr id="49" name="Parallelogram 4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1659003" y="1590096"/>
              <a:ext cx="1558888" cy="484903"/>
              <a:chOff x="1957387" y="4951963"/>
              <a:chExt cx="2399346" cy="648578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2224869" y="4951963"/>
                <a:ext cx="2131864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Artéria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53" name="Rectangle 52"/>
          <p:cNvSpPr/>
          <p:nvPr/>
        </p:nvSpPr>
        <p:spPr>
          <a:xfrm>
            <a:off x="6570906" y="6098569"/>
            <a:ext cx="1656000" cy="576000"/>
          </a:xfrm>
          <a:prstGeom prst="rect">
            <a:avLst/>
          </a:prstGeom>
          <a:solidFill>
            <a:srgbClr val="56CDF5"/>
          </a:solidFill>
          <a:ln>
            <a:solidFill>
              <a:srgbClr val="56CDF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Sangue</a:t>
            </a:r>
            <a:r>
              <a:rPr lang="en-US" sz="1400" dirty="0" smtClean="0">
                <a:solidFill>
                  <a:schemeClr val="tx1"/>
                </a:solidFill>
              </a:rPr>
              <a:t> sob </a:t>
            </a:r>
            <a:r>
              <a:rPr lang="en-US" sz="1400" dirty="0" err="1" smtClean="0">
                <a:solidFill>
                  <a:schemeClr val="tx1"/>
                </a:solidFill>
              </a:rPr>
              <a:t>pressão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Paredes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espessas</a:t>
            </a:r>
            <a:r>
              <a:rPr lang="en-US" sz="1400" dirty="0" smtClean="0">
                <a:solidFill>
                  <a:schemeClr val="tx1"/>
                </a:solidFill>
              </a:rPr>
              <a:t> e </a:t>
            </a:r>
            <a:r>
              <a:rPr lang="en-US" sz="1400" dirty="0" err="1" smtClean="0">
                <a:solidFill>
                  <a:schemeClr val="tx1"/>
                </a:solidFill>
              </a:rPr>
              <a:t>elásticas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7524545" y="3135980"/>
            <a:ext cx="2649415" cy="360000"/>
            <a:chOff x="1659003" y="1563682"/>
            <a:chExt cx="2649413" cy="511317"/>
          </a:xfrm>
        </p:grpSpPr>
        <p:sp>
          <p:nvSpPr>
            <p:cNvPr id="56" name="Parallelogram 5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1659003" y="1590096"/>
              <a:ext cx="2649413" cy="484903"/>
              <a:chOff x="1957387" y="4951963"/>
              <a:chExt cx="4077816" cy="648578"/>
            </a:xfrm>
          </p:grpSpPr>
          <p:sp>
            <p:nvSpPr>
              <p:cNvPr id="58" name="Rectangle 57"/>
              <p:cNvSpPr/>
              <p:nvPr/>
            </p:nvSpPr>
            <p:spPr>
              <a:xfrm>
                <a:off x="2224869" y="4951963"/>
                <a:ext cx="3810334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Capilares sanguíneos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0" name="Group 59"/>
          <p:cNvGrpSpPr/>
          <p:nvPr/>
        </p:nvGrpSpPr>
        <p:grpSpPr>
          <a:xfrm>
            <a:off x="9489031" y="5672557"/>
            <a:ext cx="1558889" cy="360000"/>
            <a:chOff x="1659003" y="1563682"/>
            <a:chExt cx="1558888" cy="511317"/>
          </a:xfrm>
        </p:grpSpPr>
        <p:sp>
          <p:nvSpPr>
            <p:cNvPr id="61" name="Parallelogram 6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1659003" y="1590096"/>
              <a:ext cx="1558888" cy="484903"/>
              <a:chOff x="1957387" y="4951963"/>
              <a:chExt cx="2399346" cy="648578"/>
            </a:xfrm>
          </p:grpSpPr>
          <p:sp>
            <p:nvSpPr>
              <p:cNvPr id="63" name="Rectangle 62"/>
              <p:cNvSpPr/>
              <p:nvPr/>
            </p:nvSpPr>
            <p:spPr>
              <a:xfrm>
                <a:off x="2224869" y="4951963"/>
                <a:ext cx="2131864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Veia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993300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65" name="Rectangle 64"/>
          <p:cNvSpPr/>
          <p:nvPr/>
        </p:nvSpPr>
        <p:spPr>
          <a:xfrm>
            <a:off x="9489032" y="6098570"/>
            <a:ext cx="2268000" cy="576000"/>
          </a:xfrm>
          <a:prstGeom prst="rect">
            <a:avLst/>
          </a:prstGeom>
          <a:solidFill>
            <a:srgbClr val="56CDF5"/>
          </a:solidFill>
          <a:ln>
            <a:solidFill>
              <a:srgbClr val="56CDF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solidFill>
                  <a:schemeClr val="tx1"/>
                </a:solidFill>
              </a:rPr>
              <a:t>Paredes menos </a:t>
            </a:r>
            <a:r>
              <a:rPr lang="pt-BR" sz="1400" dirty="0">
                <a:solidFill>
                  <a:schemeClr val="tx1"/>
                </a:solidFill>
              </a:rPr>
              <a:t>espessas </a:t>
            </a:r>
            <a:r>
              <a:rPr lang="pt-BR" sz="1400" dirty="0" smtClean="0">
                <a:solidFill>
                  <a:schemeClr val="tx1"/>
                </a:solidFill>
              </a:rPr>
              <a:t>e </a:t>
            </a:r>
            <a:r>
              <a:rPr lang="pt-BR" sz="1400" dirty="0">
                <a:solidFill>
                  <a:schemeClr val="tx1"/>
                </a:solidFill>
              </a:rPr>
              <a:t>menos resistentes do que as </a:t>
            </a:r>
            <a:r>
              <a:rPr lang="pt-BR" sz="1400" dirty="0" smtClean="0">
                <a:solidFill>
                  <a:schemeClr val="tx1"/>
                </a:solidFill>
              </a:rPr>
              <a:t>artérias. Possuem válvulas.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524544" y="3552457"/>
            <a:ext cx="2649415" cy="576000"/>
          </a:xfrm>
          <a:prstGeom prst="rect">
            <a:avLst/>
          </a:prstGeom>
          <a:solidFill>
            <a:srgbClr val="56CDF5"/>
          </a:solidFill>
          <a:ln>
            <a:solidFill>
              <a:srgbClr val="56CDF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solidFill>
                  <a:schemeClr val="tx1"/>
                </a:solidFill>
              </a:rPr>
              <a:t>Muito finos. As </a:t>
            </a:r>
            <a:r>
              <a:rPr lang="pt-BR" sz="1400" dirty="0">
                <a:solidFill>
                  <a:schemeClr val="tx1"/>
                </a:solidFill>
              </a:rPr>
              <a:t>suas paredes são </a:t>
            </a:r>
            <a:r>
              <a:rPr lang="pt-BR" sz="1400" dirty="0" smtClean="0">
                <a:solidFill>
                  <a:schemeClr val="tx1"/>
                </a:solidFill>
              </a:rPr>
              <a:t>constituídas </a:t>
            </a:r>
            <a:r>
              <a:rPr lang="pt-BR" sz="1400" dirty="0">
                <a:solidFill>
                  <a:schemeClr val="tx1"/>
                </a:solidFill>
              </a:rPr>
              <a:t>por uma única camada </a:t>
            </a:r>
            <a:r>
              <a:rPr lang="pt-BR" sz="1400" dirty="0" smtClean="0">
                <a:solidFill>
                  <a:schemeClr val="tx1"/>
                </a:solidFill>
              </a:rPr>
              <a:t>de células.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29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4" grpId="0" animBg="1"/>
      <p:bldP spid="41" grpId="0" animBg="1"/>
      <p:bldP spid="53" grpId="0" animBg="1"/>
      <p:bldP spid="65" grpId="0" animBg="1"/>
      <p:bldP spid="6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constituído o coração de um mamífero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8849" y="2971924"/>
            <a:ext cx="2788295" cy="379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45017" y="1348253"/>
            <a:ext cx="4029563" cy="548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83127" y="1371486"/>
            <a:ext cx="7170255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O coração é um órgão constituído por um músculo – o </a:t>
            </a:r>
            <a:r>
              <a:rPr lang="pt-BR" altLang="pt-PT" sz="2200" b="1" dirty="0" smtClean="0">
                <a:solidFill>
                  <a:srgbClr val="30657B"/>
                </a:solidFill>
                <a:latin typeface="+mn-lt"/>
              </a:rPr>
              <a:t>miocárdio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 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– responsável pela contração e relaxamento do coração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.</a:t>
            </a:r>
          </a:p>
          <a:p>
            <a:pPr algn="ctr"/>
            <a:endParaRPr lang="pt-BR" altLang="pt-PT" sz="1000" dirty="0" smtClean="0">
              <a:solidFill>
                <a:srgbClr val="30657B"/>
              </a:solidFill>
              <a:latin typeface="+mn-lt"/>
            </a:endParaRPr>
          </a:p>
          <a:p>
            <a:pPr algn="ctr"/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No interior do coração distinguem-se </a:t>
            </a:r>
            <a:r>
              <a:rPr lang="pt-BR" altLang="pt-PT" sz="2200" b="1" u="sng" dirty="0" smtClean="0">
                <a:solidFill>
                  <a:srgbClr val="30657B"/>
                </a:solidFill>
                <a:latin typeface="+mn-lt"/>
              </a:rPr>
              <a:t>4 cavidades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. </a:t>
            </a:r>
            <a:endParaRPr lang="pt-PT" altLang="pt-PT" sz="2200" dirty="0">
              <a:solidFill>
                <a:srgbClr val="30657B"/>
              </a:solidFill>
              <a:latin typeface="+mn-lt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9434948" y="2767254"/>
            <a:ext cx="1515676" cy="783799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9808572" y="4054304"/>
            <a:ext cx="1310252" cy="714501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7123864" y="3278295"/>
            <a:ext cx="637885" cy="630009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899566" y="5074570"/>
            <a:ext cx="1598754" cy="1031031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10525196" y="2482470"/>
            <a:ext cx="1547446" cy="478036"/>
            <a:chOff x="1659003" y="1563682"/>
            <a:chExt cx="1547446" cy="511316"/>
          </a:xfrm>
        </p:grpSpPr>
        <p:sp>
          <p:nvSpPr>
            <p:cNvPr id="37" name="Parallelogram 3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1659003" y="1590096"/>
              <a:ext cx="1547446" cy="484902"/>
              <a:chOff x="1957387" y="4951966"/>
              <a:chExt cx="2381737" cy="648577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2224870" y="4951967"/>
                <a:ext cx="21142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Aurícula esquerda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10525196" y="3881249"/>
            <a:ext cx="1590262" cy="478036"/>
            <a:chOff x="1659003" y="1563682"/>
            <a:chExt cx="1590262" cy="511316"/>
          </a:xfrm>
        </p:grpSpPr>
        <p:sp>
          <p:nvSpPr>
            <p:cNvPr id="42" name="Parallelogram 4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1659003" y="1590096"/>
              <a:ext cx="1590262" cy="484902"/>
              <a:chOff x="1957387" y="4951966"/>
              <a:chExt cx="2447637" cy="648577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2224870" y="4951967"/>
                <a:ext cx="21801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Ventrículo esquerdo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5539306" y="3253599"/>
            <a:ext cx="1584558" cy="478036"/>
            <a:chOff x="1659003" y="1563682"/>
            <a:chExt cx="1584558" cy="511316"/>
          </a:xfrm>
        </p:grpSpPr>
        <p:sp>
          <p:nvSpPr>
            <p:cNvPr id="49" name="Parallelogram 4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1659003" y="1590096"/>
              <a:ext cx="1584558" cy="484902"/>
              <a:chOff x="1957387" y="4951966"/>
              <a:chExt cx="2438858" cy="64857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2224870" y="4951967"/>
                <a:ext cx="2171375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Aurícula direita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5483778" y="5923709"/>
            <a:ext cx="1640086" cy="478036"/>
            <a:chOff x="1659003" y="1563682"/>
            <a:chExt cx="1640086" cy="511316"/>
          </a:xfrm>
        </p:grpSpPr>
        <p:sp>
          <p:nvSpPr>
            <p:cNvPr id="54" name="Parallelogram 5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1659003" y="1590096"/>
              <a:ext cx="1640086" cy="484902"/>
              <a:chOff x="1957387" y="4951966"/>
              <a:chExt cx="2524322" cy="648577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2224870" y="4951967"/>
                <a:ext cx="2256839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Ventrículo direito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372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constituído o coração de um mamífero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52940" y="3304500"/>
            <a:ext cx="2622041" cy="356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60886" y="1337861"/>
            <a:ext cx="4029563" cy="548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332511" y="1371486"/>
            <a:ext cx="622415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O coração possui um </a:t>
            </a:r>
            <a:r>
              <a:rPr lang="pt-BR" altLang="pt-PT" sz="2200" b="1" u="sng" dirty="0" smtClean="0">
                <a:solidFill>
                  <a:srgbClr val="30657B"/>
                </a:solidFill>
                <a:latin typeface="+mn-lt"/>
              </a:rPr>
              <a:t>septo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 que garante que o sangue que circula na metade esquerda do coração não se mistura com o da metade direita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.</a:t>
            </a:r>
            <a:endParaRPr lang="pt-BR" altLang="pt-PT" sz="2200" dirty="0" smtClean="0">
              <a:solidFill>
                <a:srgbClr val="30657B"/>
              </a:solidFill>
              <a:latin typeface="+mn-lt"/>
            </a:endParaRPr>
          </a:p>
        </p:txBody>
      </p:sp>
      <p:cxnSp>
        <p:nvCxnSpPr>
          <p:cNvPr id="17" name="Straight Connector 16"/>
          <p:cNvCxnSpPr>
            <a:endCxn id="39" idx="2"/>
          </p:cNvCxnSpPr>
          <p:nvPr/>
        </p:nvCxnSpPr>
        <p:spPr>
          <a:xfrm flipH="1" flipV="1">
            <a:off x="7353778" y="2815819"/>
            <a:ext cx="2735935" cy="1533073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39" idx="2"/>
          </p:cNvCxnSpPr>
          <p:nvPr/>
        </p:nvCxnSpPr>
        <p:spPr>
          <a:xfrm flipH="1" flipV="1">
            <a:off x="7353778" y="2815819"/>
            <a:ext cx="3307434" cy="1655193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39" idx="2"/>
          </p:cNvCxnSpPr>
          <p:nvPr/>
        </p:nvCxnSpPr>
        <p:spPr>
          <a:xfrm flipH="1" flipV="1">
            <a:off x="7353778" y="2815819"/>
            <a:ext cx="2237031" cy="1600317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endCxn id="39" idx="2"/>
          </p:cNvCxnSpPr>
          <p:nvPr/>
        </p:nvCxnSpPr>
        <p:spPr>
          <a:xfrm flipH="1" flipV="1">
            <a:off x="7353778" y="2815819"/>
            <a:ext cx="1781452" cy="2258749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6639991" y="2337783"/>
            <a:ext cx="1253787" cy="478036"/>
            <a:chOff x="1659003" y="1563682"/>
            <a:chExt cx="1253787" cy="511316"/>
          </a:xfrm>
        </p:grpSpPr>
        <p:sp>
          <p:nvSpPr>
            <p:cNvPr id="37" name="Parallelogram 3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1659003" y="1590096"/>
              <a:ext cx="1253787" cy="484902"/>
              <a:chOff x="1957387" y="4951966"/>
              <a:chExt cx="1929755" cy="648577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2224870" y="4951967"/>
                <a:ext cx="166227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Válvulas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58" name="Straight Connector 57"/>
          <p:cNvCxnSpPr>
            <a:endCxn id="62" idx="2"/>
          </p:cNvCxnSpPr>
          <p:nvPr/>
        </p:nvCxnSpPr>
        <p:spPr>
          <a:xfrm flipH="1" flipV="1">
            <a:off x="7345662" y="5142708"/>
            <a:ext cx="3495051" cy="580935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/>
          <p:cNvGrpSpPr/>
          <p:nvPr/>
        </p:nvGrpSpPr>
        <p:grpSpPr>
          <a:xfrm>
            <a:off x="6631875" y="4664672"/>
            <a:ext cx="1253787" cy="478036"/>
            <a:chOff x="1659003" y="1563682"/>
            <a:chExt cx="1253787" cy="511316"/>
          </a:xfrm>
        </p:grpSpPr>
        <p:sp>
          <p:nvSpPr>
            <p:cNvPr id="60" name="Parallelogram 5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1659003" y="1590096"/>
              <a:ext cx="1253787" cy="484902"/>
              <a:chOff x="1957387" y="4951966"/>
              <a:chExt cx="1929755" cy="648577"/>
            </a:xfrm>
          </p:grpSpPr>
          <p:sp>
            <p:nvSpPr>
              <p:cNvPr id="62" name="Rectangle 61"/>
              <p:cNvSpPr/>
              <p:nvPr/>
            </p:nvSpPr>
            <p:spPr>
              <a:xfrm>
                <a:off x="2224870" y="4951967"/>
                <a:ext cx="166227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Septo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65" name="TextBox 3"/>
          <p:cNvSpPr txBox="1">
            <a:spLocks noChangeArrowheads="1"/>
          </p:cNvSpPr>
          <p:nvPr/>
        </p:nvSpPr>
        <p:spPr bwMode="auto">
          <a:xfrm>
            <a:off x="332511" y="2701759"/>
            <a:ext cx="622415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Possui ainda </a:t>
            </a:r>
            <a:r>
              <a:rPr lang="pt-BR" altLang="pt-PT" sz="2200" b="1" u="sng" dirty="0" smtClean="0">
                <a:solidFill>
                  <a:srgbClr val="30657B"/>
                </a:solidFill>
                <a:latin typeface="+mn-lt"/>
              </a:rPr>
              <a:t>válvulas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 que impedem o refluxo de sangue.</a:t>
            </a:r>
            <a:endParaRPr lang="pt-PT" altLang="pt-PT" sz="2200" dirty="0">
              <a:solidFill>
                <a:srgbClr val="30657B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835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constituído o coração de um mamífero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04326" y="1456536"/>
            <a:ext cx="888023" cy="272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6507" y="3352767"/>
            <a:ext cx="2305933" cy="313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78761" y="1348253"/>
            <a:ext cx="4029563" cy="548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329006" y="2322113"/>
            <a:ext cx="4336511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Ligados ao coração encontramos os seguintes vasos sanguíneos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:</a:t>
            </a:r>
          </a:p>
          <a:p>
            <a:pPr algn="ctr"/>
            <a:endParaRPr lang="pt-BR" altLang="pt-PT" sz="1200" dirty="0" smtClean="0">
              <a:solidFill>
                <a:srgbClr val="30657B"/>
              </a:solidFill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Artéria aorta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Artéria pulmonar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Veias pulmonares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Veias cavas</a:t>
            </a:r>
          </a:p>
        </p:txBody>
      </p:sp>
      <p:cxnSp>
        <p:nvCxnSpPr>
          <p:cNvPr id="17" name="Straight Connector 16"/>
          <p:cNvCxnSpPr>
            <a:endCxn id="40" idx="1"/>
          </p:cNvCxnSpPr>
          <p:nvPr/>
        </p:nvCxnSpPr>
        <p:spPr>
          <a:xfrm flipV="1">
            <a:off x="8372017" y="1843925"/>
            <a:ext cx="1603659" cy="424295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67" idx="1"/>
          </p:cNvCxnSpPr>
          <p:nvPr/>
        </p:nvCxnSpPr>
        <p:spPr>
          <a:xfrm>
            <a:off x="10181016" y="3660240"/>
            <a:ext cx="341471" cy="518897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51" idx="3"/>
          </p:cNvCxnSpPr>
          <p:nvPr/>
        </p:nvCxnSpPr>
        <p:spPr>
          <a:xfrm flipH="1" flipV="1">
            <a:off x="7132152" y="1868622"/>
            <a:ext cx="1159794" cy="1302783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endCxn id="71" idx="0"/>
          </p:cNvCxnSpPr>
          <p:nvPr/>
        </p:nvCxnSpPr>
        <p:spPr>
          <a:xfrm flipH="1">
            <a:off x="6550453" y="5881255"/>
            <a:ext cx="581699" cy="34779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9975676" y="1592560"/>
            <a:ext cx="1547446" cy="478036"/>
            <a:chOff x="1659003" y="1563682"/>
            <a:chExt cx="1547446" cy="511316"/>
          </a:xfrm>
        </p:grpSpPr>
        <p:sp>
          <p:nvSpPr>
            <p:cNvPr id="37" name="Parallelogram 3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1659003" y="1590096"/>
              <a:ext cx="1547446" cy="484902"/>
              <a:chOff x="1957387" y="4951966"/>
              <a:chExt cx="2381737" cy="648577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2224870" y="4951967"/>
                <a:ext cx="21142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Artéria aorta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5547594" y="1617256"/>
            <a:ext cx="1584558" cy="478036"/>
            <a:chOff x="1659003" y="1563682"/>
            <a:chExt cx="1584558" cy="511316"/>
          </a:xfrm>
        </p:grpSpPr>
        <p:sp>
          <p:nvSpPr>
            <p:cNvPr id="49" name="Parallelogram 4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1659003" y="1590096"/>
              <a:ext cx="1584558" cy="484902"/>
              <a:chOff x="1957387" y="4951966"/>
              <a:chExt cx="2438858" cy="64857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2224870" y="4951967"/>
                <a:ext cx="2171375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Artéria pulmonar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58" name="Straight Connector 57"/>
          <p:cNvCxnSpPr>
            <a:endCxn id="71" idx="0"/>
          </p:cNvCxnSpPr>
          <p:nvPr/>
        </p:nvCxnSpPr>
        <p:spPr>
          <a:xfrm flipH="1">
            <a:off x="6550453" y="2639291"/>
            <a:ext cx="964220" cy="3589754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endCxn id="67" idx="1"/>
          </p:cNvCxnSpPr>
          <p:nvPr/>
        </p:nvCxnSpPr>
        <p:spPr>
          <a:xfrm>
            <a:off x="10074651" y="3141343"/>
            <a:ext cx="447836" cy="1037794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10522487" y="3927772"/>
            <a:ext cx="1590262" cy="478036"/>
            <a:chOff x="1659003" y="1563682"/>
            <a:chExt cx="1590262" cy="511316"/>
          </a:xfrm>
        </p:grpSpPr>
        <p:sp>
          <p:nvSpPr>
            <p:cNvPr id="64" name="Parallelogram 6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659003" y="1590096"/>
              <a:ext cx="1590262" cy="484902"/>
              <a:chOff x="1957387" y="4951966"/>
              <a:chExt cx="2447637" cy="648577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2224870" y="4951967"/>
                <a:ext cx="21801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Veias pulmonares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5643516" y="6204349"/>
            <a:ext cx="1640086" cy="478036"/>
            <a:chOff x="1659003" y="1563682"/>
            <a:chExt cx="1640086" cy="511316"/>
          </a:xfrm>
        </p:grpSpPr>
        <p:sp>
          <p:nvSpPr>
            <p:cNvPr id="69" name="Parallelogram 6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59003" y="1590096"/>
              <a:ext cx="1640086" cy="484902"/>
              <a:chOff x="1957387" y="4951966"/>
              <a:chExt cx="2524322" cy="648577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2224870" y="4951967"/>
                <a:ext cx="2256839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Veias cavas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2975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49213" y="1287140"/>
            <a:ext cx="5924550" cy="5574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funciona o coração?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204321" y="1389070"/>
            <a:ext cx="5891679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Ao conjunto de fenómenos que ocorre no coração entre o 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início 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de um batimento cardíaco e o início do batimento seguinte 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dá-se 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o nome de </a:t>
            </a:r>
            <a:r>
              <a:rPr lang="pt-BR" altLang="pt-PT" sz="2200" b="1" dirty="0">
                <a:solidFill>
                  <a:srgbClr val="30657B"/>
                </a:solidFill>
                <a:latin typeface="+mn-lt"/>
              </a:rPr>
              <a:t>ciclo cardíaco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.</a:t>
            </a:r>
          </a:p>
          <a:p>
            <a:pPr algn="ctr"/>
            <a:endParaRPr lang="pt-BR" altLang="pt-PT" sz="1500" dirty="0">
              <a:solidFill>
                <a:srgbClr val="30657B"/>
              </a:solidFill>
              <a:latin typeface="+mn-lt"/>
            </a:endParaRPr>
          </a:p>
          <a:p>
            <a:r>
              <a:rPr lang="pt-BR" altLang="pt-PT" sz="1800" b="1" dirty="0">
                <a:solidFill>
                  <a:srgbClr val="30657B"/>
                </a:solidFill>
                <a:latin typeface="+mn-lt"/>
              </a:rPr>
              <a:t>Num ciclo cardíaco </a:t>
            </a:r>
            <a:r>
              <a:rPr lang="pt-BR" altLang="pt-PT" sz="1800" b="1" dirty="0" smtClean="0">
                <a:solidFill>
                  <a:srgbClr val="30657B"/>
                </a:solidFill>
                <a:latin typeface="+mn-lt"/>
              </a:rPr>
              <a:t>podem distinguir-se </a:t>
            </a:r>
            <a:r>
              <a:rPr lang="pt-BR" altLang="pt-PT" sz="1800" b="1" dirty="0">
                <a:solidFill>
                  <a:srgbClr val="30657B"/>
                </a:solidFill>
                <a:latin typeface="+mn-lt"/>
              </a:rPr>
              <a:t>três fases:</a:t>
            </a:r>
            <a:endParaRPr lang="pt-PT" altLang="pt-PT" sz="1800" b="1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051599" y="3568868"/>
            <a:ext cx="2927996" cy="651333"/>
            <a:chOff x="1659003" y="1563682"/>
            <a:chExt cx="3314861" cy="511316"/>
          </a:xfrm>
        </p:grpSpPr>
        <p:sp>
          <p:nvSpPr>
            <p:cNvPr id="11" name="Parallelogram 1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1659003" y="1590096"/>
              <a:ext cx="3314861" cy="484902"/>
              <a:chOff x="1957387" y="4951966"/>
              <a:chExt cx="5102036" cy="648577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2224870" y="4951967"/>
                <a:ext cx="483455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</a:rPr>
                  <a:t> </a:t>
                </a:r>
                <a:r>
                  <a:rPr lang="pt-BR" sz="2000" b="1" dirty="0" smtClean="0">
                    <a:solidFill>
                      <a:schemeClr val="tx1"/>
                    </a:solidFill>
                  </a:rPr>
                  <a:t>CONTRAÇÃO DAS AURÍCULAS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1051599" y="4610890"/>
            <a:ext cx="2927996" cy="651333"/>
            <a:chOff x="1659003" y="1563682"/>
            <a:chExt cx="3314861" cy="511316"/>
          </a:xfrm>
        </p:grpSpPr>
        <p:sp>
          <p:nvSpPr>
            <p:cNvPr id="17" name="Parallelogram 1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659003" y="1590096"/>
              <a:ext cx="3314861" cy="484902"/>
              <a:chOff x="1957387" y="4951966"/>
              <a:chExt cx="5102036" cy="648577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224870" y="4951967"/>
                <a:ext cx="483455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</a:rPr>
                  <a:t> </a:t>
                </a:r>
                <a:r>
                  <a:rPr lang="pt-BR" sz="2000" b="1" dirty="0" smtClean="0">
                    <a:solidFill>
                      <a:schemeClr val="tx1"/>
                    </a:solidFill>
                  </a:rPr>
                  <a:t>CONTRAÇÃO DOS VENTRÍCULOS</a:t>
                </a: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1058767" y="5658774"/>
            <a:ext cx="2927996" cy="651333"/>
            <a:chOff x="1659003" y="1563682"/>
            <a:chExt cx="3314861" cy="511316"/>
          </a:xfrm>
        </p:grpSpPr>
        <p:sp>
          <p:nvSpPr>
            <p:cNvPr id="22" name="Parallelogram 2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1659003" y="1590096"/>
              <a:ext cx="3314861" cy="484902"/>
              <a:chOff x="1957387" y="4951966"/>
              <a:chExt cx="5102036" cy="648577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2224870" y="4951967"/>
                <a:ext cx="483455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</a:rPr>
                  <a:t> </a:t>
                </a:r>
                <a:r>
                  <a:rPr lang="pt-BR" sz="2000" b="1" dirty="0" smtClean="0">
                    <a:solidFill>
                      <a:schemeClr val="tx1"/>
                    </a:solidFill>
                  </a:rPr>
                  <a:t>RELAXAMENTO GERAL</a:t>
                </a: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993300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10140093" y="2265052"/>
            <a:ext cx="1629506" cy="576000"/>
            <a:chOff x="1659003" y="1563682"/>
            <a:chExt cx="1844807" cy="511316"/>
          </a:xfrm>
        </p:grpSpPr>
        <p:sp>
          <p:nvSpPr>
            <p:cNvPr id="27" name="Parallelogram 2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659003" y="1590096"/>
              <a:ext cx="1844807" cy="484902"/>
              <a:chOff x="1957387" y="4951966"/>
              <a:chExt cx="2839415" cy="648577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2224871" y="4956385"/>
                <a:ext cx="2571931" cy="64415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</a:rPr>
                  <a:t> </a:t>
                </a:r>
                <a:r>
                  <a:rPr lang="pt-BR" sz="1600" b="1" dirty="0" smtClean="0">
                    <a:solidFill>
                      <a:schemeClr val="tx1"/>
                    </a:solidFill>
                  </a:rPr>
                  <a:t>Contração das aurículas</a:t>
                </a: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1" name="Group 30"/>
          <p:cNvGrpSpPr/>
          <p:nvPr/>
        </p:nvGrpSpPr>
        <p:grpSpPr>
          <a:xfrm>
            <a:off x="10247540" y="5904804"/>
            <a:ext cx="1622077" cy="576000"/>
            <a:chOff x="1659003" y="1563682"/>
            <a:chExt cx="1929768" cy="511316"/>
          </a:xfrm>
        </p:grpSpPr>
        <p:sp>
          <p:nvSpPr>
            <p:cNvPr id="32" name="Parallelogram 3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1659003" y="1590096"/>
              <a:ext cx="1929768" cy="484902"/>
              <a:chOff x="1957387" y="4951966"/>
              <a:chExt cx="2970184" cy="648577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2224870" y="4956385"/>
                <a:ext cx="2702701" cy="64415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</a:rPr>
                  <a:t> </a:t>
                </a:r>
                <a:r>
                  <a:rPr lang="pt-BR" sz="1600" b="1" dirty="0" smtClean="0">
                    <a:solidFill>
                      <a:schemeClr val="tx1"/>
                    </a:solidFill>
                  </a:rPr>
                  <a:t>Contração dos ventrículos</a:t>
                </a: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6" name="Group 35"/>
          <p:cNvGrpSpPr/>
          <p:nvPr/>
        </p:nvGrpSpPr>
        <p:grpSpPr>
          <a:xfrm>
            <a:off x="6334592" y="5436029"/>
            <a:ext cx="1629506" cy="576000"/>
            <a:chOff x="1659003" y="1563682"/>
            <a:chExt cx="1844806" cy="511316"/>
          </a:xfrm>
        </p:grpSpPr>
        <p:sp>
          <p:nvSpPr>
            <p:cNvPr id="37" name="Parallelogram 3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1659003" y="1590096"/>
              <a:ext cx="1844806" cy="484902"/>
              <a:chOff x="1957387" y="4951966"/>
              <a:chExt cx="2839415" cy="648577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2224871" y="4956385"/>
                <a:ext cx="2571931" cy="64415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</a:rPr>
                  <a:t> </a:t>
                </a:r>
                <a:r>
                  <a:rPr lang="pt-BR" sz="1600" b="1" dirty="0" smtClean="0">
                    <a:solidFill>
                      <a:schemeClr val="tx1"/>
                    </a:solidFill>
                  </a:rPr>
                  <a:t>Relaxamento geral</a:t>
                </a: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993300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994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circula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sangue no organismo? 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99077" y="1290280"/>
            <a:ext cx="888023" cy="272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204320" y="1600078"/>
            <a:ext cx="54553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A circulação sanguínea é o percurso que o sangue realiza 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no 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organismo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.</a:t>
            </a:r>
          </a:p>
          <a:p>
            <a:pPr algn="ctr"/>
            <a:endParaRPr lang="pt-BR" altLang="pt-PT" sz="2200" dirty="0">
              <a:solidFill>
                <a:srgbClr val="30657B"/>
              </a:solidFill>
              <a:latin typeface="+mn-lt"/>
            </a:endParaRPr>
          </a:p>
          <a:p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Numa circulação completa o sangue passa duas vezes pelo 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coração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, podendo distinguir-se </a:t>
            </a:r>
            <a:r>
              <a:rPr lang="pt-BR" altLang="pt-PT" sz="2200" b="1" dirty="0">
                <a:solidFill>
                  <a:srgbClr val="30657B"/>
                </a:solidFill>
                <a:latin typeface="+mn-lt"/>
              </a:rPr>
              <a:t>dois circuitos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:</a:t>
            </a:r>
            <a:endParaRPr lang="pt-PT" altLang="pt-PT" sz="22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108330" y="3843598"/>
            <a:ext cx="3341248" cy="917329"/>
            <a:chOff x="1659003" y="1563682"/>
            <a:chExt cx="3782715" cy="511319"/>
          </a:xfrm>
        </p:grpSpPr>
        <p:sp>
          <p:nvSpPr>
            <p:cNvPr id="11" name="Parallelogram 1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1659003" y="1590098"/>
              <a:ext cx="3782715" cy="484903"/>
              <a:chOff x="1957387" y="4951966"/>
              <a:chExt cx="5822129" cy="648578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2224870" y="4951967"/>
                <a:ext cx="5554646" cy="64857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</a:rPr>
                  <a:t> </a:t>
                </a:r>
                <a:r>
                  <a:rPr lang="pt-BR" sz="2000" b="1" dirty="0" smtClean="0">
                    <a:solidFill>
                      <a:schemeClr val="tx1"/>
                    </a:solidFill>
                  </a:rPr>
                  <a:t>CIRCULAÇÃO PULMONAR OU PEQUENA CIRCULAÇÃO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1108330" y="5041511"/>
            <a:ext cx="3341248" cy="917329"/>
            <a:chOff x="1659003" y="1563682"/>
            <a:chExt cx="3782714" cy="511319"/>
          </a:xfrm>
        </p:grpSpPr>
        <p:sp>
          <p:nvSpPr>
            <p:cNvPr id="42" name="Parallelogram 4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1659003" y="1590098"/>
              <a:ext cx="3782714" cy="484903"/>
              <a:chOff x="1957387" y="4951966"/>
              <a:chExt cx="5822127" cy="648578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2224870" y="4951967"/>
                <a:ext cx="5554644" cy="64857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</a:rPr>
                  <a:t> </a:t>
                </a:r>
                <a:r>
                  <a:rPr lang="pt-BR" sz="2000" b="1" dirty="0" smtClean="0">
                    <a:solidFill>
                      <a:schemeClr val="tx1"/>
                    </a:solidFill>
                  </a:rPr>
                  <a:t>CIRCULAÇÃO SISTÉMICA OU GRANDE CIRCULAÇÃO</a:t>
                </a: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61862" y="1264910"/>
            <a:ext cx="6087227" cy="4194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Rectangle 45"/>
          <p:cNvSpPr/>
          <p:nvPr/>
        </p:nvSpPr>
        <p:spPr>
          <a:xfrm>
            <a:off x="6574008" y="5471914"/>
            <a:ext cx="5182745" cy="42543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bg1"/>
                </a:solidFill>
              </a:rPr>
              <a:t>Consegues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descrever</a:t>
            </a:r>
            <a:r>
              <a:rPr lang="en-US" sz="2000" b="1" dirty="0" smtClean="0">
                <a:solidFill>
                  <a:schemeClr val="bg1"/>
                </a:solidFill>
              </a:rPr>
              <a:t> o </a:t>
            </a:r>
            <a:r>
              <a:rPr lang="en-US" sz="2000" b="1" dirty="0" err="1" smtClean="0">
                <a:solidFill>
                  <a:schemeClr val="bg1"/>
                </a:solidFill>
              </a:rPr>
              <a:t>percurso</a:t>
            </a:r>
            <a:r>
              <a:rPr lang="en-US" sz="2000" b="1" dirty="0" smtClean="0">
                <a:solidFill>
                  <a:schemeClr val="bg1"/>
                </a:solidFill>
              </a:rPr>
              <a:t> do </a:t>
            </a:r>
            <a:r>
              <a:rPr lang="en-US" sz="2000" b="1" dirty="0" err="1" smtClean="0">
                <a:solidFill>
                  <a:schemeClr val="bg1"/>
                </a:solidFill>
              </a:rPr>
              <a:t>sangue</a:t>
            </a:r>
            <a:r>
              <a:rPr lang="en-US" sz="2000" b="1" dirty="0" smtClean="0">
                <a:solidFill>
                  <a:schemeClr val="bg1"/>
                </a:solidFill>
              </a:rPr>
              <a:t>?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4883860" y="6025472"/>
            <a:ext cx="1138392" cy="584460"/>
            <a:chOff x="1659003" y="1563682"/>
            <a:chExt cx="1189005" cy="511316"/>
          </a:xfrm>
        </p:grpSpPr>
        <p:sp>
          <p:nvSpPr>
            <p:cNvPr id="48" name="Parallelogram 4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1659003" y="1590096"/>
              <a:ext cx="1189005" cy="484902"/>
              <a:chOff x="1957387" y="4951966"/>
              <a:chExt cx="1830046" cy="648577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2224874" y="4951968"/>
                <a:ext cx="156255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400" b="1" dirty="0" smtClean="0">
                    <a:solidFill>
                      <a:schemeClr val="tx1"/>
                    </a:solidFill>
                  </a:rPr>
                  <a:t>Ventrículo direito</a:t>
                </a: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4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6418193" y="6047831"/>
            <a:ext cx="1102391" cy="584460"/>
            <a:chOff x="1659003" y="1563682"/>
            <a:chExt cx="1151403" cy="511316"/>
          </a:xfrm>
        </p:grpSpPr>
        <p:sp>
          <p:nvSpPr>
            <p:cNvPr id="54" name="Parallelogram 5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1659003" y="1590096"/>
              <a:ext cx="1151403" cy="484902"/>
              <a:chOff x="1957387" y="4951966"/>
              <a:chExt cx="1772170" cy="648577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2224872" y="4951968"/>
                <a:ext cx="1504685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400" b="1" dirty="0" smtClean="0">
                    <a:solidFill>
                      <a:schemeClr val="tx1"/>
                    </a:solidFill>
                  </a:rPr>
                  <a:t>Artéria pulmonar</a:t>
                </a: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4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9" name="Group 58"/>
          <p:cNvGrpSpPr/>
          <p:nvPr/>
        </p:nvGrpSpPr>
        <p:grpSpPr>
          <a:xfrm>
            <a:off x="7944127" y="6078024"/>
            <a:ext cx="1102390" cy="584460"/>
            <a:chOff x="1659003" y="1563682"/>
            <a:chExt cx="1151402" cy="511316"/>
          </a:xfrm>
        </p:grpSpPr>
        <p:sp>
          <p:nvSpPr>
            <p:cNvPr id="60" name="Parallelogram 5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1659003" y="1590096"/>
              <a:ext cx="1151402" cy="484902"/>
              <a:chOff x="1957387" y="4951966"/>
              <a:chExt cx="1772170" cy="648577"/>
            </a:xfrm>
          </p:grpSpPr>
          <p:sp>
            <p:nvSpPr>
              <p:cNvPr id="62" name="Rectangle 61"/>
              <p:cNvSpPr/>
              <p:nvPr/>
            </p:nvSpPr>
            <p:spPr>
              <a:xfrm>
                <a:off x="2224872" y="4951968"/>
                <a:ext cx="1504685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400" b="1" dirty="0" smtClean="0">
                    <a:solidFill>
                      <a:schemeClr val="tx1"/>
                    </a:solidFill>
                  </a:rPr>
                  <a:t>PULMÕES</a:t>
                </a: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4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9437232" y="6098741"/>
            <a:ext cx="1246389" cy="584460"/>
            <a:chOff x="1659003" y="1563682"/>
            <a:chExt cx="1301802" cy="511316"/>
          </a:xfrm>
        </p:grpSpPr>
        <p:sp>
          <p:nvSpPr>
            <p:cNvPr id="66" name="Parallelogram 6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1659003" y="1590096"/>
              <a:ext cx="1301802" cy="484902"/>
              <a:chOff x="1957387" y="4951966"/>
              <a:chExt cx="2003657" cy="648577"/>
            </a:xfrm>
          </p:grpSpPr>
          <p:sp>
            <p:nvSpPr>
              <p:cNvPr id="68" name="Rectangle 67"/>
              <p:cNvSpPr/>
              <p:nvPr/>
            </p:nvSpPr>
            <p:spPr>
              <a:xfrm>
                <a:off x="2224869" y="4951968"/>
                <a:ext cx="1736175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400" b="1" dirty="0" smtClean="0">
                    <a:solidFill>
                      <a:schemeClr val="tx1"/>
                    </a:solidFill>
                  </a:rPr>
                  <a:t>Veias pulmonares</a:t>
                </a:r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4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1" name="Group 70"/>
          <p:cNvGrpSpPr/>
          <p:nvPr/>
        </p:nvGrpSpPr>
        <p:grpSpPr>
          <a:xfrm>
            <a:off x="11062773" y="6108591"/>
            <a:ext cx="1066391" cy="584460"/>
            <a:chOff x="1659003" y="1563682"/>
            <a:chExt cx="1113801" cy="511316"/>
          </a:xfrm>
        </p:grpSpPr>
        <p:sp>
          <p:nvSpPr>
            <p:cNvPr id="72" name="Parallelogram 7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1659003" y="1590096"/>
              <a:ext cx="1113801" cy="484902"/>
              <a:chOff x="1957387" y="4951966"/>
              <a:chExt cx="1714297" cy="648577"/>
            </a:xfrm>
          </p:grpSpPr>
          <p:sp>
            <p:nvSpPr>
              <p:cNvPr id="74" name="Rectangle 73"/>
              <p:cNvSpPr/>
              <p:nvPr/>
            </p:nvSpPr>
            <p:spPr>
              <a:xfrm>
                <a:off x="2224872" y="4951968"/>
                <a:ext cx="1446812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400" b="1" dirty="0" smtClean="0">
                    <a:solidFill>
                      <a:schemeClr val="tx1"/>
                    </a:solidFill>
                  </a:rPr>
                  <a:t>Aurícula esquerda</a:t>
                </a: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4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2" name="Isosceles Triangle 1"/>
          <p:cNvSpPr/>
          <p:nvPr/>
        </p:nvSpPr>
        <p:spPr>
          <a:xfrm rot="5400000">
            <a:off x="6132992" y="6189660"/>
            <a:ext cx="425951" cy="286277"/>
          </a:xfrm>
          <a:prstGeom prst="triangle">
            <a:avLst/>
          </a:prstGeom>
          <a:solidFill>
            <a:srgbClr val="30657B"/>
          </a:solidFill>
          <a:ln>
            <a:solidFill>
              <a:srgbClr val="3065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Isosceles Triangle 57"/>
          <p:cNvSpPr/>
          <p:nvPr/>
        </p:nvSpPr>
        <p:spPr>
          <a:xfrm rot="5400000">
            <a:off x="7630557" y="6212019"/>
            <a:ext cx="425951" cy="286277"/>
          </a:xfrm>
          <a:prstGeom prst="triangle">
            <a:avLst/>
          </a:prstGeom>
          <a:solidFill>
            <a:srgbClr val="30657B"/>
          </a:solidFill>
          <a:ln>
            <a:solidFill>
              <a:srgbClr val="3065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Isosceles Triangle 63"/>
          <p:cNvSpPr/>
          <p:nvPr/>
        </p:nvSpPr>
        <p:spPr>
          <a:xfrm rot="5400000">
            <a:off x="9161289" y="6242212"/>
            <a:ext cx="425951" cy="286277"/>
          </a:xfrm>
          <a:prstGeom prst="triangle">
            <a:avLst/>
          </a:prstGeom>
          <a:solidFill>
            <a:srgbClr val="30657B"/>
          </a:solidFill>
          <a:ln>
            <a:solidFill>
              <a:srgbClr val="3065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Isosceles Triangle 69"/>
          <p:cNvSpPr/>
          <p:nvPr/>
        </p:nvSpPr>
        <p:spPr>
          <a:xfrm rot="5400000">
            <a:off x="10785898" y="6262929"/>
            <a:ext cx="425951" cy="286277"/>
          </a:xfrm>
          <a:prstGeom prst="triangle">
            <a:avLst/>
          </a:prstGeom>
          <a:solidFill>
            <a:srgbClr val="30657B"/>
          </a:solidFill>
          <a:ln>
            <a:solidFill>
              <a:srgbClr val="3065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45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2" grpId="0" animBg="1"/>
      <p:bldP spid="58" grpId="0" animBg="1"/>
      <p:bldP spid="64" grpId="0" animBg="1"/>
      <p:bldP spid="7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5" r="3494"/>
          <a:stretch/>
        </p:blipFill>
        <p:spPr bwMode="auto">
          <a:xfrm>
            <a:off x="5846683" y="1298863"/>
            <a:ext cx="6345317" cy="4041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circula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sangue no organismo? 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118723" y="3835561"/>
            <a:ext cx="3341248" cy="917329"/>
            <a:chOff x="1659003" y="1563682"/>
            <a:chExt cx="3782715" cy="511319"/>
          </a:xfrm>
        </p:grpSpPr>
        <p:sp>
          <p:nvSpPr>
            <p:cNvPr id="11" name="Parallelogram 1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1659003" y="1590098"/>
              <a:ext cx="3782715" cy="484903"/>
              <a:chOff x="1957387" y="4951966"/>
              <a:chExt cx="5822129" cy="648578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2224870" y="4951967"/>
                <a:ext cx="5554646" cy="64857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</a:rPr>
                  <a:t> </a:t>
                </a:r>
                <a:r>
                  <a:rPr lang="pt-BR" sz="2000" b="1" dirty="0" smtClean="0">
                    <a:solidFill>
                      <a:schemeClr val="tx1"/>
                    </a:solidFill>
                  </a:rPr>
                  <a:t>CIRCULAÇÃO PULMONAR OU PEQUENA CIRCULAÇÃO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1118723" y="5033474"/>
            <a:ext cx="3341248" cy="917329"/>
            <a:chOff x="1659003" y="1563682"/>
            <a:chExt cx="3782714" cy="511319"/>
          </a:xfrm>
        </p:grpSpPr>
        <p:sp>
          <p:nvSpPr>
            <p:cNvPr id="42" name="Parallelogram 4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1659003" y="1590098"/>
              <a:ext cx="3782714" cy="484903"/>
              <a:chOff x="1957387" y="4951966"/>
              <a:chExt cx="5822127" cy="648578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2224870" y="4951967"/>
                <a:ext cx="5554644" cy="64857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</a:rPr>
                  <a:t> </a:t>
                </a:r>
                <a:r>
                  <a:rPr lang="pt-BR" sz="2000" b="1" dirty="0" smtClean="0">
                    <a:solidFill>
                      <a:schemeClr val="tx1"/>
                    </a:solidFill>
                  </a:rPr>
                  <a:t>CIRCULAÇÃO SISTÉMICA OU GRANDE CIRCULAÇÃO</a:t>
                </a: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46" name="Rectangle 45"/>
          <p:cNvSpPr/>
          <p:nvPr/>
        </p:nvSpPr>
        <p:spPr>
          <a:xfrm>
            <a:off x="6689078" y="5355724"/>
            <a:ext cx="5182745" cy="42543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bg1"/>
                </a:solidFill>
              </a:rPr>
              <a:t>Consegues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descrever</a:t>
            </a:r>
            <a:r>
              <a:rPr lang="en-US" sz="2000" b="1" dirty="0" smtClean="0">
                <a:solidFill>
                  <a:schemeClr val="bg1"/>
                </a:solidFill>
              </a:rPr>
              <a:t> o </a:t>
            </a:r>
            <a:r>
              <a:rPr lang="en-US" sz="2000" b="1" dirty="0" err="1" smtClean="0">
                <a:solidFill>
                  <a:schemeClr val="bg1"/>
                </a:solidFill>
              </a:rPr>
              <a:t>percurso</a:t>
            </a:r>
            <a:r>
              <a:rPr lang="en-US" sz="2000" b="1" dirty="0" smtClean="0">
                <a:solidFill>
                  <a:schemeClr val="bg1"/>
                </a:solidFill>
              </a:rPr>
              <a:t> do </a:t>
            </a:r>
            <a:r>
              <a:rPr lang="en-US" sz="2000" b="1" dirty="0" err="1" smtClean="0">
                <a:solidFill>
                  <a:schemeClr val="bg1"/>
                </a:solidFill>
              </a:rPr>
              <a:t>sangue</a:t>
            </a:r>
            <a:r>
              <a:rPr lang="en-US" sz="2000" b="1" dirty="0" smtClean="0">
                <a:solidFill>
                  <a:schemeClr val="bg1"/>
                </a:solidFill>
              </a:rPr>
              <a:t>?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4987767" y="5911171"/>
            <a:ext cx="1246392" cy="584460"/>
            <a:chOff x="1659003" y="1563682"/>
            <a:chExt cx="1301808" cy="511316"/>
          </a:xfrm>
        </p:grpSpPr>
        <p:sp>
          <p:nvSpPr>
            <p:cNvPr id="48" name="Parallelogram 4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1659003" y="1590096"/>
              <a:ext cx="1301808" cy="484902"/>
              <a:chOff x="1957387" y="4951966"/>
              <a:chExt cx="2003665" cy="648577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2224874" y="4951968"/>
                <a:ext cx="173617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Ventrículo esquerdo</a:t>
                </a: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6667581" y="5933530"/>
            <a:ext cx="958392" cy="584460"/>
            <a:chOff x="1659003" y="1563682"/>
            <a:chExt cx="1001000" cy="511316"/>
          </a:xfrm>
        </p:grpSpPr>
        <p:sp>
          <p:nvSpPr>
            <p:cNvPr id="54" name="Parallelogram 5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1659003" y="1590096"/>
              <a:ext cx="1001000" cy="484902"/>
              <a:chOff x="1957387" y="4951966"/>
              <a:chExt cx="1540679" cy="648577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2224873" y="4951968"/>
                <a:ext cx="1273193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Artéria aorta</a:t>
                </a: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9" name="Group 58"/>
          <p:cNvGrpSpPr/>
          <p:nvPr/>
        </p:nvGrpSpPr>
        <p:grpSpPr>
          <a:xfrm>
            <a:off x="8068816" y="5963723"/>
            <a:ext cx="1210390" cy="584460"/>
            <a:chOff x="1659003" y="1563682"/>
            <a:chExt cx="1264205" cy="511316"/>
          </a:xfrm>
        </p:grpSpPr>
        <p:sp>
          <p:nvSpPr>
            <p:cNvPr id="60" name="Parallelogram 5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1659003" y="1590096"/>
              <a:ext cx="1264205" cy="484902"/>
              <a:chOff x="1957387" y="4951966"/>
              <a:chExt cx="1945789" cy="648577"/>
            </a:xfrm>
          </p:grpSpPr>
          <p:sp>
            <p:nvSpPr>
              <p:cNvPr id="62" name="Rectangle 61"/>
              <p:cNvSpPr/>
              <p:nvPr/>
            </p:nvSpPr>
            <p:spPr>
              <a:xfrm>
                <a:off x="2224871" y="4951968"/>
                <a:ext cx="1678305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200" b="1" dirty="0" smtClean="0">
                    <a:solidFill>
                      <a:schemeClr val="tx1"/>
                    </a:solidFill>
                  </a:rPr>
                  <a:t>ORGANISMO</a:t>
                </a: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9728176" y="5984440"/>
            <a:ext cx="850380" cy="584460"/>
            <a:chOff x="1659003" y="1563682"/>
            <a:chExt cx="888188" cy="511316"/>
          </a:xfrm>
        </p:grpSpPr>
        <p:sp>
          <p:nvSpPr>
            <p:cNvPr id="66" name="Parallelogram 6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1659003" y="1590096"/>
              <a:ext cx="888188" cy="484902"/>
              <a:chOff x="1957387" y="4951966"/>
              <a:chExt cx="1367048" cy="648577"/>
            </a:xfrm>
          </p:grpSpPr>
          <p:sp>
            <p:nvSpPr>
              <p:cNvPr id="68" name="Rectangle 67"/>
              <p:cNvSpPr/>
              <p:nvPr/>
            </p:nvSpPr>
            <p:spPr>
              <a:xfrm>
                <a:off x="2224855" y="4951968"/>
                <a:ext cx="1099580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Veias        cavas</a:t>
                </a:r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1" name="Group 70"/>
          <p:cNvGrpSpPr/>
          <p:nvPr/>
        </p:nvGrpSpPr>
        <p:grpSpPr>
          <a:xfrm>
            <a:off x="10990036" y="5994290"/>
            <a:ext cx="1066391" cy="584460"/>
            <a:chOff x="1659003" y="1563682"/>
            <a:chExt cx="1113801" cy="511316"/>
          </a:xfrm>
        </p:grpSpPr>
        <p:sp>
          <p:nvSpPr>
            <p:cNvPr id="72" name="Parallelogram 7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1659003" y="1590096"/>
              <a:ext cx="1113801" cy="484902"/>
              <a:chOff x="1957387" y="4951966"/>
              <a:chExt cx="1714297" cy="648577"/>
            </a:xfrm>
          </p:grpSpPr>
          <p:sp>
            <p:nvSpPr>
              <p:cNvPr id="74" name="Rectangle 73"/>
              <p:cNvSpPr/>
              <p:nvPr/>
            </p:nvSpPr>
            <p:spPr>
              <a:xfrm>
                <a:off x="2224872" y="4951968"/>
                <a:ext cx="1446812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Aurícula direita</a:t>
                </a: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77" name="TextBox 3"/>
          <p:cNvSpPr txBox="1">
            <a:spLocks noChangeArrowheads="1"/>
          </p:cNvSpPr>
          <p:nvPr/>
        </p:nvSpPr>
        <p:spPr bwMode="auto">
          <a:xfrm>
            <a:off x="204320" y="1600078"/>
            <a:ext cx="54553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A circulação sanguínea é o percurso que o sangue realiza 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no 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organismo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.</a:t>
            </a:r>
          </a:p>
          <a:p>
            <a:pPr algn="ctr"/>
            <a:endParaRPr lang="pt-BR" altLang="pt-PT" sz="2200" dirty="0">
              <a:solidFill>
                <a:srgbClr val="30657B"/>
              </a:solidFill>
              <a:latin typeface="+mn-lt"/>
            </a:endParaRPr>
          </a:p>
          <a:p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Numa circulação completa o sangue passa duas vezes pelo 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coração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, podendo distinguir-se </a:t>
            </a:r>
            <a:r>
              <a:rPr lang="pt-BR" altLang="pt-PT" sz="2200" b="1" dirty="0">
                <a:solidFill>
                  <a:srgbClr val="30657B"/>
                </a:solidFill>
                <a:latin typeface="+mn-lt"/>
              </a:rPr>
              <a:t>dois circuitos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:</a:t>
            </a:r>
            <a:endParaRPr lang="pt-PT" altLang="pt-PT" sz="2200" dirty="0">
              <a:solidFill>
                <a:srgbClr val="30657B"/>
              </a:solidFill>
              <a:latin typeface="+mn-lt"/>
            </a:endParaRPr>
          </a:p>
        </p:txBody>
      </p:sp>
      <p:sp>
        <p:nvSpPr>
          <p:cNvPr id="2" name="Isosceles Triangle 1"/>
          <p:cNvSpPr/>
          <p:nvPr/>
        </p:nvSpPr>
        <p:spPr>
          <a:xfrm rot="5400000">
            <a:off x="6382376" y="6075359"/>
            <a:ext cx="425951" cy="286277"/>
          </a:xfrm>
          <a:prstGeom prst="triangle">
            <a:avLst/>
          </a:prstGeom>
          <a:solidFill>
            <a:srgbClr val="30657B"/>
          </a:solidFill>
          <a:ln>
            <a:solidFill>
              <a:srgbClr val="3065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Isosceles Triangle 57"/>
          <p:cNvSpPr/>
          <p:nvPr/>
        </p:nvSpPr>
        <p:spPr>
          <a:xfrm rot="5400000">
            <a:off x="7755249" y="6097718"/>
            <a:ext cx="425951" cy="286277"/>
          </a:xfrm>
          <a:prstGeom prst="triangle">
            <a:avLst/>
          </a:prstGeom>
          <a:solidFill>
            <a:srgbClr val="30657B"/>
          </a:solidFill>
          <a:ln>
            <a:solidFill>
              <a:srgbClr val="3065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Isosceles Triangle 63"/>
          <p:cNvSpPr/>
          <p:nvPr/>
        </p:nvSpPr>
        <p:spPr>
          <a:xfrm rot="5400000">
            <a:off x="9452237" y="6127911"/>
            <a:ext cx="425951" cy="286277"/>
          </a:xfrm>
          <a:prstGeom prst="triangle">
            <a:avLst/>
          </a:prstGeom>
          <a:solidFill>
            <a:srgbClr val="30657B"/>
          </a:solidFill>
          <a:ln>
            <a:solidFill>
              <a:srgbClr val="3065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Isosceles Triangle 69"/>
          <p:cNvSpPr/>
          <p:nvPr/>
        </p:nvSpPr>
        <p:spPr>
          <a:xfrm rot="5400000">
            <a:off x="10713161" y="6148628"/>
            <a:ext cx="425951" cy="286277"/>
          </a:xfrm>
          <a:prstGeom prst="triangle">
            <a:avLst/>
          </a:prstGeom>
          <a:solidFill>
            <a:srgbClr val="30657B"/>
          </a:solidFill>
          <a:ln>
            <a:solidFill>
              <a:srgbClr val="3065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51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2" grpId="0" animBg="1"/>
      <p:bldP spid="58" grpId="0" animBg="1"/>
      <p:bldP spid="64" grpId="0" animBg="1"/>
      <p:bldP spid="7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44982" y="4547602"/>
            <a:ext cx="3060000" cy="204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79495" y="4544541"/>
            <a:ext cx="3060000" cy="204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44376" y="1907025"/>
            <a:ext cx="3060000" cy="20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6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79494" y="1907025"/>
            <a:ext cx="3065351" cy="202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manter a saúde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do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sistema cardiovascular? 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57513" y="1363017"/>
            <a:ext cx="888023" cy="272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ângulo 16"/>
          <p:cNvSpPr/>
          <p:nvPr/>
        </p:nvSpPr>
        <p:spPr>
          <a:xfrm>
            <a:off x="8844376" y="4007270"/>
            <a:ext cx="3060000" cy="54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EVITAR SITUAÇÕES DE STRESS</a:t>
            </a:r>
            <a:endParaRPr lang="pt-PT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2" name="Rectângulo 54"/>
          <p:cNvSpPr/>
          <p:nvPr/>
        </p:nvSpPr>
        <p:spPr>
          <a:xfrm>
            <a:off x="5679494" y="1367025"/>
            <a:ext cx="3065352" cy="54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FAZER EXERCÍCIO FÍSICO</a:t>
            </a:r>
            <a:endParaRPr lang="pt-BR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3" name="Rectângulo 89"/>
          <p:cNvSpPr/>
          <p:nvPr/>
        </p:nvSpPr>
        <p:spPr>
          <a:xfrm>
            <a:off x="8844982" y="1367025"/>
            <a:ext cx="3060000" cy="54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NÃO FUMAR/ NÃO BEBER ÁLCOOL EM EXCESSO</a:t>
            </a:r>
            <a:endParaRPr lang="pt-BR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4" name="Rectângulo 91"/>
          <p:cNvSpPr/>
          <p:nvPr/>
        </p:nvSpPr>
        <p:spPr>
          <a:xfrm>
            <a:off x="5684846" y="4007270"/>
            <a:ext cx="3060000" cy="54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EVITAR O CONSUMO DE                       SAL E GORDURAS</a:t>
            </a:r>
            <a:endParaRPr lang="pt-PT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7" name="TextBox 3"/>
          <p:cNvSpPr txBox="1">
            <a:spLocks noChangeArrowheads="1"/>
          </p:cNvSpPr>
          <p:nvPr/>
        </p:nvSpPr>
        <p:spPr bwMode="auto">
          <a:xfrm>
            <a:off x="208578" y="1362694"/>
            <a:ext cx="549603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As </a:t>
            </a:r>
            <a:r>
              <a:rPr lang="pt-BR" altLang="pt-PT" sz="2000" b="1" dirty="0">
                <a:solidFill>
                  <a:srgbClr val="30657B"/>
                </a:solidFill>
                <a:latin typeface="+mn-lt"/>
              </a:rPr>
              <a:t>doenças cardiovasculares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afetam o coração e os vasos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sanguíneos e são a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principal causa de morte em Portugal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. Adotar um estilo de vida saudável pode ajudar a preveni-las!</a:t>
            </a:r>
            <a:endParaRPr lang="pt-PT" altLang="pt-PT" sz="2000" dirty="0">
              <a:solidFill>
                <a:srgbClr val="30657B"/>
              </a:solidFill>
              <a:latin typeface="+mn-lt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793" y="2831443"/>
            <a:ext cx="2719008" cy="407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0" name="Straight Connector 149"/>
          <p:cNvCxnSpPr/>
          <p:nvPr/>
        </p:nvCxnSpPr>
        <p:spPr>
          <a:xfrm>
            <a:off x="1535865" y="3179855"/>
            <a:ext cx="1573855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Group 153"/>
          <p:cNvGrpSpPr/>
          <p:nvPr/>
        </p:nvGrpSpPr>
        <p:grpSpPr>
          <a:xfrm>
            <a:off x="3025101" y="2891855"/>
            <a:ext cx="1793788" cy="576000"/>
            <a:chOff x="1659003" y="1563682"/>
            <a:chExt cx="1793788" cy="511316"/>
          </a:xfrm>
        </p:grpSpPr>
        <p:sp>
          <p:nvSpPr>
            <p:cNvPr id="155" name="Parallelogram 15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56" name="Group 155"/>
            <p:cNvGrpSpPr/>
            <p:nvPr/>
          </p:nvGrpSpPr>
          <p:grpSpPr>
            <a:xfrm>
              <a:off x="1659003" y="1590096"/>
              <a:ext cx="1793788" cy="484902"/>
              <a:chOff x="1957387" y="4951966"/>
              <a:chExt cx="2760890" cy="648577"/>
            </a:xfrm>
          </p:grpSpPr>
          <p:sp>
            <p:nvSpPr>
              <p:cNvPr id="157" name="Rectangle 156"/>
              <p:cNvSpPr/>
              <p:nvPr/>
            </p:nvSpPr>
            <p:spPr>
              <a:xfrm>
                <a:off x="2224871" y="4951968"/>
                <a:ext cx="2493406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AVC</a:t>
                </a:r>
              </a:p>
            </p:txBody>
          </p:sp>
          <p:sp>
            <p:nvSpPr>
              <p:cNvPr id="158" name="Rectangle 15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159" name="Straight Connector 158"/>
          <p:cNvCxnSpPr/>
          <p:nvPr/>
        </p:nvCxnSpPr>
        <p:spPr>
          <a:xfrm flipV="1">
            <a:off x="1920302" y="4449372"/>
            <a:ext cx="1794822" cy="2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0" name="Group 159"/>
          <p:cNvGrpSpPr/>
          <p:nvPr/>
        </p:nvGrpSpPr>
        <p:grpSpPr>
          <a:xfrm>
            <a:off x="3033216" y="4161372"/>
            <a:ext cx="1793788" cy="576000"/>
            <a:chOff x="1659003" y="1563682"/>
            <a:chExt cx="1793788" cy="511316"/>
          </a:xfrm>
        </p:grpSpPr>
        <p:sp>
          <p:nvSpPr>
            <p:cNvPr id="161" name="Parallelogram 16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62" name="Group 161"/>
            <p:cNvGrpSpPr/>
            <p:nvPr/>
          </p:nvGrpSpPr>
          <p:grpSpPr>
            <a:xfrm>
              <a:off x="1659003" y="1590096"/>
              <a:ext cx="1793788" cy="484902"/>
              <a:chOff x="1957387" y="4951966"/>
              <a:chExt cx="2760891" cy="648577"/>
            </a:xfrm>
          </p:grpSpPr>
          <p:sp>
            <p:nvSpPr>
              <p:cNvPr id="163" name="Rectangle 162"/>
              <p:cNvSpPr/>
              <p:nvPr/>
            </p:nvSpPr>
            <p:spPr>
              <a:xfrm>
                <a:off x="2224871" y="4951968"/>
                <a:ext cx="2493407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ENFARTE DO MIOCÁRDIO</a:t>
                </a:r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165" name="Straight Connector 164"/>
          <p:cNvCxnSpPr/>
          <p:nvPr/>
        </p:nvCxnSpPr>
        <p:spPr>
          <a:xfrm flipV="1">
            <a:off x="2356646" y="5325476"/>
            <a:ext cx="1794822" cy="2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1" name="Group 170"/>
          <p:cNvGrpSpPr/>
          <p:nvPr/>
        </p:nvGrpSpPr>
        <p:grpSpPr>
          <a:xfrm>
            <a:off x="3042247" y="5031867"/>
            <a:ext cx="1793788" cy="575999"/>
            <a:chOff x="1659003" y="1563682"/>
            <a:chExt cx="1793788" cy="511315"/>
          </a:xfrm>
        </p:grpSpPr>
        <p:sp>
          <p:nvSpPr>
            <p:cNvPr id="172" name="Parallelogram 17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73" name="Group 172"/>
            <p:cNvGrpSpPr/>
            <p:nvPr/>
          </p:nvGrpSpPr>
          <p:grpSpPr>
            <a:xfrm>
              <a:off x="1659003" y="1590095"/>
              <a:ext cx="1793788" cy="484902"/>
              <a:chOff x="1957387" y="4951964"/>
              <a:chExt cx="2760891" cy="648577"/>
            </a:xfrm>
          </p:grpSpPr>
          <p:sp>
            <p:nvSpPr>
              <p:cNvPr id="174" name="Rectangle 173"/>
              <p:cNvSpPr/>
              <p:nvPr/>
            </p:nvSpPr>
            <p:spPr>
              <a:xfrm>
                <a:off x="2224871" y="4951964"/>
                <a:ext cx="2493407" cy="64857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HIPERTENSÃO ARTERIAL</a:t>
                </a:r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20" name="Straight Connector 19"/>
          <p:cNvCxnSpPr>
            <a:endCxn id="2050" idx="7"/>
          </p:cNvCxnSpPr>
          <p:nvPr/>
        </p:nvCxnSpPr>
        <p:spPr>
          <a:xfrm>
            <a:off x="826481" y="4692561"/>
            <a:ext cx="250884" cy="548528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>
            <a:stCxn id="2050" idx="1"/>
          </p:cNvCxnSpPr>
          <p:nvPr/>
        </p:nvCxnSpPr>
        <p:spPr>
          <a:xfrm flipV="1">
            <a:off x="284835" y="4692561"/>
            <a:ext cx="541646" cy="548528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/>
          <p:cNvCxnSpPr/>
          <p:nvPr/>
        </p:nvCxnSpPr>
        <p:spPr>
          <a:xfrm flipV="1">
            <a:off x="1388850" y="6142214"/>
            <a:ext cx="1846044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1" name="Group 180"/>
          <p:cNvGrpSpPr/>
          <p:nvPr/>
        </p:nvGrpSpPr>
        <p:grpSpPr>
          <a:xfrm>
            <a:off x="3042247" y="5843561"/>
            <a:ext cx="1793788" cy="576000"/>
            <a:chOff x="1659003" y="1563682"/>
            <a:chExt cx="1793788" cy="511316"/>
          </a:xfrm>
        </p:grpSpPr>
        <p:sp>
          <p:nvSpPr>
            <p:cNvPr id="182" name="Parallelogram 18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83" name="Group 182"/>
            <p:cNvGrpSpPr/>
            <p:nvPr/>
          </p:nvGrpSpPr>
          <p:grpSpPr>
            <a:xfrm>
              <a:off x="1659003" y="1590096"/>
              <a:ext cx="1793788" cy="484902"/>
              <a:chOff x="1957387" y="4951966"/>
              <a:chExt cx="2760890" cy="648577"/>
            </a:xfrm>
          </p:grpSpPr>
          <p:sp>
            <p:nvSpPr>
              <p:cNvPr id="184" name="Rectangle 183"/>
              <p:cNvSpPr/>
              <p:nvPr/>
            </p:nvSpPr>
            <p:spPr>
              <a:xfrm>
                <a:off x="2224871" y="4951968"/>
                <a:ext cx="2493406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ATEROSCLEROSE</a:t>
                </a:r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pic>
        <p:nvPicPr>
          <p:cNvPr id="2050" name="Picture 2" descr="C:\Users\ajunqueira\Desktop\GUIOES PARA ANALISAR\ASA_CN06_PPT_04-EMCURSO\shutterstock_45647987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96" y="5082927"/>
            <a:ext cx="1120808" cy="1080000"/>
          </a:xfrm>
          <a:prstGeom prst="ellipse">
            <a:avLst/>
          </a:prstGeom>
          <a:ln w="38100" cap="rnd">
            <a:solidFill>
              <a:srgbClr val="56CDF5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55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12" grpId="0" animBg="1"/>
      <p:bldP spid="113" grpId="0" animBg="1"/>
      <p:bldP spid="1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34956" y="3064374"/>
            <a:ext cx="2750585" cy="181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625" y="3187616"/>
            <a:ext cx="2896594" cy="1840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360142"/>
            <a:ext cx="95395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Quais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os procedimentos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corretos a realizar em caso de                                       ausência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de sinais de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ventilação?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99077" y="1290280"/>
            <a:ext cx="888023" cy="272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TextBox 3"/>
          <p:cNvSpPr txBox="1">
            <a:spLocks noChangeArrowheads="1"/>
          </p:cNvSpPr>
          <p:nvPr/>
        </p:nvSpPr>
        <p:spPr bwMode="auto">
          <a:xfrm>
            <a:off x="420848" y="1287058"/>
            <a:ext cx="1152869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A vida humana é um bem inestimável. Por isso, existem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regras e procedimentos a adotar para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detetar a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ausência de sinais de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ventilação numa v</a:t>
            </a:r>
            <a:r>
              <a:rPr lang="en-US" altLang="pt-PT" sz="2000" dirty="0" err="1">
                <a:solidFill>
                  <a:srgbClr val="30657B"/>
                </a:solidFill>
                <a:latin typeface="+mn-lt"/>
              </a:rPr>
              <a:t>í</a:t>
            </a:r>
            <a:r>
              <a:rPr lang="en-US" altLang="pt-PT" sz="2000" dirty="0" err="1" smtClean="0">
                <a:solidFill>
                  <a:srgbClr val="30657B"/>
                </a:solidFill>
                <a:latin typeface="+mn-lt"/>
              </a:rPr>
              <a:t>tima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 e para acionarmos o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sistema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integrado de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emergência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médica!</a:t>
            </a:r>
            <a:endParaRPr lang="pt-PT" altLang="pt-PT" sz="20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288625" y="2175565"/>
            <a:ext cx="2801787" cy="756000"/>
            <a:chOff x="1659003" y="1563682"/>
            <a:chExt cx="2801787" cy="511316"/>
          </a:xfrm>
        </p:grpSpPr>
        <p:sp>
          <p:nvSpPr>
            <p:cNvPr id="52" name="Parallelogram 5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600"/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1659003" y="1590096"/>
              <a:ext cx="2801787" cy="484902"/>
              <a:chOff x="1957387" y="4951966"/>
              <a:chExt cx="4312341" cy="648577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2224869" y="4951968"/>
                <a:ext cx="404485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1600" dirty="0" smtClean="0">
                    <a:solidFill>
                      <a:schemeClr val="tx1"/>
                    </a:solidFill>
                  </a:rPr>
                  <a:t>AVALIAR AS CONDIÇÕES DE SEGURANÇA E O ESTADO DE CONSCIÊNCIA DA VÍTIMA</a:t>
                </a: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sz="16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2" name="Rounded Rectangular Callout 1"/>
          <p:cNvSpPr/>
          <p:nvPr/>
        </p:nvSpPr>
        <p:spPr>
          <a:xfrm>
            <a:off x="1232204" y="3185940"/>
            <a:ext cx="1529861" cy="404446"/>
          </a:xfrm>
          <a:prstGeom prst="wedgeRoundRectCallout">
            <a:avLst>
              <a:gd name="adj1" fmla="val -75493"/>
              <a:gd name="adj2" fmla="val 4349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ysClr val="windowText" lastClr="000000"/>
                </a:solidFill>
              </a:rPr>
              <a:t>Sente</a:t>
            </a:r>
            <a:r>
              <a:rPr lang="en-US" sz="1600" b="1" dirty="0" smtClean="0">
                <a:solidFill>
                  <a:sysClr val="windowText" lastClr="000000"/>
                </a:solidFill>
              </a:rPr>
              <a:t>-se </a:t>
            </a:r>
            <a:r>
              <a:rPr lang="en-US" sz="1600" b="1" dirty="0" err="1" smtClean="0">
                <a:solidFill>
                  <a:sysClr val="windowText" lastClr="000000"/>
                </a:solidFill>
              </a:rPr>
              <a:t>bem</a:t>
            </a:r>
            <a:r>
              <a:rPr lang="en-US" sz="1600" b="1" dirty="0" smtClean="0">
                <a:solidFill>
                  <a:sysClr val="windowText" lastClr="000000"/>
                </a:solidFill>
              </a:rPr>
              <a:t>?</a:t>
            </a:r>
            <a:endParaRPr lang="en-US" sz="1600" b="1" dirty="0">
              <a:solidFill>
                <a:sysClr val="windowText" lastClr="000000"/>
              </a:solidFill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3434603" y="4411648"/>
            <a:ext cx="2693789" cy="360000"/>
            <a:chOff x="1659003" y="1563682"/>
            <a:chExt cx="2693789" cy="511316"/>
          </a:xfrm>
        </p:grpSpPr>
        <p:sp>
          <p:nvSpPr>
            <p:cNvPr id="59" name="Parallelogram 5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600"/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1659003" y="1590096"/>
              <a:ext cx="2693789" cy="484902"/>
              <a:chOff x="1957387" y="4951966"/>
              <a:chExt cx="4146119" cy="648577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2224873" y="4951969"/>
                <a:ext cx="3878633" cy="64857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1600" dirty="0" smtClean="0">
                    <a:solidFill>
                      <a:schemeClr val="tx1"/>
                    </a:solidFill>
                  </a:rPr>
                  <a:t>GRITAR POR AJUDA</a:t>
                </a: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sz="16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52693" y="4856208"/>
            <a:ext cx="2755415" cy="2037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Rounded Rectangular Callout 63"/>
          <p:cNvSpPr/>
          <p:nvPr/>
        </p:nvSpPr>
        <p:spPr>
          <a:xfrm>
            <a:off x="4354538" y="4755340"/>
            <a:ext cx="1123446" cy="568569"/>
          </a:xfrm>
          <a:prstGeom prst="wedgeRoundRectCallout">
            <a:avLst>
              <a:gd name="adj1" fmla="val -79406"/>
              <a:gd name="adj2" fmla="val 2803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ysClr val="windowText" lastClr="000000"/>
                </a:solidFill>
              </a:rPr>
              <a:t>Socorro! </a:t>
            </a:r>
            <a:r>
              <a:rPr lang="en-US" sz="1600" b="1" dirty="0" err="1" smtClean="0">
                <a:solidFill>
                  <a:sysClr val="windowText" lastClr="000000"/>
                </a:solidFill>
              </a:rPr>
              <a:t>Ajudem</a:t>
            </a:r>
            <a:r>
              <a:rPr lang="en-US" sz="1600" b="1" dirty="0" smtClean="0">
                <a:solidFill>
                  <a:sysClr val="windowText" lastClr="000000"/>
                </a:solidFill>
              </a:rPr>
              <a:t>!</a:t>
            </a:r>
            <a:endParaRPr lang="en-US" sz="1600" b="1" dirty="0">
              <a:solidFill>
                <a:sysClr val="windowText" lastClr="000000"/>
              </a:solidFill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6126841" y="2228300"/>
            <a:ext cx="2801790" cy="756000"/>
            <a:chOff x="1659003" y="1570614"/>
            <a:chExt cx="2801790" cy="504384"/>
          </a:xfrm>
        </p:grpSpPr>
        <p:sp>
          <p:nvSpPr>
            <p:cNvPr id="66" name="Parallelogram 65"/>
            <p:cNvSpPr/>
            <p:nvPr/>
          </p:nvSpPr>
          <p:spPr>
            <a:xfrm rot="16200000" flipH="1">
              <a:off x="1558173" y="1679560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1659003" y="1590096"/>
              <a:ext cx="2801790" cy="484902"/>
              <a:chOff x="1957387" y="4951966"/>
              <a:chExt cx="4312347" cy="648577"/>
            </a:xfrm>
          </p:grpSpPr>
          <p:sp>
            <p:nvSpPr>
              <p:cNvPr id="68" name="Rectangle 67"/>
              <p:cNvSpPr/>
              <p:nvPr/>
            </p:nvSpPr>
            <p:spPr>
              <a:xfrm>
                <a:off x="2224874" y="4951968"/>
                <a:ext cx="4044860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1600" dirty="0" smtClean="0">
                    <a:solidFill>
                      <a:schemeClr val="tx1"/>
                    </a:solidFill>
                  </a:rPr>
                  <a:t>PERMEABILIZAR A VIA AÉREA (PERMITE A </a:t>
                </a:r>
                <a:r>
                  <a:rPr lang="pt-BR" sz="1600" dirty="0">
                    <a:solidFill>
                      <a:schemeClr val="tx1"/>
                    </a:solidFill>
                  </a:rPr>
                  <a:t>V</a:t>
                </a:r>
                <a:r>
                  <a:rPr lang="pt-BR" sz="1600" dirty="0" smtClean="0">
                    <a:solidFill>
                      <a:schemeClr val="tx1"/>
                    </a:solidFill>
                  </a:rPr>
                  <a:t>ENTILAÇÃO DOS PULMÕES</a:t>
                </a:r>
                <a:r>
                  <a:rPr lang="pt-BR" sz="1600" dirty="0" smtClean="0">
                    <a:solidFill>
                      <a:schemeClr val="tx1"/>
                    </a:solidFill>
                  </a:rPr>
                  <a:t>)</a:t>
                </a:r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3" name="Group 72"/>
          <p:cNvGrpSpPr/>
          <p:nvPr/>
        </p:nvGrpSpPr>
        <p:grpSpPr>
          <a:xfrm>
            <a:off x="9404874" y="4065413"/>
            <a:ext cx="2693790" cy="756000"/>
            <a:chOff x="1659003" y="1570614"/>
            <a:chExt cx="2693790" cy="504384"/>
          </a:xfrm>
        </p:grpSpPr>
        <p:sp>
          <p:nvSpPr>
            <p:cNvPr id="74" name="Parallelogram 73"/>
            <p:cNvSpPr/>
            <p:nvPr/>
          </p:nvSpPr>
          <p:spPr>
            <a:xfrm rot="16200000" flipH="1">
              <a:off x="1558173" y="1679560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1659003" y="1590096"/>
              <a:ext cx="2693790" cy="484902"/>
              <a:chOff x="1957387" y="4951966"/>
              <a:chExt cx="4146120" cy="648577"/>
            </a:xfrm>
          </p:grpSpPr>
          <p:sp>
            <p:nvSpPr>
              <p:cNvPr id="76" name="Rectangle 75"/>
              <p:cNvSpPr/>
              <p:nvPr/>
            </p:nvSpPr>
            <p:spPr>
              <a:xfrm>
                <a:off x="2224874" y="4951968"/>
                <a:ext cx="3878633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1600" dirty="0" smtClean="0">
                    <a:solidFill>
                      <a:schemeClr val="tx1"/>
                    </a:solidFill>
                  </a:rPr>
                  <a:t>VERIFICAR SE A VÍTIMA RESPIRA NORMALMENTE (</a:t>
                </a:r>
                <a:r>
                  <a:rPr lang="pt-BR" sz="1600" b="1" dirty="0" smtClean="0">
                    <a:solidFill>
                      <a:schemeClr val="tx1"/>
                    </a:solidFill>
                  </a:rPr>
                  <a:t>VOS</a:t>
                </a:r>
                <a:r>
                  <a:rPr lang="pt-BR" sz="1600" dirty="0" smtClean="0">
                    <a:solidFill>
                      <a:schemeClr val="tx1"/>
                    </a:solidFill>
                  </a:rPr>
                  <a:t>) E LIGAR 112 </a:t>
                </a: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0796" y="5248864"/>
            <a:ext cx="2687208" cy="1615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9" name="Cloud Callout 78"/>
          <p:cNvSpPr/>
          <p:nvPr/>
        </p:nvSpPr>
        <p:spPr>
          <a:xfrm>
            <a:off x="10459420" y="4916978"/>
            <a:ext cx="1400833" cy="885188"/>
          </a:xfrm>
          <a:prstGeom prst="cloudCallout">
            <a:avLst>
              <a:gd name="adj1" fmla="val -89421"/>
              <a:gd name="adj2" fmla="val 1793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ysClr val="windowText" lastClr="000000"/>
                </a:solidFill>
              </a:rPr>
              <a:t>VER OUVIR SENTIR</a:t>
            </a:r>
            <a:endParaRPr lang="en-US" sz="1400" b="1" dirty="0">
              <a:solidFill>
                <a:sysClr val="windowText" lastClr="000000"/>
              </a:solidFill>
            </a:endParaRPr>
          </a:p>
        </p:txBody>
      </p:sp>
      <p:sp>
        <p:nvSpPr>
          <p:cNvPr id="48" name="Isosceles Triangle 47"/>
          <p:cNvSpPr/>
          <p:nvPr/>
        </p:nvSpPr>
        <p:spPr>
          <a:xfrm rot="9504644">
            <a:off x="3191114" y="3358543"/>
            <a:ext cx="417245" cy="612000"/>
          </a:xfrm>
          <a:prstGeom prst="triangle">
            <a:avLst/>
          </a:prstGeom>
          <a:solidFill>
            <a:srgbClr val="30657B"/>
          </a:solidFill>
          <a:ln>
            <a:solidFill>
              <a:srgbClr val="3065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Isosceles Triangle 70"/>
          <p:cNvSpPr/>
          <p:nvPr/>
        </p:nvSpPr>
        <p:spPr>
          <a:xfrm rot="1996316">
            <a:off x="5554592" y="3393161"/>
            <a:ext cx="399529" cy="612892"/>
          </a:xfrm>
          <a:prstGeom prst="triangle">
            <a:avLst/>
          </a:prstGeom>
          <a:solidFill>
            <a:srgbClr val="30657B"/>
          </a:solidFill>
          <a:ln>
            <a:solidFill>
              <a:srgbClr val="3065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Isosceles Triangle 71"/>
          <p:cNvSpPr/>
          <p:nvPr/>
        </p:nvSpPr>
        <p:spPr>
          <a:xfrm rot="9153231">
            <a:off x="8949771" y="3272537"/>
            <a:ext cx="399529" cy="612000"/>
          </a:xfrm>
          <a:prstGeom prst="triangle">
            <a:avLst/>
          </a:prstGeom>
          <a:solidFill>
            <a:srgbClr val="30657B"/>
          </a:solidFill>
          <a:ln>
            <a:solidFill>
              <a:srgbClr val="3065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86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4" grpId="0" animBg="1"/>
      <p:bldP spid="79" grpId="0" animBg="1"/>
      <p:bldP spid="48" grpId="0" animBg="1"/>
      <p:bldP spid="71" grpId="0" animBg="1"/>
      <p:bldP spid="7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RESUMINDO...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cxnSp>
        <p:nvCxnSpPr>
          <p:cNvPr id="30" name="Conexão recta 81"/>
          <p:cNvCxnSpPr/>
          <p:nvPr/>
        </p:nvCxnSpPr>
        <p:spPr>
          <a:xfrm flipH="1">
            <a:off x="9948881" y="4464644"/>
            <a:ext cx="212" cy="21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xão recta 51"/>
          <p:cNvCxnSpPr/>
          <p:nvPr/>
        </p:nvCxnSpPr>
        <p:spPr>
          <a:xfrm>
            <a:off x="9961366" y="3156482"/>
            <a:ext cx="0" cy="684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xão recta 81"/>
          <p:cNvCxnSpPr/>
          <p:nvPr/>
        </p:nvCxnSpPr>
        <p:spPr>
          <a:xfrm flipH="1">
            <a:off x="1417459" y="4020901"/>
            <a:ext cx="212" cy="21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xão recta 81"/>
          <p:cNvCxnSpPr/>
          <p:nvPr/>
        </p:nvCxnSpPr>
        <p:spPr>
          <a:xfrm flipH="1">
            <a:off x="6091971" y="1661111"/>
            <a:ext cx="6665" cy="820738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ângulo 54"/>
          <p:cNvSpPr/>
          <p:nvPr/>
        </p:nvSpPr>
        <p:spPr>
          <a:xfrm>
            <a:off x="375348" y="4258907"/>
            <a:ext cx="2074388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Conexão reta 34"/>
          <p:cNvCxnSpPr/>
          <p:nvPr/>
        </p:nvCxnSpPr>
        <p:spPr>
          <a:xfrm>
            <a:off x="1426403" y="2466302"/>
            <a:ext cx="8532000" cy="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xão recta 51"/>
          <p:cNvCxnSpPr/>
          <p:nvPr/>
        </p:nvCxnSpPr>
        <p:spPr>
          <a:xfrm>
            <a:off x="1429578" y="2466302"/>
            <a:ext cx="0" cy="432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xão recta 59"/>
          <p:cNvCxnSpPr/>
          <p:nvPr/>
        </p:nvCxnSpPr>
        <p:spPr>
          <a:xfrm flipH="1">
            <a:off x="9970524" y="2464560"/>
            <a:ext cx="0" cy="433159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ângulo 2"/>
          <p:cNvSpPr/>
          <p:nvPr/>
        </p:nvSpPr>
        <p:spPr>
          <a:xfrm>
            <a:off x="6672258" y="5142062"/>
            <a:ext cx="5305828" cy="1529325"/>
          </a:xfrm>
          <a:prstGeom prst="rect">
            <a:avLst/>
          </a:prstGeom>
          <a:noFill/>
          <a:ln w="19050">
            <a:solidFill>
              <a:srgbClr val="56C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ângulo 64"/>
          <p:cNvSpPr/>
          <p:nvPr/>
        </p:nvSpPr>
        <p:spPr>
          <a:xfrm>
            <a:off x="10136038" y="5714753"/>
            <a:ext cx="1718813" cy="314643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Coração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ângulo 65"/>
          <p:cNvSpPr/>
          <p:nvPr/>
        </p:nvSpPr>
        <p:spPr>
          <a:xfrm>
            <a:off x="8518374" y="5716954"/>
            <a:ext cx="1336675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Ventrículos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ângulo 69"/>
          <p:cNvSpPr/>
          <p:nvPr/>
        </p:nvSpPr>
        <p:spPr>
          <a:xfrm>
            <a:off x="8562825" y="5235082"/>
            <a:ext cx="1247775" cy="36195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Plaquetas</a:t>
            </a:r>
          </a:p>
        </p:txBody>
      </p:sp>
      <p:sp>
        <p:nvSpPr>
          <p:cNvPr id="45" name="CaixaDeTexto 110"/>
          <p:cNvSpPr txBox="1">
            <a:spLocks noChangeArrowheads="1"/>
          </p:cNvSpPr>
          <p:nvPr/>
        </p:nvSpPr>
        <p:spPr bwMode="auto">
          <a:xfrm>
            <a:off x="5313045" y="2103385"/>
            <a:ext cx="1571625" cy="257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smtClean="0">
                <a:latin typeface="Arial" charset="0"/>
              </a:rPr>
              <a:t>é </a:t>
            </a:r>
            <a:r>
              <a:rPr lang="en-GB" altLang="pt-PT" sz="1200" dirty="0" err="1" smtClean="0">
                <a:latin typeface="Arial" charset="0"/>
              </a:rPr>
              <a:t>constituído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por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47" name="Rectângulo 54"/>
          <p:cNvSpPr/>
          <p:nvPr/>
        </p:nvSpPr>
        <p:spPr>
          <a:xfrm>
            <a:off x="518041" y="2897719"/>
            <a:ext cx="1893896" cy="258763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ângulo 89"/>
          <p:cNvSpPr/>
          <p:nvPr/>
        </p:nvSpPr>
        <p:spPr>
          <a:xfrm>
            <a:off x="536463" y="2897719"/>
            <a:ext cx="1878643" cy="258763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Coração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ângulo 89"/>
          <p:cNvSpPr/>
          <p:nvPr/>
        </p:nvSpPr>
        <p:spPr>
          <a:xfrm>
            <a:off x="384873" y="4255732"/>
            <a:ext cx="2074388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Ventrículos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Conexão recta 81"/>
          <p:cNvCxnSpPr/>
          <p:nvPr/>
        </p:nvCxnSpPr>
        <p:spPr>
          <a:xfrm flipH="1">
            <a:off x="3786616" y="4097789"/>
            <a:ext cx="0" cy="432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ângulo 60"/>
          <p:cNvSpPr/>
          <p:nvPr/>
        </p:nvSpPr>
        <p:spPr>
          <a:xfrm>
            <a:off x="2744602" y="3841739"/>
            <a:ext cx="2073600" cy="24447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Sangue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ângulo 67"/>
          <p:cNvSpPr/>
          <p:nvPr/>
        </p:nvSpPr>
        <p:spPr>
          <a:xfrm>
            <a:off x="6672258" y="5720986"/>
            <a:ext cx="1454150" cy="371475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Plasma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4234137" y="1456037"/>
            <a:ext cx="3694754" cy="511316"/>
            <a:chOff x="1659003" y="1563682"/>
            <a:chExt cx="3003466" cy="511316"/>
          </a:xfrm>
        </p:grpSpPr>
        <p:sp>
          <p:nvSpPr>
            <p:cNvPr id="62" name="Parallelogram 6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1659003" y="1590096"/>
              <a:ext cx="3003466" cy="484902"/>
              <a:chOff x="1957387" y="4951966"/>
              <a:chExt cx="4622755" cy="648577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2224870" y="4951967"/>
                <a:ext cx="435527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SISTEMA CARDIOVASCULAR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66" name="Conexão recta 51"/>
          <p:cNvCxnSpPr/>
          <p:nvPr/>
        </p:nvCxnSpPr>
        <p:spPr>
          <a:xfrm>
            <a:off x="1429578" y="3160494"/>
            <a:ext cx="0" cy="684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CaixaDeTexto 110"/>
          <p:cNvSpPr txBox="1">
            <a:spLocks noChangeArrowheads="1"/>
          </p:cNvSpPr>
          <p:nvPr/>
        </p:nvSpPr>
        <p:spPr bwMode="auto">
          <a:xfrm>
            <a:off x="644890" y="3402562"/>
            <a:ext cx="1571625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 smtClean="0">
                <a:latin typeface="Arial" charset="0"/>
              </a:rPr>
              <a:t>dividido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em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68" name="Rectângulo 60"/>
          <p:cNvSpPr/>
          <p:nvPr/>
        </p:nvSpPr>
        <p:spPr>
          <a:xfrm>
            <a:off x="378358" y="3845769"/>
            <a:ext cx="2074388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Aurículas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ângulo 60"/>
          <p:cNvSpPr/>
          <p:nvPr/>
        </p:nvSpPr>
        <p:spPr>
          <a:xfrm>
            <a:off x="1606935" y="4812278"/>
            <a:ext cx="2054905" cy="243068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 parte líquida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0" name="Conexão recta 51"/>
          <p:cNvCxnSpPr/>
          <p:nvPr/>
        </p:nvCxnSpPr>
        <p:spPr>
          <a:xfrm>
            <a:off x="3784047" y="3283499"/>
            <a:ext cx="0" cy="540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CaixaDeTexto 110"/>
          <p:cNvSpPr txBox="1">
            <a:spLocks noChangeArrowheads="1"/>
          </p:cNvSpPr>
          <p:nvPr/>
        </p:nvSpPr>
        <p:spPr bwMode="auto">
          <a:xfrm>
            <a:off x="3158532" y="3402562"/>
            <a:ext cx="1263650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>
                <a:latin typeface="Arial" charset="0"/>
              </a:rPr>
              <a:t>b</a:t>
            </a:r>
            <a:r>
              <a:rPr lang="en-GB" altLang="pt-PT" sz="1200" dirty="0" err="1" smtClean="0">
                <a:latin typeface="Arial" charset="0"/>
              </a:rPr>
              <a:t>ombeia</a:t>
            </a:r>
            <a:r>
              <a:rPr lang="en-GB" altLang="pt-PT" sz="1200" dirty="0" smtClean="0">
                <a:latin typeface="Arial" charset="0"/>
              </a:rPr>
              <a:t> o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72" name="Conexão recta 81"/>
          <p:cNvCxnSpPr/>
          <p:nvPr/>
        </p:nvCxnSpPr>
        <p:spPr>
          <a:xfrm flipH="1">
            <a:off x="1430703" y="3283499"/>
            <a:ext cx="2350699" cy="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ângulo 54"/>
          <p:cNvSpPr/>
          <p:nvPr/>
        </p:nvSpPr>
        <p:spPr>
          <a:xfrm>
            <a:off x="1597257" y="5549919"/>
            <a:ext cx="2062312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Rectângulo 89"/>
          <p:cNvSpPr/>
          <p:nvPr/>
        </p:nvSpPr>
        <p:spPr>
          <a:xfrm>
            <a:off x="1604664" y="5546744"/>
            <a:ext cx="2065489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Plasma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Rectângulo 54"/>
          <p:cNvSpPr/>
          <p:nvPr/>
        </p:nvSpPr>
        <p:spPr>
          <a:xfrm>
            <a:off x="8967829" y="2920737"/>
            <a:ext cx="1893896" cy="258763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ângulo 89"/>
          <p:cNvSpPr/>
          <p:nvPr/>
        </p:nvSpPr>
        <p:spPr>
          <a:xfrm>
            <a:off x="8986251" y="2920737"/>
            <a:ext cx="1878643" cy="258763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Vasos sanguíneos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2" name="Conexão recta 81"/>
          <p:cNvCxnSpPr/>
          <p:nvPr/>
        </p:nvCxnSpPr>
        <p:spPr>
          <a:xfrm flipH="1">
            <a:off x="9951845" y="4002364"/>
            <a:ext cx="212" cy="21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ângulo 54"/>
          <p:cNvSpPr/>
          <p:nvPr/>
        </p:nvSpPr>
        <p:spPr>
          <a:xfrm>
            <a:off x="8917664" y="4669010"/>
            <a:ext cx="2121844" cy="258763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Rectângulo 89"/>
          <p:cNvSpPr/>
          <p:nvPr/>
        </p:nvSpPr>
        <p:spPr>
          <a:xfrm>
            <a:off x="8931153" y="4673310"/>
            <a:ext cx="2107604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Capilares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CaixaDeTexto 110"/>
          <p:cNvSpPr txBox="1">
            <a:spLocks noChangeArrowheads="1"/>
          </p:cNvSpPr>
          <p:nvPr/>
        </p:nvSpPr>
        <p:spPr bwMode="auto">
          <a:xfrm>
            <a:off x="9179276" y="3384025"/>
            <a:ext cx="1571625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 smtClean="0">
                <a:latin typeface="Arial" charset="0"/>
              </a:rPr>
              <a:t>que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são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88" name="Rectângulo 60"/>
          <p:cNvSpPr/>
          <p:nvPr/>
        </p:nvSpPr>
        <p:spPr>
          <a:xfrm>
            <a:off x="8912744" y="3827232"/>
            <a:ext cx="2074388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Artérias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ângulo 54"/>
          <p:cNvSpPr/>
          <p:nvPr/>
        </p:nvSpPr>
        <p:spPr>
          <a:xfrm>
            <a:off x="3946439" y="4812688"/>
            <a:ext cx="2062312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ângulo 89"/>
          <p:cNvSpPr/>
          <p:nvPr/>
        </p:nvSpPr>
        <p:spPr>
          <a:xfrm>
            <a:off x="3953846" y="4809513"/>
            <a:ext cx="2065489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Elementos figurados 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Rectângulo 64"/>
          <p:cNvSpPr/>
          <p:nvPr/>
        </p:nvSpPr>
        <p:spPr>
          <a:xfrm>
            <a:off x="9607526" y="6212460"/>
            <a:ext cx="2118243" cy="363537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Vasos sanguíneos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Rectângulo 68"/>
          <p:cNvSpPr/>
          <p:nvPr/>
        </p:nvSpPr>
        <p:spPr>
          <a:xfrm>
            <a:off x="10286061" y="5235329"/>
            <a:ext cx="1614487" cy="477837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Hemácias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ângulo 67"/>
          <p:cNvSpPr/>
          <p:nvPr/>
        </p:nvSpPr>
        <p:spPr>
          <a:xfrm>
            <a:off x="6672258" y="5244009"/>
            <a:ext cx="1454150" cy="371475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Capilares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Rectângulo 68"/>
          <p:cNvSpPr/>
          <p:nvPr/>
        </p:nvSpPr>
        <p:spPr>
          <a:xfrm>
            <a:off x="6959586" y="6155309"/>
            <a:ext cx="2254473" cy="477837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Elementos figurados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5" name="Conexão recta 51"/>
          <p:cNvCxnSpPr/>
          <p:nvPr/>
        </p:nvCxnSpPr>
        <p:spPr>
          <a:xfrm>
            <a:off x="2617569" y="4535432"/>
            <a:ext cx="0" cy="252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xão recta 81"/>
          <p:cNvCxnSpPr/>
          <p:nvPr/>
        </p:nvCxnSpPr>
        <p:spPr>
          <a:xfrm flipH="1">
            <a:off x="2619250" y="4538719"/>
            <a:ext cx="2350699" cy="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CaixaDeTexto 110"/>
          <p:cNvSpPr txBox="1">
            <a:spLocks noChangeArrowheads="1"/>
          </p:cNvSpPr>
          <p:nvPr/>
        </p:nvSpPr>
        <p:spPr bwMode="auto">
          <a:xfrm>
            <a:off x="3004544" y="4159016"/>
            <a:ext cx="1571625" cy="257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 smtClean="0">
                <a:latin typeface="Arial" charset="0"/>
              </a:rPr>
              <a:t>constituído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por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109" name="Conexão recta 51"/>
          <p:cNvCxnSpPr/>
          <p:nvPr/>
        </p:nvCxnSpPr>
        <p:spPr>
          <a:xfrm>
            <a:off x="2644985" y="5054117"/>
            <a:ext cx="0" cy="468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CaixaDeTexto 110"/>
          <p:cNvSpPr txBox="1">
            <a:spLocks noChangeArrowheads="1"/>
          </p:cNvSpPr>
          <p:nvPr/>
        </p:nvSpPr>
        <p:spPr bwMode="auto">
          <a:xfrm>
            <a:off x="1856010" y="5119113"/>
            <a:ext cx="1571625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 smtClean="0">
                <a:latin typeface="Arial" charset="0"/>
              </a:rPr>
              <a:t>que</a:t>
            </a:r>
            <a:r>
              <a:rPr lang="en-GB" altLang="pt-PT" sz="1200" dirty="0" smtClean="0">
                <a:latin typeface="Arial" charset="0"/>
              </a:rPr>
              <a:t> se </a:t>
            </a:r>
            <a:r>
              <a:rPr lang="en-GB" altLang="pt-PT" sz="1200" dirty="0" err="1" smtClean="0">
                <a:latin typeface="Arial" charset="0"/>
              </a:rPr>
              <a:t>chama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111" name="Conexão recta 81"/>
          <p:cNvCxnSpPr/>
          <p:nvPr/>
        </p:nvCxnSpPr>
        <p:spPr>
          <a:xfrm flipH="1">
            <a:off x="4889533" y="5730927"/>
            <a:ext cx="212" cy="180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ângulo 54"/>
          <p:cNvSpPr/>
          <p:nvPr/>
        </p:nvSpPr>
        <p:spPr>
          <a:xfrm>
            <a:off x="3913926" y="5919055"/>
            <a:ext cx="2074388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Rectângulo 89"/>
          <p:cNvSpPr/>
          <p:nvPr/>
        </p:nvSpPr>
        <p:spPr>
          <a:xfrm>
            <a:off x="3923451" y="5915880"/>
            <a:ext cx="2074388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Plaquetas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5" name="Conexão recta 51"/>
          <p:cNvCxnSpPr/>
          <p:nvPr/>
        </p:nvCxnSpPr>
        <p:spPr>
          <a:xfrm>
            <a:off x="4888191" y="5091193"/>
            <a:ext cx="0" cy="468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CaixaDeTexto 110"/>
          <p:cNvSpPr txBox="1">
            <a:spLocks noChangeArrowheads="1"/>
          </p:cNvSpPr>
          <p:nvPr/>
        </p:nvSpPr>
        <p:spPr bwMode="auto">
          <a:xfrm>
            <a:off x="4111816" y="5142062"/>
            <a:ext cx="1571625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>
                <a:latin typeface="Arial" charset="0"/>
              </a:rPr>
              <a:t>q</a:t>
            </a:r>
            <a:r>
              <a:rPr lang="en-GB" altLang="pt-PT" sz="1200" dirty="0" err="1" smtClean="0">
                <a:latin typeface="Arial" charset="0"/>
              </a:rPr>
              <a:t>ue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são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117" name="Rectângulo 60"/>
          <p:cNvSpPr/>
          <p:nvPr/>
        </p:nvSpPr>
        <p:spPr>
          <a:xfrm>
            <a:off x="3916936" y="5555795"/>
            <a:ext cx="2074388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Leucócitos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8" name="Conexão recta 51"/>
          <p:cNvCxnSpPr/>
          <p:nvPr/>
        </p:nvCxnSpPr>
        <p:spPr>
          <a:xfrm>
            <a:off x="4961636" y="4543773"/>
            <a:ext cx="0" cy="252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xão recta 81"/>
          <p:cNvCxnSpPr/>
          <p:nvPr/>
        </p:nvCxnSpPr>
        <p:spPr>
          <a:xfrm flipH="1">
            <a:off x="4888274" y="6185078"/>
            <a:ext cx="212" cy="144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ectângulo 54"/>
          <p:cNvSpPr/>
          <p:nvPr/>
        </p:nvSpPr>
        <p:spPr>
          <a:xfrm>
            <a:off x="3912667" y="6339954"/>
            <a:ext cx="2074388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Rectângulo 89"/>
          <p:cNvSpPr/>
          <p:nvPr/>
        </p:nvSpPr>
        <p:spPr>
          <a:xfrm>
            <a:off x="3922192" y="6336779"/>
            <a:ext cx="2074388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Hemácias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2" name="Conexão recta 81"/>
          <p:cNvCxnSpPr/>
          <p:nvPr/>
        </p:nvCxnSpPr>
        <p:spPr>
          <a:xfrm rot="5400000" flipH="1">
            <a:off x="6104474" y="5941336"/>
            <a:ext cx="212" cy="21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xão recta 81"/>
          <p:cNvCxnSpPr/>
          <p:nvPr/>
        </p:nvCxnSpPr>
        <p:spPr>
          <a:xfrm flipH="1">
            <a:off x="6201775" y="3970961"/>
            <a:ext cx="212" cy="2088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exão recta 51"/>
          <p:cNvCxnSpPr/>
          <p:nvPr/>
        </p:nvCxnSpPr>
        <p:spPr>
          <a:xfrm flipH="1">
            <a:off x="4837491" y="3965171"/>
            <a:ext cx="1380429" cy="2556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CaixaDeTexto 110"/>
          <p:cNvSpPr txBox="1">
            <a:spLocks noChangeArrowheads="1"/>
          </p:cNvSpPr>
          <p:nvPr/>
        </p:nvSpPr>
        <p:spPr bwMode="auto">
          <a:xfrm>
            <a:off x="4837491" y="3728369"/>
            <a:ext cx="1571625" cy="257369"/>
          </a:xfrm>
          <a:prstGeom prst="rect">
            <a:avLst/>
          </a:prstGeom>
          <a:noFill/>
          <a:ln>
            <a:noFill/>
          </a:ln>
          <a:extLst/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>
                <a:latin typeface="Arial" charset="0"/>
              </a:rPr>
              <a:t>c</a:t>
            </a:r>
            <a:r>
              <a:rPr lang="en-GB" altLang="pt-PT" sz="1200" dirty="0" err="1" smtClean="0">
                <a:latin typeface="Arial" charset="0"/>
              </a:rPr>
              <a:t>oagulam</a:t>
            </a:r>
            <a:r>
              <a:rPr lang="en-GB" altLang="pt-PT" sz="1200" dirty="0" smtClean="0">
                <a:latin typeface="Arial" charset="0"/>
              </a:rPr>
              <a:t> o 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128" name="Rectângulo 60"/>
          <p:cNvSpPr/>
          <p:nvPr/>
        </p:nvSpPr>
        <p:spPr>
          <a:xfrm>
            <a:off x="8911687" y="4248514"/>
            <a:ext cx="2074388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Veias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70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0" grpId="0"/>
      <p:bldP spid="41" grpId="0"/>
      <p:bldP spid="43" grpId="0"/>
      <p:bldP spid="47" grpId="0" animBg="1"/>
      <p:bldP spid="48" grpId="0" animBg="1"/>
      <p:bldP spid="50" grpId="0" animBg="1"/>
      <p:bldP spid="60" grpId="0"/>
      <p:bldP spid="75" grpId="0" animBg="1"/>
      <p:bldP spid="76" grpId="0" animBg="1"/>
      <p:bldP spid="80" grpId="0" animBg="1"/>
      <p:bldP spid="81" grpId="0" animBg="1"/>
      <p:bldP spid="85" grpId="0" animBg="1"/>
      <p:bldP spid="86" grpId="0" animBg="1"/>
      <p:bldP spid="91" grpId="0" animBg="1"/>
      <p:bldP spid="92" grpId="0" animBg="1"/>
      <p:bldP spid="99" grpId="0"/>
      <p:bldP spid="101" grpId="0"/>
      <p:bldP spid="102" grpId="0"/>
      <p:bldP spid="103" grpId="0"/>
      <p:bldP spid="112" grpId="0" animBg="1"/>
      <p:bldP spid="114" grpId="0" animBg="1"/>
      <p:bldP spid="120" grpId="0" animBg="1"/>
      <p:bldP spid="121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2621</TotalTime>
  <Words>881</Words>
  <Application>Microsoft Office PowerPoint</Application>
  <PresentationFormat>Custom</PresentationFormat>
  <Paragraphs>160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Fportela</dc:creator>
  <cp:lastModifiedBy>Andrea Junqueira</cp:lastModifiedBy>
  <cp:revision>197</cp:revision>
  <dcterms:created xsi:type="dcterms:W3CDTF">2016-11-06T17:30:27Z</dcterms:created>
  <dcterms:modified xsi:type="dcterms:W3CDTF">2017-04-04T09:57:23Z</dcterms:modified>
</cp:coreProperties>
</file>