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256" r:id="rId3"/>
    <p:sldId id="327" r:id="rId4"/>
    <p:sldId id="328" r:id="rId5"/>
    <p:sldId id="329" r:id="rId6"/>
    <p:sldId id="330" r:id="rId7"/>
    <p:sldId id="331" r:id="rId8"/>
    <p:sldId id="332" r:id="rId9"/>
    <p:sldId id="265" r:id="rId10"/>
    <p:sldId id="338" r:id="rId1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57B"/>
    <a:srgbClr val="56CDF5"/>
    <a:srgbClr val="2B4A63"/>
    <a:srgbClr val="38525A"/>
    <a:srgbClr val="486A74"/>
    <a:srgbClr val="4C5F78"/>
    <a:srgbClr val="39A590"/>
    <a:srgbClr val="38A28E"/>
    <a:srgbClr val="349885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2673" autoAdjust="0"/>
    <p:restoredTop sz="94692" autoAdjust="0"/>
  </p:normalViewPr>
  <p:slideViewPr>
    <p:cSldViewPr snapToGrid="0" showGuides="1">
      <p:cViewPr>
        <p:scale>
          <a:sx n="75" d="100"/>
          <a:sy n="75" d="100"/>
        </p:scale>
        <p:origin x="-1164" y="-516"/>
      </p:cViewPr>
      <p:guideLst>
        <p:guide orient="horz" pos="431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junqueira\Documents\_PROJETOS_Andy\_PORTUGAL_2016-2017\_2017_CN_ASA_BIOS\LAYOUTS\ppt1-Sistemas do corpo\ca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1224068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5"/>
          <p:cNvSpPr txBox="1">
            <a:spLocks noChangeArrowheads="1"/>
          </p:cNvSpPr>
          <p:nvPr userDrawn="1"/>
        </p:nvSpPr>
        <p:spPr bwMode="auto">
          <a:xfrm>
            <a:off x="9222677" y="3010560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>
                <a:solidFill>
                  <a:srgbClr val="56CDF5"/>
                </a:solidFill>
                <a:latin typeface="+mn-lt"/>
              </a:rPr>
              <a:t>Domínio</a:t>
            </a:r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8810795" y="3330526"/>
            <a:ext cx="314400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Processos vitais comuns   aos seres vivos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9214719" y="4486541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 smtClean="0">
                <a:solidFill>
                  <a:srgbClr val="56CDF5"/>
                </a:solidFill>
                <a:latin typeface="+mn-lt"/>
              </a:rPr>
              <a:t>Subdomínio</a:t>
            </a:r>
            <a:endParaRPr lang="pt-PT" altLang="pt-PT" sz="2800" b="1" dirty="0">
              <a:solidFill>
                <a:srgbClr val="56CDF5"/>
              </a:solidFill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802837" y="4816032"/>
            <a:ext cx="314400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Trocas nutricionais entre o organismo e o meio:                      nos animais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0829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junqueira\Documents\_PROJETOS_Andy\_PORTUGAL_2016-2017\_2017_CN_ASA_BIOS\LAYOUTS\ppt1-Sistemas do corpo\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70" y="355619"/>
            <a:ext cx="666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2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junqueira\Documents\_PROJETOS_Andy\_PORTUGAL_2016-2017\_2017_CN_ASA_BIOS\LAYOUTS\ppt1-Sistemas do corpo\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08382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70" y="355619"/>
            <a:ext cx="666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299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junqueira\Documents\_PROJETOS_Andy\_PORTUGAL_2016-2017\_2017_CN_ASA_BIOS\LAYOUTS\ppt1-Sistemas do corpo\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6083829" y="2728686"/>
            <a:ext cx="0" cy="3909068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70" y="355619"/>
            <a:ext cx="666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41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junqueira\Documents\_PROJETOS_Andy\_PORTUGAL_2016-2017\_2017_CN_ASA_BIOS\LAYOUTS\ppt1-Sistemas do corpo\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57810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70" y="355619"/>
            <a:ext cx="666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8347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junqueira\Documents\_PROJETOS_Andy\_PORTUGAL_2016-2017\_2017_CN_ASA_BIOS\LAYOUTS\ppt1-Sistemas do corpo\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3454400"/>
            <a:ext cx="0" cy="338655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70" y="355619"/>
            <a:ext cx="666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668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junqueira\Documents\_PROJETOS_Andy\_PORTUGAL_2016-2017\_2017_CN_ASA_BIOS\LAYOUTS\ppt1-Sistemas do corpo\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1704109"/>
            <a:ext cx="0" cy="5069297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70" y="355619"/>
            <a:ext cx="666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645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junqueira\Documents\_PROJETOS_Andy\_PORTUGAL_2016-2017\_2017_CN_ASA_BIOS\LAYOUTS\ppt1-Sistemas do corpo\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598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08382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235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6083829" y="2728686"/>
            <a:ext cx="0" cy="3909068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341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57810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90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3454400"/>
            <a:ext cx="0" cy="338655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792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1704109"/>
            <a:ext cx="0" cy="5069297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466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5358129" y="1704109"/>
            <a:ext cx="0" cy="5069297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ajunqueira\Documents\_PROJETOS_Andy\_PORTUGAL_2016-2017\_2017_CN_ASA_BIOS\LAYOUTS\ppt1-Sistemas do corpo\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" r="89782" b="2820"/>
          <a:stretch/>
        </p:blipFill>
        <p:spPr bwMode="auto">
          <a:xfrm>
            <a:off x="1352827" y="0"/>
            <a:ext cx="965607" cy="128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9170" y="355619"/>
            <a:ext cx="666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6032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930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49" r:id="rId15"/>
    <p:sldLayoutId id="214748365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72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é o papel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função excretora?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02077" y="1561905"/>
            <a:ext cx="5793989" cy="527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62961" y="1256024"/>
            <a:ext cx="120181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Da atividade das células do corpo humano resultam diversas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substâncias, algumas das quais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são desnecessárias, tóxicas ou estão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em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excesso no organismo e têm de ser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eliminadas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–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produtos de excreção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E9D0"/>
              </a:clrFrom>
              <a:clrTo>
                <a:srgbClr val="FEE9D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6832" y1="20395" x2="16832" y2="20395"/>
                        <a14:foregroundMark x1="25083" y1="13487" x2="25083" y2="13487"/>
                        <a14:foregroundMark x1="32013" y1="9539" x2="32013" y2="9539"/>
                        <a14:foregroundMark x1="36634" y1="7566" x2="36634" y2="7566"/>
                        <a14:foregroundMark x1="39604" y1="5921" x2="39604" y2="5921"/>
                        <a14:foregroundMark x1="53465" y1="5592" x2="53465" y2="5592"/>
                        <a14:foregroundMark x1="66667" y1="8553" x2="66667" y2="8553"/>
                        <a14:foregroundMark x1="76238" y1="18421" x2="76238" y2="18421"/>
                        <a14:foregroundMark x1="84488" y1="24342" x2="84488" y2="24342"/>
                        <a14:foregroundMark x1="94719" y1="38816" x2="94719" y2="38816"/>
                        <a14:foregroundMark x1="95050" y1="56250" x2="95050" y2="56250"/>
                        <a14:foregroundMark x1="87789" y1="76645" x2="87789" y2="76645"/>
                        <a14:foregroundMark x1="12541" y1="33224" x2="12541" y2="33224"/>
                        <a14:foregroundMark x1="7591" y1="45066" x2="7591" y2="45066"/>
                        <a14:foregroundMark x1="57756" y1="92434" x2="57756" y2="92434"/>
                        <a14:foregroundMark x1="92079" y1="30263" x2="92079" y2="302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75" y="2503574"/>
            <a:ext cx="2102325" cy="210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2158686" y="4738111"/>
            <a:ext cx="2979372" cy="1404000"/>
            <a:chOff x="1659003" y="1569254"/>
            <a:chExt cx="2979372" cy="505744"/>
          </a:xfrm>
        </p:grpSpPr>
        <p:sp>
          <p:nvSpPr>
            <p:cNvPr id="14" name="Parallelogram 13"/>
            <p:cNvSpPr/>
            <p:nvPr/>
          </p:nvSpPr>
          <p:spPr>
            <a:xfrm rot="16200000" flipH="1">
              <a:off x="1553258" y="1678200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2979372" cy="484902"/>
              <a:chOff x="1957387" y="4951966"/>
              <a:chExt cx="4585671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1" y="4951967"/>
                <a:ext cx="431818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700" dirty="0" smtClean="0">
                    <a:solidFill>
                      <a:schemeClr val="tx1"/>
                    </a:solidFill>
                  </a:rPr>
                  <a:t>Elimina, para </a:t>
                </a:r>
                <a:r>
                  <a:rPr lang="pt-BR" sz="1700" dirty="0">
                    <a:solidFill>
                      <a:schemeClr val="tx1"/>
                    </a:solidFill>
                  </a:rPr>
                  <a:t>o exterior do </a:t>
                </a:r>
                <a:r>
                  <a:rPr lang="pt-BR" sz="1700" dirty="0" smtClean="0">
                    <a:solidFill>
                      <a:schemeClr val="tx1"/>
                    </a:solidFill>
                  </a:rPr>
                  <a:t>organismo, os </a:t>
                </a:r>
                <a:r>
                  <a:rPr lang="pt-BR" sz="1700" dirty="0">
                    <a:solidFill>
                      <a:schemeClr val="tx1"/>
                    </a:solidFill>
                  </a:rPr>
                  <a:t>produtos de excreção e </a:t>
                </a:r>
                <a:r>
                  <a:rPr lang="pt-BR" sz="1700" dirty="0" smtClean="0">
                    <a:solidFill>
                      <a:schemeClr val="tx1"/>
                    </a:solidFill>
                  </a:rPr>
                  <a:t>controla a </a:t>
                </a:r>
                <a:r>
                  <a:rPr lang="pt-BR" sz="1700" dirty="0">
                    <a:solidFill>
                      <a:schemeClr val="tx1"/>
                    </a:solidFill>
                  </a:rPr>
                  <a:t>quantidade de sais minerais no </a:t>
                </a:r>
                <a:r>
                  <a:rPr lang="pt-BR" sz="1700" dirty="0" smtClean="0">
                    <a:solidFill>
                      <a:schemeClr val="tx1"/>
                    </a:solidFill>
                  </a:rPr>
                  <a:t>organismo.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9" name="Straight Connector 18"/>
          <p:cNvCxnSpPr/>
          <p:nvPr/>
        </p:nvCxnSpPr>
        <p:spPr>
          <a:xfrm>
            <a:off x="2273164" y="4380650"/>
            <a:ext cx="0" cy="169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489962" y="2506470"/>
            <a:ext cx="1906303" cy="511200"/>
            <a:chOff x="1659003" y="1563682"/>
            <a:chExt cx="1906303" cy="511316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096"/>
              <a:ext cx="1906303" cy="484902"/>
              <a:chOff x="1957387" y="4951966"/>
              <a:chExt cx="2934068" cy="648577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224870" y="4951967"/>
                <a:ext cx="266658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AR EXPIRADO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1" name="Rectangle 30"/>
          <p:cNvSpPr/>
          <p:nvPr/>
        </p:nvSpPr>
        <p:spPr>
          <a:xfrm>
            <a:off x="5888951" y="2941670"/>
            <a:ext cx="2133600" cy="498814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>
                <a:solidFill>
                  <a:schemeClr val="bg1"/>
                </a:solidFill>
              </a:rPr>
              <a:t>Eliminação de </a:t>
            </a:r>
            <a:r>
              <a:rPr lang="pt-BR" sz="1400" dirty="0">
                <a:solidFill>
                  <a:schemeClr val="bg1"/>
                </a:solidFill>
              </a:rPr>
              <a:t>dióxido de </a:t>
            </a:r>
          </a:p>
          <a:p>
            <a:pPr algn="ctr"/>
            <a:r>
              <a:rPr lang="pt-BR" sz="1400" dirty="0">
                <a:solidFill>
                  <a:schemeClr val="bg1"/>
                </a:solidFill>
              </a:rPr>
              <a:t>carbono e vapor de </a:t>
            </a:r>
            <a:r>
              <a:rPr lang="pt-BR" sz="1400" dirty="0" smtClean="0">
                <a:solidFill>
                  <a:schemeClr val="bg1"/>
                </a:solidFill>
              </a:rPr>
              <a:t>água.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250975" y="5483629"/>
            <a:ext cx="1699784" cy="511200"/>
            <a:chOff x="1659003" y="1563682"/>
            <a:chExt cx="1699784" cy="511316"/>
          </a:xfrm>
        </p:grpSpPr>
        <p:sp>
          <p:nvSpPr>
            <p:cNvPr id="33" name="Parallelogram 3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659003" y="1590096"/>
              <a:ext cx="1699784" cy="484902"/>
              <a:chOff x="1957387" y="4951966"/>
              <a:chExt cx="2616207" cy="648577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224870" y="4951967"/>
                <a:ext cx="234872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URINA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7" name="Rectangle 36"/>
          <p:cNvSpPr/>
          <p:nvPr/>
        </p:nvSpPr>
        <p:spPr>
          <a:xfrm>
            <a:off x="6475792" y="5921843"/>
            <a:ext cx="1929156" cy="699498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Eliminação </a:t>
            </a:r>
            <a:r>
              <a:rPr lang="pt-BR" sz="1400" dirty="0" smtClean="0">
                <a:solidFill>
                  <a:schemeClr val="bg1"/>
                </a:solidFill>
              </a:rPr>
              <a:t>de água</a:t>
            </a:r>
            <a:r>
              <a:rPr lang="pt-BR" sz="1400" dirty="0">
                <a:solidFill>
                  <a:schemeClr val="bg1"/>
                </a:solidFill>
              </a:rPr>
              <a:t>, </a:t>
            </a:r>
            <a:r>
              <a:rPr lang="pt-BR" sz="1400" dirty="0" smtClean="0">
                <a:solidFill>
                  <a:schemeClr val="bg1"/>
                </a:solidFill>
              </a:rPr>
              <a:t>           sais minerais, ureia. ácido úrico, etc. 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9634531" y="2934403"/>
            <a:ext cx="1176192" cy="511200"/>
            <a:chOff x="1659003" y="1563682"/>
            <a:chExt cx="1176192" cy="511316"/>
          </a:xfrm>
        </p:grpSpPr>
        <p:sp>
          <p:nvSpPr>
            <p:cNvPr id="39" name="Parallelogram 3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659003" y="1590096"/>
              <a:ext cx="1176192" cy="484902"/>
              <a:chOff x="1957387" y="4951966"/>
              <a:chExt cx="1810325" cy="648577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2224871" y="4951967"/>
                <a:ext cx="154284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SUOR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3" name="Rectangle 42"/>
          <p:cNvSpPr/>
          <p:nvPr/>
        </p:nvSpPr>
        <p:spPr>
          <a:xfrm>
            <a:off x="10046673" y="3382100"/>
            <a:ext cx="1971149" cy="488676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</a:rPr>
              <a:t>Eliminação </a:t>
            </a:r>
            <a:r>
              <a:rPr lang="pt-BR" sz="1400" dirty="0" smtClean="0">
                <a:solidFill>
                  <a:schemeClr val="bg1"/>
                </a:solidFill>
              </a:rPr>
              <a:t>de água</a:t>
            </a:r>
            <a:r>
              <a:rPr lang="pt-BR" sz="1400" dirty="0">
                <a:solidFill>
                  <a:schemeClr val="bg1"/>
                </a:solidFill>
              </a:rPr>
              <a:t>, </a:t>
            </a:r>
            <a:r>
              <a:rPr lang="pt-BR" sz="1400" dirty="0" smtClean="0">
                <a:solidFill>
                  <a:schemeClr val="bg1"/>
                </a:solidFill>
              </a:rPr>
              <a:t>           sais minerais, ureia, etc.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202230" y="3788703"/>
            <a:ext cx="2021429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FUNÇÃO EXCRETORA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7517223" y="2000512"/>
            <a:ext cx="0" cy="50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17223" y="3418538"/>
            <a:ext cx="0" cy="50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são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transportados 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produtos de excreção?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"/>
          <a:stretch/>
        </p:blipFill>
        <p:spPr bwMode="auto">
          <a:xfrm>
            <a:off x="444293" y="1412776"/>
            <a:ext cx="5780087" cy="5349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684123" y="1388512"/>
            <a:ext cx="5400000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Que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substâncias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são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essenciais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às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células</a:t>
            </a:r>
            <a:r>
              <a:rPr lang="en-US" sz="2000" b="1" dirty="0" smtClean="0">
                <a:solidFill>
                  <a:schemeClr val="bg1"/>
                </a:solidFill>
              </a:rPr>
              <a:t> do </a:t>
            </a:r>
            <a:r>
              <a:rPr lang="en-US" sz="2000" b="1" dirty="0" err="1" smtClean="0">
                <a:solidFill>
                  <a:schemeClr val="bg1"/>
                </a:solidFill>
              </a:rPr>
              <a:t>nosso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organismo</a:t>
            </a:r>
            <a:r>
              <a:rPr lang="en-US" sz="2000" b="1" dirty="0" smtClean="0">
                <a:solidFill>
                  <a:schemeClr val="bg1"/>
                </a:solidFill>
              </a:rPr>
              <a:t>?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395033" y="2098234"/>
            <a:ext cx="3171344" cy="432000"/>
            <a:chOff x="1659003" y="1563682"/>
            <a:chExt cx="3171344" cy="511316"/>
          </a:xfrm>
        </p:grpSpPr>
        <p:sp>
          <p:nvSpPr>
            <p:cNvPr id="12" name="Parallelogram 1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659003" y="1590096"/>
              <a:ext cx="3171344" cy="484902"/>
              <a:chOff x="1957387" y="4951966"/>
              <a:chExt cx="4881143" cy="64857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224871" y="4951968"/>
                <a:ext cx="461365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dirty="0" smtClean="0">
                    <a:solidFill>
                      <a:schemeClr val="tx1"/>
                    </a:solidFill>
                  </a:rPr>
                  <a:t>Oxigénio e nutrientes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8" name="Rectangle 17"/>
          <p:cNvSpPr/>
          <p:nvPr/>
        </p:nvSpPr>
        <p:spPr>
          <a:xfrm>
            <a:off x="6684123" y="2829304"/>
            <a:ext cx="5400000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Que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produtos</a:t>
            </a:r>
            <a:r>
              <a:rPr lang="en-US" sz="2000" b="1" dirty="0" smtClean="0">
                <a:solidFill>
                  <a:schemeClr val="bg1"/>
                </a:solidFill>
              </a:rPr>
              <a:t> de </a:t>
            </a:r>
            <a:r>
              <a:rPr lang="en-US" sz="2000" b="1" dirty="0" err="1" smtClean="0">
                <a:solidFill>
                  <a:schemeClr val="bg1"/>
                </a:solidFill>
              </a:rPr>
              <a:t>excreção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são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eliminados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através</a:t>
            </a:r>
            <a:r>
              <a:rPr lang="en-US" sz="2000" b="1" dirty="0" smtClean="0">
                <a:solidFill>
                  <a:schemeClr val="bg1"/>
                </a:solidFill>
              </a:rPr>
              <a:t> dos </a:t>
            </a:r>
            <a:r>
              <a:rPr lang="en-US" sz="2000" b="1" dirty="0" err="1" smtClean="0">
                <a:solidFill>
                  <a:schemeClr val="bg1"/>
                </a:solidFill>
              </a:rPr>
              <a:t>rins</a:t>
            </a:r>
            <a:r>
              <a:rPr lang="en-US" sz="2000" b="1" dirty="0" smtClean="0">
                <a:solidFill>
                  <a:schemeClr val="bg1"/>
                </a:solidFill>
              </a:rPr>
              <a:t> e da </a:t>
            </a:r>
            <a:r>
              <a:rPr lang="en-US" sz="2000" b="1" dirty="0" err="1" smtClean="0">
                <a:solidFill>
                  <a:schemeClr val="bg1"/>
                </a:solidFill>
              </a:rPr>
              <a:t>pele</a:t>
            </a:r>
            <a:r>
              <a:rPr lang="en-US" sz="2000" b="1" dirty="0" smtClean="0">
                <a:solidFill>
                  <a:schemeClr val="bg1"/>
                </a:solidFill>
              </a:rPr>
              <a:t>?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395033" y="3518706"/>
            <a:ext cx="3171344" cy="432000"/>
            <a:chOff x="1659003" y="1563682"/>
            <a:chExt cx="3171344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3171344" cy="484902"/>
              <a:chOff x="1957387" y="4951966"/>
              <a:chExt cx="4881142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71" y="4951968"/>
                <a:ext cx="461365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dirty="0" smtClean="0">
                    <a:solidFill>
                      <a:schemeClr val="tx1"/>
                    </a:solidFill>
                  </a:rPr>
                  <a:t>Ureia, água e ácido úrico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8" name="Straight Connector 37"/>
          <p:cNvCxnSpPr/>
          <p:nvPr/>
        </p:nvCxnSpPr>
        <p:spPr>
          <a:xfrm>
            <a:off x="7517222" y="6194064"/>
            <a:ext cx="0" cy="54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684122" y="5626602"/>
            <a:ext cx="5400000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Que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sistema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transporta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os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produtos</a:t>
            </a:r>
            <a:r>
              <a:rPr lang="en-US" sz="2000" b="1" dirty="0" smtClean="0">
                <a:solidFill>
                  <a:schemeClr val="bg1"/>
                </a:solidFill>
              </a:rPr>
              <a:t> de </a:t>
            </a:r>
            <a:r>
              <a:rPr lang="en-US" sz="2000" b="1" dirty="0" err="1" smtClean="0">
                <a:solidFill>
                  <a:schemeClr val="bg1"/>
                </a:solidFill>
              </a:rPr>
              <a:t>excreção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resultantes</a:t>
            </a:r>
            <a:r>
              <a:rPr lang="en-US" sz="2000" b="1" dirty="0" smtClean="0">
                <a:solidFill>
                  <a:schemeClr val="bg1"/>
                </a:solidFill>
              </a:rPr>
              <a:t> da </a:t>
            </a:r>
            <a:r>
              <a:rPr lang="en-US" sz="2000" b="1" dirty="0" err="1" smtClean="0">
                <a:solidFill>
                  <a:schemeClr val="bg1"/>
                </a:solidFill>
              </a:rPr>
              <a:t>atividade</a:t>
            </a:r>
            <a:r>
              <a:rPr lang="en-US" sz="2000" b="1" dirty="0" smtClean="0">
                <a:solidFill>
                  <a:schemeClr val="bg1"/>
                </a:solidFill>
              </a:rPr>
              <a:t> das </a:t>
            </a:r>
            <a:r>
              <a:rPr lang="en-US" sz="2000" b="1" dirty="0" err="1" smtClean="0">
                <a:solidFill>
                  <a:schemeClr val="bg1"/>
                </a:solidFill>
              </a:rPr>
              <a:t>células</a:t>
            </a:r>
            <a:r>
              <a:rPr lang="en-US" sz="2000" b="1" dirty="0" smtClean="0">
                <a:solidFill>
                  <a:schemeClr val="bg1"/>
                </a:solidFill>
              </a:rPr>
              <a:t>?  </a:t>
            </a:r>
            <a:endParaRPr lang="en-US" sz="2000" b="1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7517221" y="4828993"/>
            <a:ext cx="0" cy="54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6684121" y="4250645"/>
            <a:ext cx="5400000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 </a:t>
            </a:r>
            <a:r>
              <a:rPr lang="en-US" sz="2000" b="1" dirty="0" err="1" smtClean="0">
                <a:solidFill>
                  <a:schemeClr val="bg1"/>
                </a:solidFill>
              </a:rPr>
              <a:t>dióxido</a:t>
            </a:r>
            <a:r>
              <a:rPr lang="en-US" sz="2000" b="1" dirty="0" smtClean="0">
                <a:solidFill>
                  <a:schemeClr val="bg1"/>
                </a:solidFill>
              </a:rPr>
              <a:t> de </a:t>
            </a:r>
            <a:r>
              <a:rPr lang="en-US" sz="2000" b="1" dirty="0" err="1" smtClean="0">
                <a:solidFill>
                  <a:schemeClr val="bg1"/>
                </a:solidFill>
              </a:rPr>
              <a:t>carbono</a:t>
            </a:r>
            <a:r>
              <a:rPr lang="en-US" sz="2000" b="1" dirty="0" smtClean="0">
                <a:solidFill>
                  <a:schemeClr val="bg1"/>
                </a:solidFill>
              </a:rPr>
              <a:t> é um dos </a:t>
            </a:r>
            <a:r>
              <a:rPr lang="en-US" sz="2000" b="1" dirty="0" err="1" smtClean="0">
                <a:solidFill>
                  <a:schemeClr val="bg1"/>
                </a:solidFill>
              </a:rPr>
              <a:t>produtos</a:t>
            </a:r>
            <a:r>
              <a:rPr lang="en-US" sz="2000" b="1" dirty="0" smtClean="0">
                <a:solidFill>
                  <a:schemeClr val="bg1"/>
                </a:solidFill>
              </a:rPr>
              <a:t> de </a:t>
            </a:r>
            <a:r>
              <a:rPr lang="en-US" sz="2000" b="1" dirty="0" err="1" smtClean="0">
                <a:solidFill>
                  <a:schemeClr val="bg1"/>
                </a:solidFill>
              </a:rPr>
              <a:t>excreção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libertados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através</a:t>
            </a:r>
            <a:r>
              <a:rPr lang="en-US" sz="2000" b="1" dirty="0" smtClean="0">
                <a:solidFill>
                  <a:schemeClr val="bg1"/>
                </a:solidFill>
              </a:rPr>
              <a:t> da </a:t>
            </a:r>
            <a:r>
              <a:rPr lang="en-US" sz="2000" b="1" dirty="0" err="1" smtClean="0">
                <a:solidFill>
                  <a:schemeClr val="bg1"/>
                </a:solidFill>
              </a:rPr>
              <a:t>urina</a:t>
            </a:r>
            <a:r>
              <a:rPr lang="en-US" sz="2000" b="1" dirty="0" smtClean="0">
                <a:solidFill>
                  <a:schemeClr val="bg1"/>
                </a:solidFill>
              </a:rPr>
              <a:t>. V </a:t>
            </a:r>
            <a:r>
              <a:rPr lang="en-US" sz="2000" b="1" dirty="0" err="1" smtClean="0">
                <a:solidFill>
                  <a:schemeClr val="bg1"/>
                </a:solidFill>
              </a:rPr>
              <a:t>ou</a:t>
            </a:r>
            <a:r>
              <a:rPr lang="en-US" sz="2000" b="1" dirty="0" smtClean="0">
                <a:solidFill>
                  <a:schemeClr val="bg1"/>
                </a:solidFill>
              </a:rPr>
              <a:t> F? 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7395031" y="4940047"/>
            <a:ext cx="3171344" cy="432000"/>
            <a:chOff x="1659003" y="1563682"/>
            <a:chExt cx="3171344" cy="511316"/>
          </a:xfrm>
        </p:grpSpPr>
        <p:sp>
          <p:nvSpPr>
            <p:cNvPr id="42" name="Parallelogram 4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59003" y="1590096"/>
              <a:ext cx="3171344" cy="484902"/>
              <a:chOff x="1957387" y="4951966"/>
              <a:chExt cx="4881143" cy="648577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24870" y="4951968"/>
                <a:ext cx="461366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dirty="0" smtClean="0">
                    <a:solidFill>
                      <a:schemeClr val="tx1"/>
                    </a:solidFill>
                  </a:rPr>
                  <a:t>FALSO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7384146" y="6316004"/>
            <a:ext cx="3171344" cy="432000"/>
            <a:chOff x="1659003" y="1563682"/>
            <a:chExt cx="3171344" cy="511316"/>
          </a:xfrm>
        </p:grpSpPr>
        <p:sp>
          <p:nvSpPr>
            <p:cNvPr id="47" name="Parallelogram 4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659003" y="1590096"/>
              <a:ext cx="3171344" cy="484902"/>
              <a:chOff x="1957387" y="4951966"/>
              <a:chExt cx="4881143" cy="648577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2224870" y="4951968"/>
                <a:ext cx="461366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dirty="0" smtClean="0">
                    <a:solidFill>
                      <a:schemeClr val="tx1"/>
                    </a:solidFill>
                  </a:rPr>
                  <a:t>Sistema circulatório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312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32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7778" y="1266007"/>
            <a:ext cx="4943150" cy="560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53106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constituído 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urinário?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88645" y="1499208"/>
            <a:ext cx="569793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 sistema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urinário humano tem como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função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filtrar o sangue, de modo a remover substâncias desnecessárias ou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prejudiciais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organismo. </a:t>
            </a:r>
            <a:endParaRPr lang="pt-BR" altLang="pt-PT" sz="2000" dirty="0" smtClean="0">
              <a:solidFill>
                <a:srgbClr val="30657B"/>
              </a:solidFill>
              <a:latin typeface="+mn-lt"/>
            </a:endParaRPr>
          </a:p>
          <a:p>
            <a:pPr algn="ctr"/>
            <a:endParaRPr lang="pt-BR" altLang="pt-PT" sz="2000" dirty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É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constituído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por:</a:t>
            </a:r>
            <a:endParaRPr lang="pt-PT" altLang="pt-PT" sz="2000" b="1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67266" y="3427074"/>
            <a:ext cx="2739098" cy="545153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2 RINS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67266" y="4274049"/>
            <a:ext cx="2739098" cy="545153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2 URETERES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67266" y="5154777"/>
            <a:ext cx="2739098" cy="545153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BEXIGA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67266" y="5996749"/>
            <a:ext cx="2739098" cy="545153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URETRA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577212" y="1983646"/>
            <a:ext cx="1797290" cy="511316"/>
            <a:chOff x="1659003" y="1563682"/>
            <a:chExt cx="1797290" cy="511316"/>
          </a:xfrm>
        </p:grpSpPr>
        <p:sp>
          <p:nvSpPr>
            <p:cNvPr id="16" name="Parallelogram 1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Rins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5569097" y="4546785"/>
            <a:ext cx="1797290" cy="511316"/>
            <a:chOff x="1659003" y="1563682"/>
            <a:chExt cx="1797290" cy="511316"/>
          </a:xfrm>
        </p:grpSpPr>
        <p:sp>
          <p:nvSpPr>
            <p:cNvPr id="26" name="Parallelogram 2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Bexiga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5576480" y="3488874"/>
            <a:ext cx="1797290" cy="511316"/>
            <a:chOff x="1659003" y="1563682"/>
            <a:chExt cx="1797290" cy="511316"/>
          </a:xfrm>
        </p:grpSpPr>
        <p:sp>
          <p:nvSpPr>
            <p:cNvPr id="31" name="Parallelogram 3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Ureteres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6" name="Rectangle 35"/>
          <p:cNvSpPr/>
          <p:nvPr/>
        </p:nvSpPr>
        <p:spPr>
          <a:xfrm>
            <a:off x="5874526" y="2357932"/>
            <a:ext cx="1797290" cy="502559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Filtração</a:t>
            </a:r>
            <a:r>
              <a:rPr lang="en-US" sz="1400" dirty="0" smtClean="0">
                <a:solidFill>
                  <a:schemeClr val="tx1"/>
                </a:solidFill>
              </a:rPr>
              <a:t> do </a:t>
            </a:r>
            <a:r>
              <a:rPr lang="en-US" sz="1400" dirty="0" err="1" smtClean="0">
                <a:solidFill>
                  <a:schemeClr val="tx1"/>
                </a:solidFill>
              </a:rPr>
              <a:t>sangue</a:t>
            </a:r>
            <a:r>
              <a:rPr lang="en-US" sz="1400" dirty="0" smtClean="0">
                <a:solidFill>
                  <a:schemeClr val="tx1"/>
                </a:solidFill>
              </a:rPr>
              <a:t> e </a:t>
            </a:r>
            <a:r>
              <a:rPr lang="en-US" sz="1400" dirty="0" err="1" smtClean="0">
                <a:solidFill>
                  <a:schemeClr val="tx1"/>
                </a:solidFill>
              </a:rPr>
              <a:t>formação</a:t>
            </a:r>
            <a:r>
              <a:rPr lang="en-US" sz="1400" dirty="0" smtClean="0">
                <a:solidFill>
                  <a:schemeClr val="tx1"/>
                </a:solidFill>
              </a:rPr>
              <a:t> da </a:t>
            </a:r>
            <a:r>
              <a:rPr lang="en-US" sz="1400" dirty="0" err="1" smtClean="0">
                <a:solidFill>
                  <a:schemeClr val="tx1"/>
                </a:solidFill>
              </a:rPr>
              <a:t>urina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90099" y="3892548"/>
            <a:ext cx="1796400" cy="445186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Condução</a:t>
            </a:r>
            <a:r>
              <a:rPr lang="en-US" sz="1400" dirty="0" smtClean="0">
                <a:solidFill>
                  <a:schemeClr val="tx1"/>
                </a:solidFill>
              </a:rPr>
              <a:t> da </a:t>
            </a:r>
            <a:r>
              <a:rPr lang="en-US" sz="1400" dirty="0" err="1" smtClean="0">
                <a:solidFill>
                  <a:schemeClr val="tx1"/>
                </a:solidFill>
              </a:rPr>
              <a:t>urina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até</a:t>
            </a:r>
            <a:r>
              <a:rPr lang="en-US" sz="1400" dirty="0" smtClean="0">
                <a:solidFill>
                  <a:schemeClr val="tx1"/>
                </a:solidFill>
              </a:rPr>
              <a:t> à </a:t>
            </a:r>
            <a:r>
              <a:rPr lang="en-US" sz="1400" dirty="0" err="1" smtClean="0">
                <a:solidFill>
                  <a:schemeClr val="tx1"/>
                </a:solidFill>
              </a:rPr>
              <a:t>bexiga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868867" y="4940037"/>
            <a:ext cx="1796400" cy="441562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Armazenamento</a:t>
            </a:r>
            <a:r>
              <a:rPr lang="en-US" sz="1400" dirty="0" smtClean="0">
                <a:solidFill>
                  <a:schemeClr val="tx1"/>
                </a:solidFill>
              </a:rPr>
              <a:t> da </a:t>
            </a:r>
            <a:r>
              <a:rPr lang="en-US" sz="1400" dirty="0" err="1" smtClean="0">
                <a:solidFill>
                  <a:schemeClr val="tx1"/>
                </a:solidFill>
              </a:rPr>
              <a:t>urina</a:t>
            </a:r>
            <a:r>
              <a:rPr lang="en-US" sz="1400" dirty="0" smtClean="0">
                <a:solidFill>
                  <a:schemeClr val="tx1"/>
                </a:solidFill>
              </a:rPr>
              <a:t>.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585327" y="5576574"/>
            <a:ext cx="1797290" cy="511316"/>
            <a:chOff x="1659003" y="1563682"/>
            <a:chExt cx="1797290" cy="511316"/>
          </a:xfrm>
        </p:grpSpPr>
        <p:sp>
          <p:nvSpPr>
            <p:cNvPr id="44" name="Parallelogram 4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Uretra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8" name="Rectangle 47"/>
          <p:cNvSpPr/>
          <p:nvPr/>
        </p:nvSpPr>
        <p:spPr>
          <a:xfrm>
            <a:off x="5868867" y="5942487"/>
            <a:ext cx="1796400" cy="435698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Condução</a:t>
            </a:r>
            <a:r>
              <a:rPr lang="en-US" sz="1400" dirty="0" smtClean="0">
                <a:solidFill>
                  <a:schemeClr val="tx1"/>
                </a:solidFill>
              </a:rPr>
              <a:t> da </a:t>
            </a:r>
            <a:r>
              <a:rPr lang="en-US" sz="1400" dirty="0" err="1" smtClean="0">
                <a:solidFill>
                  <a:schemeClr val="tx1"/>
                </a:solidFill>
              </a:rPr>
              <a:t>urina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até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ao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exterior.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2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36" grpId="0" animBg="1"/>
      <p:bldP spid="37" grpId="0" animBg="1"/>
      <p:bldP spid="42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se forma e qual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é 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constituição da urina?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29" y="3381046"/>
            <a:ext cx="1600548" cy="2173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219929" y="1808068"/>
            <a:ext cx="508141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</a:rPr>
              <a:t>É possível identificar diferentes regiões nos </a:t>
            </a:r>
            <a:r>
              <a:rPr lang="pt-BR" altLang="pt-PT" sz="2000" dirty="0" smtClean="0">
                <a:solidFill>
                  <a:srgbClr val="30657B"/>
                </a:solidFill>
              </a:rPr>
              <a:t>rins.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rins são órgãos muito ricos em vasos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sanguíneos de modo a efetuar a filtração do sangue e permitir a formação da urina!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20477" y="4579754"/>
            <a:ext cx="2996198" cy="496373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COMPOSIÇÃO DA URINA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125165" y="5126725"/>
            <a:ext cx="2908793" cy="967764"/>
            <a:chOff x="1659003" y="1563682"/>
            <a:chExt cx="2908793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2908793" cy="484902"/>
              <a:chOff x="1957387" y="4951966"/>
              <a:chExt cx="4477038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1" y="4951968"/>
                <a:ext cx="4209554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</a:rPr>
                  <a:t> </a:t>
                </a:r>
                <a:r>
                  <a:rPr lang="pt-BR" b="1" dirty="0" smtClean="0">
                    <a:solidFill>
                      <a:schemeClr val="tx1"/>
                    </a:solidFill>
                  </a:rPr>
                  <a:t>Água (</a:t>
                </a:r>
                <a:r>
                  <a:rPr lang="pt-BR" b="1" dirty="0">
                    <a:solidFill>
                      <a:schemeClr val="tx1"/>
                    </a:solidFill>
                  </a:rPr>
                  <a:t>95%), </a:t>
                </a:r>
                <a:r>
                  <a:rPr lang="pt-BR" b="1" dirty="0" smtClean="0">
                    <a:solidFill>
                      <a:schemeClr val="tx1"/>
                    </a:solidFill>
                  </a:rPr>
                  <a:t>sais </a:t>
                </a:r>
                <a:r>
                  <a:rPr lang="pt-BR" b="1" dirty="0">
                    <a:solidFill>
                      <a:schemeClr val="tx1"/>
                    </a:solidFill>
                  </a:rPr>
                  <a:t>minerais, ureia, ácido </a:t>
                </a:r>
                <a:r>
                  <a:rPr lang="pt-BR" b="1" dirty="0" smtClean="0">
                    <a:solidFill>
                      <a:schemeClr val="tx1"/>
                    </a:solidFill>
                  </a:rPr>
                  <a:t>úrico e              outras substâncias.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3" name="Straight Connector 22"/>
          <p:cNvCxnSpPr/>
          <p:nvPr/>
        </p:nvCxnSpPr>
        <p:spPr>
          <a:xfrm>
            <a:off x="2009584" y="4897124"/>
            <a:ext cx="0" cy="1197365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9341" y="1832477"/>
            <a:ext cx="4249448" cy="472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5944973" y="1789437"/>
            <a:ext cx="2179345" cy="809680"/>
            <a:chOff x="1659003" y="1563682"/>
            <a:chExt cx="2179345" cy="511316"/>
          </a:xfrm>
        </p:grpSpPr>
        <p:sp>
          <p:nvSpPr>
            <p:cNvPr id="30" name="Parallelogram 2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2179345" cy="484902"/>
              <a:chOff x="1957387" y="4951966"/>
              <a:chExt cx="3354314" cy="6485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2224869" y="4951967"/>
                <a:ext cx="308683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Transporte de sangue até ao rim através da artéria renal.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4" name="Oval 33"/>
          <p:cNvSpPr/>
          <p:nvPr/>
        </p:nvSpPr>
        <p:spPr>
          <a:xfrm>
            <a:off x="5393174" y="1965775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</a:t>
            </a:r>
            <a:endParaRPr lang="en-US" sz="2000" b="1" dirty="0"/>
          </a:p>
        </p:txBody>
      </p:sp>
      <p:grpSp>
        <p:nvGrpSpPr>
          <p:cNvPr id="59" name="Group 58"/>
          <p:cNvGrpSpPr/>
          <p:nvPr/>
        </p:nvGrpSpPr>
        <p:grpSpPr>
          <a:xfrm>
            <a:off x="5946705" y="2783402"/>
            <a:ext cx="2179345" cy="809680"/>
            <a:chOff x="1659003" y="1563682"/>
            <a:chExt cx="2179345" cy="511316"/>
          </a:xfrm>
        </p:grpSpPr>
        <p:sp>
          <p:nvSpPr>
            <p:cNvPr id="60" name="Parallelogram 5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659003" y="1590096"/>
              <a:ext cx="2179345" cy="484902"/>
              <a:chOff x="1957387" y="4951966"/>
              <a:chExt cx="3354315" cy="648577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224869" y="4951967"/>
                <a:ext cx="308683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Filtração do sangue no rim.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64" name="Oval 63"/>
          <p:cNvSpPr/>
          <p:nvPr/>
        </p:nvSpPr>
        <p:spPr>
          <a:xfrm>
            <a:off x="5394906" y="2992398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</a:t>
            </a:r>
            <a:endParaRPr lang="en-US" sz="2000" b="1" dirty="0"/>
          </a:p>
        </p:txBody>
      </p:sp>
      <p:grpSp>
        <p:nvGrpSpPr>
          <p:cNvPr id="65" name="Group 64"/>
          <p:cNvGrpSpPr/>
          <p:nvPr/>
        </p:nvGrpSpPr>
        <p:grpSpPr>
          <a:xfrm>
            <a:off x="5941530" y="3784849"/>
            <a:ext cx="2179345" cy="809680"/>
            <a:chOff x="1659003" y="1563682"/>
            <a:chExt cx="2179345" cy="511316"/>
          </a:xfrm>
        </p:grpSpPr>
        <p:sp>
          <p:nvSpPr>
            <p:cNvPr id="66" name="Parallelogram 6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1659003" y="1590096"/>
              <a:ext cx="2179345" cy="484902"/>
              <a:chOff x="1957387" y="4951966"/>
              <a:chExt cx="3354315" cy="64857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2224869" y="4951967"/>
                <a:ext cx="308683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O sangue filtrado sai do rim através da veia renal.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70" name="Oval 69"/>
          <p:cNvSpPr/>
          <p:nvPr/>
        </p:nvSpPr>
        <p:spPr>
          <a:xfrm>
            <a:off x="5389731" y="3961187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</a:t>
            </a:r>
            <a:endParaRPr lang="en-US" sz="2000" b="1" dirty="0"/>
          </a:p>
        </p:txBody>
      </p:sp>
      <p:grpSp>
        <p:nvGrpSpPr>
          <p:cNvPr id="71" name="Group 70"/>
          <p:cNvGrpSpPr/>
          <p:nvPr/>
        </p:nvGrpSpPr>
        <p:grpSpPr>
          <a:xfrm>
            <a:off x="5941743" y="4784862"/>
            <a:ext cx="2179345" cy="809680"/>
            <a:chOff x="1659003" y="1563682"/>
            <a:chExt cx="2179345" cy="511316"/>
          </a:xfrm>
        </p:grpSpPr>
        <p:sp>
          <p:nvSpPr>
            <p:cNvPr id="72" name="Parallelogram 7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659003" y="1590096"/>
              <a:ext cx="2179345" cy="484902"/>
              <a:chOff x="1957387" y="4951966"/>
              <a:chExt cx="3354315" cy="648577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224869" y="4951967"/>
                <a:ext cx="308683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 urina é transportada até à bexiga.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76" name="Oval 75"/>
          <p:cNvSpPr/>
          <p:nvPr/>
        </p:nvSpPr>
        <p:spPr>
          <a:xfrm>
            <a:off x="5389944" y="4961200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4</a:t>
            </a:r>
            <a:endParaRPr lang="en-US" sz="2000" b="1" dirty="0"/>
          </a:p>
        </p:txBody>
      </p:sp>
      <p:grpSp>
        <p:nvGrpSpPr>
          <p:cNvPr id="77" name="Group 76"/>
          <p:cNvGrpSpPr/>
          <p:nvPr/>
        </p:nvGrpSpPr>
        <p:grpSpPr>
          <a:xfrm>
            <a:off x="5947454" y="5786309"/>
            <a:ext cx="2179345" cy="809680"/>
            <a:chOff x="1659003" y="1563682"/>
            <a:chExt cx="2179345" cy="511316"/>
          </a:xfrm>
        </p:grpSpPr>
        <p:sp>
          <p:nvSpPr>
            <p:cNvPr id="78" name="Parallelogram 7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659003" y="1590096"/>
              <a:ext cx="2179345" cy="484902"/>
              <a:chOff x="1957387" y="4951966"/>
              <a:chExt cx="3354315" cy="648577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224869" y="4951967"/>
                <a:ext cx="308683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 urina é expelida  do corpo.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82" name="Oval 81"/>
          <p:cNvSpPr/>
          <p:nvPr/>
        </p:nvSpPr>
        <p:spPr>
          <a:xfrm>
            <a:off x="5395655" y="5962647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1312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4" grpId="0" animBg="1"/>
      <p:bldP spid="64" grpId="0" animBg="1"/>
      <p:bldP spid="70" grpId="0" animBg="1"/>
      <p:bldP spid="76" grpId="0" animBg="1"/>
      <p:bldP spid="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8345" y="4649936"/>
            <a:ext cx="3084871" cy="205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3910" y="1936520"/>
            <a:ext cx="3095123" cy="20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8344" y="1939132"/>
            <a:ext cx="3110645" cy="20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615" y="4456387"/>
            <a:ext cx="3464158" cy="230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</a:rPr>
              <a:t>Como manter a saúde do sistema </a:t>
            </a:r>
            <a:r>
              <a:rPr lang="pt-BR" altLang="pt-PT" sz="2400" b="1" dirty="0" smtClean="0">
                <a:solidFill>
                  <a:srgbClr val="292929"/>
                </a:solidFill>
              </a:rPr>
              <a:t>urinário? </a:t>
            </a:r>
            <a:endParaRPr lang="pt-PT" altLang="pt-PT" sz="2400" b="1" dirty="0">
              <a:solidFill>
                <a:srgbClr val="29292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351481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0" y="1460668"/>
            <a:ext cx="580568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O sistema urinário pode ser afetado por algumas infeções ou doenças. Adotar um estilo de vida saudável pode ajudar a preveni-las!</a:t>
            </a:r>
            <a:endParaRPr lang="pt-PT" altLang="pt-PT" sz="22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527669" y="6200168"/>
            <a:ext cx="2203284" cy="576000"/>
            <a:chOff x="1659003" y="1563682"/>
            <a:chExt cx="2203284" cy="511316"/>
          </a:xfrm>
        </p:grpSpPr>
        <p:sp>
          <p:nvSpPr>
            <p:cNvPr id="35" name="Parallelogram 3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659003" y="1590096"/>
              <a:ext cx="2203284" cy="484902"/>
              <a:chOff x="1957387" y="4951966"/>
              <a:chExt cx="3391162" cy="64857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224871" y="4951968"/>
                <a:ext cx="312367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INSUFICIÊNCIA RENAL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3993" y="4658509"/>
            <a:ext cx="3065040" cy="204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ângulo 16"/>
          <p:cNvSpPr/>
          <p:nvPr/>
        </p:nvSpPr>
        <p:spPr>
          <a:xfrm>
            <a:off x="9018420" y="4114497"/>
            <a:ext cx="3104796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MANTER A HIGIENE DOS ÓRGÃOS</a:t>
            </a:r>
            <a:r>
              <a:rPr lang="pt-BR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GENITAIS E DA ROUPA INTERIOR</a:t>
            </a:r>
            <a:endParaRPr lang="pt-PT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Rectângulo 54"/>
          <p:cNvSpPr/>
          <p:nvPr/>
        </p:nvSpPr>
        <p:spPr>
          <a:xfrm>
            <a:off x="5783911" y="1426761"/>
            <a:ext cx="3095123" cy="53608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INGERIR MUITA ÁGUA  </a:t>
            </a:r>
          </a:p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(PELO MENOS 1,5 L/DIA)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Rectângulo 89"/>
          <p:cNvSpPr/>
          <p:nvPr/>
        </p:nvSpPr>
        <p:spPr>
          <a:xfrm>
            <a:off x="9028581" y="1405513"/>
            <a:ext cx="3120408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LIBERTAR A URINA              SEMPRE QUE NECESSÁRIO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7" name="Rectângulo 91"/>
          <p:cNvSpPr/>
          <p:nvPr/>
        </p:nvSpPr>
        <p:spPr>
          <a:xfrm>
            <a:off x="5794069" y="4114497"/>
            <a:ext cx="3074803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TER CUIDADO COM O SAL, AS CARNES VERMELHAS AS BEBIDAS ALCOÓLICAS</a:t>
            </a:r>
            <a:endParaRPr lang="pt-PT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833213" y="3154478"/>
            <a:ext cx="1974657" cy="576000"/>
            <a:chOff x="1659003" y="1563682"/>
            <a:chExt cx="1974657" cy="511316"/>
          </a:xfrm>
        </p:grpSpPr>
        <p:sp>
          <p:nvSpPr>
            <p:cNvPr id="58" name="Parallelogram 5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1659003" y="1590096"/>
              <a:ext cx="1974657" cy="484902"/>
              <a:chOff x="1957387" y="4951966"/>
              <a:chExt cx="3039273" cy="648577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2224871" y="4951968"/>
                <a:ext cx="277178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CÁLCULOS RENAIS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3" t="3328" r="19428" b="4946"/>
          <a:stretch/>
        </p:blipFill>
        <p:spPr bwMode="auto">
          <a:xfrm>
            <a:off x="250366" y="2503713"/>
            <a:ext cx="1850581" cy="300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Straight Connector 47"/>
          <p:cNvCxnSpPr>
            <a:endCxn id="61" idx="1"/>
          </p:cNvCxnSpPr>
          <p:nvPr/>
        </p:nvCxnSpPr>
        <p:spPr>
          <a:xfrm flipV="1">
            <a:off x="1121191" y="3457355"/>
            <a:ext cx="1712022" cy="366381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endCxn id="61" idx="1"/>
          </p:cNvCxnSpPr>
          <p:nvPr/>
        </p:nvCxnSpPr>
        <p:spPr>
          <a:xfrm flipV="1">
            <a:off x="468090" y="3457355"/>
            <a:ext cx="2365123" cy="1234387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12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7326" y="1993631"/>
            <a:ext cx="6654267" cy="486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305180"/>
            <a:ext cx="5303838" cy="353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é a importância da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pele na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função excretora?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62962" y="1344928"/>
            <a:ext cx="11787738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A pele é o maior órgão do corpo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humano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endParaRPr lang="pt-BR" altLang="pt-PT" sz="1600" dirty="0" smtClean="0">
              <a:solidFill>
                <a:srgbClr val="30657B"/>
              </a:solidFill>
              <a:latin typeface="+mn-lt"/>
            </a:endParaRPr>
          </a:p>
          <a:p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Desempenha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importantes funções: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4638" y="3349682"/>
            <a:ext cx="3972157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FUNÇÃO PROTETORA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(Impede a </a:t>
            </a:r>
            <a:r>
              <a:rPr lang="en-US" sz="1600" dirty="0" err="1" smtClean="0">
                <a:solidFill>
                  <a:schemeClr val="bg1"/>
                </a:solidFill>
              </a:rPr>
              <a:t>entrada</a:t>
            </a:r>
            <a:r>
              <a:rPr lang="en-US" sz="1600" dirty="0" smtClean="0">
                <a:solidFill>
                  <a:schemeClr val="bg1"/>
                </a:solidFill>
              </a:rPr>
              <a:t> de </a:t>
            </a:r>
            <a:r>
              <a:rPr lang="en-US" sz="1600" dirty="0" err="1" smtClean="0">
                <a:solidFill>
                  <a:schemeClr val="bg1"/>
                </a:solidFill>
              </a:rPr>
              <a:t>organismos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estranhos</a:t>
            </a:r>
            <a:r>
              <a:rPr lang="en-US" sz="1600" dirty="0" smtClean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4638" y="4254964"/>
            <a:ext cx="3125966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FUNÇÃO EXCRETORA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(</a:t>
            </a:r>
            <a:r>
              <a:rPr lang="en-US" sz="1600" dirty="0" err="1" smtClean="0">
                <a:solidFill>
                  <a:schemeClr val="bg1"/>
                </a:solidFill>
              </a:rPr>
              <a:t>Elimina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substâncias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tóxicas</a:t>
            </a:r>
            <a:r>
              <a:rPr lang="en-US" sz="1600" dirty="0" smtClean="0">
                <a:solidFill>
                  <a:schemeClr val="bg1"/>
                </a:solidFill>
              </a:rPr>
              <a:t> - </a:t>
            </a:r>
            <a:r>
              <a:rPr lang="en-US" sz="1600" dirty="0" err="1" smtClean="0">
                <a:solidFill>
                  <a:schemeClr val="bg1"/>
                </a:solidFill>
              </a:rPr>
              <a:t>suor</a:t>
            </a:r>
            <a:r>
              <a:rPr lang="en-US" sz="1600" dirty="0" smtClean="0">
                <a:solidFill>
                  <a:schemeClr val="bg1"/>
                </a:solidFill>
              </a:rPr>
              <a:t>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4638" y="2440997"/>
            <a:ext cx="4469997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FUNÇÃO REGULADORA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(</a:t>
            </a:r>
            <a:r>
              <a:rPr lang="en-US" sz="1600" dirty="0" err="1" smtClean="0">
                <a:solidFill>
                  <a:schemeClr val="bg1"/>
                </a:solidFill>
              </a:rPr>
              <a:t>Permite</a:t>
            </a:r>
            <a:r>
              <a:rPr lang="en-US" sz="1600" dirty="0" smtClean="0">
                <a:solidFill>
                  <a:schemeClr val="bg1"/>
                </a:solidFill>
              </a:rPr>
              <a:t> a </a:t>
            </a:r>
            <a:r>
              <a:rPr lang="en-US" sz="1600" dirty="0" err="1" smtClean="0">
                <a:solidFill>
                  <a:schemeClr val="bg1"/>
                </a:solidFill>
              </a:rPr>
              <a:t>regulação</a:t>
            </a:r>
            <a:r>
              <a:rPr lang="en-US" sz="1600" dirty="0" smtClean="0">
                <a:solidFill>
                  <a:schemeClr val="bg1"/>
                </a:solidFill>
              </a:rPr>
              <a:t> da </a:t>
            </a:r>
            <a:r>
              <a:rPr lang="en-US" sz="1600" dirty="0" err="1" smtClean="0">
                <a:solidFill>
                  <a:schemeClr val="bg1"/>
                </a:solidFill>
              </a:rPr>
              <a:t>temperatura</a:t>
            </a:r>
            <a:r>
              <a:rPr lang="en-US" sz="1600" dirty="0" smtClean="0">
                <a:solidFill>
                  <a:schemeClr val="bg1"/>
                </a:solidFill>
              </a:rPr>
              <a:t> corporal)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555931" y="2324451"/>
            <a:ext cx="1294886" cy="511316"/>
            <a:chOff x="1659003" y="1563682"/>
            <a:chExt cx="1294886" cy="511316"/>
          </a:xfrm>
        </p:grpSpPr>
        <p:sp>
          <p:nvSpPr>
            <p:cNvPr id="23" name="Parallelogram 2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59003" y="1590096"/>
              <a:ext cx="1294886" cy="484902"/>
              <a:chOff x="1957387" y="4951966"/>
              <a:chExt cx="1993011" cy="64857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2224871" y="4951967"/>
                <a:ext cx="172552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Poro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5545734" y="5626126"/>
            <a:ext cx="1797290" cy="731520"/>
            <a:chOff x="1659003" y="1563682"/>
            <a:chExt cx="1797290" cy="511316"/>
          </a:xfrm>
        </p:grpSpPr>
        <p:sp>
          <p:nvSpPr>
            <p:cNvPr id="28" name="Parallelogram 2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Glândula sudorípara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10254674" y="2752698"/>
            <a:ext cx="1287318" cy="511316"/>
            <a:chOff x="1659003" y="1563682"/>
            <a:chExt cx="1287318" cy="511316"/>
          </a:xfrm>
        </p:grpSpPr>
        <p:sp>
          <p:nvSpPr>
            <p:cNvPr id="36" name="Parallelogram 3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659003" y="1590096"/>
              <a:ext cx="1287318" cy="484902"/>
              <a:chOff x="1957387" y="4951966"/>
              <a:chExt cx="1981363" cy="648577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2224870" y="4951967"/>
                <a:ext cx="171388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Pelo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0262789" y="3482487"/>
            <a:ext cx="1797290" cy="711687"/>
            <a:chOff x="1659003" y="1563682"/>
            <a:chExt cx="1797290" cy="511316"/>
          </a:xfrm>
        </p:grpSpPr>
        <p:sp>
          <p:nvSpPr>
            <p:cNvPr id="41" name="Parallelogram 4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Glândula sebácea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8495058" y="1850306"/>
            <a:ext cx="1584426" cy="511316"/>
            <a:chOff x="1659003" y="1563682"/>
            <a:chExt cx="1584426" cy="511316"/>
          </a:xfrm>
        </p:grpSpPr>
        <p:sp>
          <p:nvSpPr>
            <p:cNvPr id="61" name="Parallelogram 6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1659003" y="1590096"/>
              <a:ext cx="1584426" cy="484902"/>
              <a:chOff x="1957387" y="4951966"/>
              <a:chExt cx="2438653" cy="648577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2224871" y="4951967"/>
                <a:ext cx="217116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EPIDERME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8403482" y="5946422"/>
            <a:ext cx="1584426" cy="511316"/>
            <a:chOff x="1659003" y="1563682"/>
            <a:chExt cx="1584426" cy="511316"/>
          </a:xfrm>
        </p:grpSpPr>
        <p:sp>
          <p:nvSpPr>
            <p:cNvPr id="68" name="Parallelogram 6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1659003" y="1590096"/>
              <a:ext cx="1584426" cy="484902"/>
              <a:chOff x="1957387" y="4951966"/>
              <a:chExt cx="2438653" cy="648577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2224871" y="4951967"/>
                <a:ext cx="217116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DERME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312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8957887" y="4759750"/>
            <a:ext cx="3096349" cy="1953788"/>
            <a:chOff x="8894387" y="4289850"/>
            <a:chExt cx="3096349" cy="1953788"/>
          </a:xfrm>
        </p:grpSpPr>
        <p:pic>
          <p:nvPicPr>
            <p:cNvPr id="8202" name="Picture 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894387" y="4289850"/>
              <a:ext cx="3096349" cy="1953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Straight Connector 3"/>
            <p:cNvCxnSpPr/>
            <p:nvPr/>
          </p:nvCxnSpPr>
          <p:spPr>
            <a:xfrm>
              <a:off x="8991600" y="4381307"/>
              <a:ext cx="2999136" cy="18623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8894387" y="4381307"/>
              <a:ext cx="3005513" cy="18623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2142" y="4760641"/>
            <a:ext cx="3060817" cy="196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910" y="2568382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52377" y="1933023"/>
            <a:ext cx="3101859" cy="208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cuidados ter com a pele?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7835" y="1936520"/>
            <a:ext cx="3095123" cy="206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204321" y="1426194"/>
            <a:ext cx="515762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saúde da pele depende dos cuidados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                   que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temos com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ela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!</a:t>
            </a:r>
            <a:endParaRPr lang="pt-PT" altLang="pt-PT" sz="2200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23" name="Rectângulo 16"/>
          <p:cNvSpPr/>
          <p:nvPr/>
        </p:nvSpPr>
        <p:spPr>
          <a:xfrm>
            <a:off x="8957887" y="4219750"/>
            <a:ext cx="3096349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USAR ROUPAS POUCO                              APERTADAS E LIMPAS</a:t>
            </a:r>
            <a:endParaRPr lang="pt-PT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ângulo 54"/>
          <p:cNvSpPr/>
          <p:nvPr/>
        </p:nvSpPr>
        <p:spPr>
          <a:xfrm>
            <a:off x="5647837" y="1404991"/>
            <a:ext cx="3095123" cy="53608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INGERIR MUITA ÁGUA  </a:t>
            </a:r>
          </a:p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(PELO MENOS 1,5 L/DIA)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Rectângulo 89"/>
          <p:cNvSpPr/>
          <p:nvPr/>
        </p:nvSpPr>
        <p:spPr>
          <a:xfrm>
            <a:off x="8952377" y="1396443"/>
            <a:ext cx="3101859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HIGIENIZAR </a:t>
            </a:r>
            <a:r>
              <a:rPr lang="pt-PT" sz="17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 HIDRATAR A </a:t>
            </a:r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PELE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ângulo 91"/>
          <p:cNvSpPr/>
          <p:nvPr/>
        </p:nvSpPr>
        <p:spPr>
          <a:xfrm>
            <a:off x="5682143" y="4224860"/>
            <a:ext cx="3060815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EVITAR A EXPOSIÇÃO PROLONGADA AO SOL E USAR PROTETOR SOLAR</a:t>
            </a:r>
            <a:endParaRPr lang="pt-PT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01600" y="2504882"/>
            <a:ext cx="1685788" cy="576000"/>
            <a:chOff x="1659003" y="1563682"/>
            <a:chExt cx="1685788" cy="511316"/>
          </a:xfrm>
        </p:grpSpPr>
        <p:sp>
          <p:nvSpPr>
            <p:cNvPr id="30" name="Parallelogram 2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1685788" cy="484902"/>
              <a:chOff x="1957387" y="4951966"/>
              <a:chExt cx="2594663" cy="6485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2224871" y="4951968"/>
                <a:ext cx="232717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RUGAS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8200" name="Picture 8" descr="Melanoma on human skin"/>
          <p:cNvPicPr preferRelativeResize="0"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" r="16967" b="6507"/>
          <a:stretch/>
        </p:blipFill>
        <p:spPr bwMode="auto">
          <a:xfrm>
            <a:off x="3728719" y="5199947"/>
            <a:ext cx="934721" cy="9360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 36"/>
          <p:cNvGrpSpPr/>
          <p:nvPr/>
        </p:nvGrpSpPr>
        <p:grpSpPr>
          <a:xfrm>
            <a:off x="3526250" y="2505348"/>
            <a:ext cx="1685788" cy="576000"/>
            <a:chOff x="1659003" y="1563682"/>
            <a:chExt cx="1685788" cy="511316"/>
          </a:xfrm>
        </p:grpSpPr>
        <p:sp>
          <p:nvSpPr>
            <p:cNvPr id="38" name="Parallelogram 3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1659003" y="1590096"/>
              <a:ext cx="1685788" cy="484902"/>
              <a:chOff x="1957387" y="4951966"/>
              <a:chExt cx="2594663" cy="648577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2224871" y="4951968"/>
                <a:ext cx="232717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PONTOS NEGROS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101600" y="4607452"/>
            <a:ext cx="1685788" cy="576000"/>
            <a:chOff x="1659003" y="1563682"/>
            <a:chExt cx="1685788" cy="511316"/>
          </a:xfrm>
        </p:grpSpPr>
        <p:sp>
          <p:nvSpPr>
            <p:cNvPr id="43" name="Parallelogram 4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659003" y="1590096"/>
              <a:ext cx="1685788" cy="484902"/>
              <a:chOff x="1957387" y="4951966"/>
              <a:chExt cx="2594663" cy="648577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224871" y="4951968"/>
                <a:ext cx="232717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ACNE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3603192" y="4600324"/>
            <a:ext cx="1685788" cy="576000"/>
            <a:chOff x="1659003" y="1563682"/>
            <a:chExt cx="1685788" cy="511316"/>
          </a:xfrm>
        </p:grpSpPr>
        <p:sp>
          <p:nvSpPr>
            <p:cNvPr id="48" name="Parallelogram 4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659003" y="1590096"/>
              <a:ext cx="1685788" cy="484902"/>
              <a:chOff x="1957387" y="4951966"/>
              <a:chExt cx="2594663" cy="648577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224871" y="4951968"/>
                <a:ext cx="232717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MELANOMA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312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2296970" y="509606"/>
            <a:ext cx="8698274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79" name="Rectângulo 48"/>
          <p:cNvSpPr/>
          <p:nvPr/>
        </p:nvSpPr>
        <p:spPr>
          <a:xfrm>
            <a:off x="10572750" y="1495425"/>
            <a:ext cx="1409700" cy="5245943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3" name="Rectângulo 51"/>
          <p:cNvSpPr/>
          <p:nvPr/>
        </p:nvSpPr>
        <p:spPr>
          <a:xfrm>
            <a:off x="10834176" y="1628101"/>
            <a:ext cx="88684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sangue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51520" y="1483642"/>
            <a:ext cx="1032123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/>
              <a:t>QUAL É O PAPEL DA FUNÇÃO EXCRETORA?</a:t>
            </a:r>
          </a:p>
          <a:p>
            <a:r>
              <a:rPr lang="pt-BR" altLang="pt-PT" sz="2000" dirty="0"/>
              <a:t>A </a:t>
            </a:r>
            <a:r>
              <a:rPr lang="pt-BR" altLang="pt-PT" sz="2000" dirty="0" smtClean="0"/>
              <a:t>                          </a:t>
            </a:r>
            <a:r>
              <a:rPr lang="pt-BR" altLang="pt-PT" sz="2000" dirty="0"/>
              <a:t>é o processo pelo qual as substâncias desnecessárias, </a:t>
            </a:r>
            <a:r>
              <a:rPr lang="pt-BR" altLang="pt-PT" sz="2000" dirty="0" smtClean="0"/>
              <a:t>                           </a:t>
            </a:r>
            <a:r>
              <a:rPr lang="pt-BR" altLang="pt-PT" sz="2000" dirty="0"/>
              <a:t>ou em </a:t>
            </a:r>
            <a:r>
              <a:rPr lang="pt-BR" altLang="pt-PT" sz="2000" dirty="0" smtClean="0"/>
              <a:t>excesso </a:t>
            </a:r>
            <a:r>
              <a:rPr lang="pt-BR" altLang="pt-PT" sz="2000" dirty="0"/>
              <a:t>são libertadas para o exterior do corpo </a:t>
            </a:r>
            <a:r>
              <a:rPr lang="pt-BR" altLang="pt-PT" sz="2000" dirty="0" smtClean="0"/>
              <a:t>humano (produtos de excreção). </a:t>
            </a:r>
            <a:r>
              <a:rPr lang="pt-BR" altLang="pt-PT" sz="2000" dirty="0"/>
              <a:t>A função excretora permite </a:t>
            </a:r>
            <a:r>
              <a:rPr lang="pt-BR" altLang="pt-PT" sz="2000" dirty="0" smtClean="0"/>
              <a:t>também </a:t>
            </a:r>
            <a:r>
              <a:rPr lang="pt-BR" altLang="pt-PT" sz="2000" dirty="0"/>
              <a:t>controlar a quantidade de sais minerais no organismo. Os produtos de excreção </a:t>
            </a:r>
            <a:r>
              <a:rPr lang="pt-BR" altLang="pt-PT" sz="2000" dirty="0" smtClean="0"/>
              <a:t>são </a:t>
            </a:r>
            <a:r>
              <a:rPr lang="pt-BR" altLang="pt-PT" sz="2000" dirty="0"/>
              <a:t>água, sais minerais, dióxido de carbono e outras substâncias como, por exemplo, </a:t>
            </a:r>
            <a:r>
              <a:rPr lang="pt-BR" altLang="pt-PT" sz="2000" dirty="0" smtClean="0"/>
              <a:t>ácido úrico e                            .</a:t>
            </a:r>
            <a:endParaRPr lang="pt-BR" sz="1200" b="1" dirty="0"/>
          </a:p>
          <a:p>
            <a:endParaRPr lang="pt-BR" sz="2000" b="1" dirty="0" smtClean="0"/>
          </a:p>
          <a:p>
            <a:r>
              <a:rPr lang="pt-BR" sz="2000" b="1" dirty="0" smtClean="0"/>
              <a:t>COMO SÃO TRANSPORTADOS OS PRODUTOS DE EXCREÇÃO?</a:t>
            </a:r>
          </a:p>
          <a:p>
            <a:r>
              <a:rPr lang="pt-BR" sz="2000" dirty="0"/>
              <a:t>O </a:t>
            </a:r>
            <a:r>
              <a:rPr lang="pt-BR" sz="2000" dirty="0" smtClean="0"/>
              <a:t>                          </a:t>
            </a:r>
            <a:r>
              <a:rPr lang="pt-BR" sz="2000" dirty="0"/>
              <a:t>transporta o oxigénio e os nutrientes até às células, que os utilizam para o </a:t>
            </a:r>
          </a:p>
          <a:p>
            <a:r>
              <a:rPr lang="pt-BR" sz="2000" dirty="0"/>
              <a:t>desenvolvimento do organismo</a:t>
            </a:r>
            <a:r>
              <a:rPr lang="pt-BR" sz="2000" dirty="0" smtClean="0"/>
              <a:t>. </a:t>
            </a:r>
            <a:r>
              <a:rPr lang="pt-BR" altLang="pt-PT" sz="2000" dirty="0"/>
              <a:t>Da atividade das células </a:t>
            </a:r>
            <a:r>
              <a:rPr lang="pt-BR" altLang="pt-PT" sz="2000" dirty="0" smtClean="0"/>
              <a:t>resultam produtos </a:t>
            </a:r>
            <a:r>
              <a:rPr lang="pt-BR" altLang="pt-PT" sz="2000" dirty="0"/>
              <a:t>de </a:t>
            </a:r>
            <a:r>
              <a:rPr lang="pt-BR" altLang="pt-PT" sz="2000" dirty="0" smtClean="0"/>
              <a:t>excreção que são, também, transportados pelo sangue até diversos órgãos excretores.</a:t>
            </a:r>
            <a:endParaRPr lang="pt-BR" altLang="pt-PT" sz="2000" dirty="0"/>
          </a:p>
          <a:p>
            <a:r>
              <a:rPr lang="pt-BR" sz="2000" dirty="0" smtClean="0"/>
              <a:t> </a:t>
            </a:r>
            <a:endParaRPr lang="pt-BR" altLang="pt-PT" sz="1200" b="1" dirty="0" smtClean="0">
              <a:solidFill>
                <a:srgbClr val="292929"/>
              </a:solidFill>
            </a:endParaRPr>
          </a:p>
          <a:p>
            <a:r>
              <a:rPr lang="pt-BR" altLang="pt-PT" sz="2000" b="1" dirty="0" smtClean="0">
                <a:solidFill>
                  <a:srgbClr val="292929"/>
                </a:solidFill>
              </a:rPr>
              <a:t>COMO É CONSTITUÍDO O SISTEMA URINÁRIO?</a:t>
            </a:r>
          </a:p>
          <a:p>
            <a:r>
              <a:rPr lang="pt-BR" sz="2000" dirty="0"/>
              <a:t>O sistema urinário é constituído por dois </a:t>
            </a:r>
            <a:r>
              <a:rPr lang="pt-BR" sz="2000" dirty="0" smtClean="0"/>
              <a:t>rins, </a:t>
            </a:r>
            <a:r>
              <a:rPr lang="pt-BR" sz="2000" dirty="0"/>
              <a:t>dois </a:t>
            </a:r>
            <a:r>
              <a:rPr lang="pt-BR" sz="2000" dirty="0" smtClean="0"/>
              <a:t>                          , bexiga </a:t>
            </a:r>
            <a:r>
              <a:rPr lang="pt-BR" sz="2000" dirty="0"/>
              <a:t>e uretra</a:t>
            </a:r>
            <a:r>
              <a:rPr lang="pt-BR" sz="2000" dirty="0" smtClean="0"/>
              <a:t>. Os rins </a:t>
            </a:r>
            <a:r>
              <a:rPr lang="pt-BR" sz="2000" dirty="0"/>
              <a:t>filtram o sangue e formam a </a:t>
            </a:r>
            <a:r>
              <a:rPr lang="pt-BR" sz="2000" dirty="0" smtClean="0"/>
              <a:t>urina, os </a:t>
            </a:r>
            <a:r>
              <a:rPr lang="pt-BR" sz="2000" dirty="0"/>
              <a:t>ureteres </a:t>
            </a:r>
            <a:r>
              <a:rPr lang="pt-BR" sz="2000" dirty="0" smtClean="0"/>
              <a:t>conduzem-na até </a:t>
            </a:r>
            <a:r>
              <a:rPr lang="pt-BR" sz="2000" dirty="0"/>
              <a:t>à </a:t>
            </a:r>
            <a:r>
              <a:rPr lang="pt-BR" sz="2000" dirty="0" smtClean="0"/>
              <a:t>                          , esta armazena-a. A uretra permite a expulsão da urina para o exterior. </a:t>
            </a:r>
            <a:endParaRPr lang="pt-BR" altLang="pt-PT" sz="2000" b="1" dirty="0" smtClean="0">
              <a:solidFill>
                <a:srgbClr val="292929"/>
              </a:solidFill>
            </a:endParaRPr>
          </a:p>
        </p:txBody>
      </p:sp>
      <p:sp>
        <p:nvSpPr>
          <p:cNvPr id="89" name="Rectângulo 76"/>
          <p:cNvSpPr/>
          <p:nvPr/>
        </p:nvSpPr>
        <p:spPr>
          <a:xfrm>
            <a:off x="546558" y="1864941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excreção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0" name="Rectângulo 54"/>
          <p:cNvSpPr/>
          <p:nvPr/>
        </p:nvSpPr>
        <p:spPr>
          <a:xfrm>
            <a:off x="530908" y="1864941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3" name="Rectângulo 76"/>
          <p:cNvSpPr/>
          <p:nvPr/>
        </p:nvSpPr>
        <p:spPr>
          <a:xfrm>
            <a:off x="7599069" y="1874576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tóxicas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4" name="Rectângulo 54"/>
          <p:cNvSpPr/>
          <p:nvPr/>
        </p:nvSpPr>
        <p:spPr>
          <a:xfrm>
            <a:off x="7592167" y="1871613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5" name="Rectângulo 76"/>
          <p:cNvSpPr/>
          <p:nvPr/>
        </p:nvSpPr>
        <p:spPr>
          <a:xfrm>
            <a:off x="1798238" y="3096521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ureia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6" name="Rectângulo 54"/>
          <p:cNvSpPr/>
          <p:nvPr/>
        </p:nvSpPr>
        <p:spPr>
          <a:xfrm>
            <a:off x="1777690" y="3096521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7" name="Rectângulo 76"/>
          <p:cNvSpPr/>
          <p:nvPr/>
        </p:nvSpPr>
        <p:spPr>
          <a:xfrm>
            <a:off x="572387" y="4006890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sangue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8" name="Rectângulo 54"/>
          <p:cNvSpPr/>
          <p:nvPr/>
        </p:nvSpPr>
        <p:spPr>
          <a:xfrm>
            <a:off x="546558" y="3996270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0" name="Rectângulo 51"/>
          <p:cNvSpPr/>
          <p:nvPr/>
        </p:nvSpPr>
        <p:spPr>
          <a:xfrm>
            <a:off x="10551192" y="2542825"/>
            <a:ext cx="149281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ureteres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04" name="Rectângulo 51"/>
          <p:cNvSpPr/>
          <p:nvPr/>
        </p:nvSpPr>
        <p:spPr>
          <a:xfrm>
            <a:off x="10572750" y="2083309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água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06" name="Rectângulo 51"/>
          <p:cNvSpPr/>
          <p:nvPr/>
        </p:nvSpPr>
        <p:spPr>
          <a:xfrm>
            <a:off x="10725664" y="5872200"/>
            <a:ext cx="108423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excreção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13" name="Rectângulo 51"/>
          <p:cNvSpPr/>
          <p:nvPr/>
        </p:nvSpPr>
        <p:spPr>
          <a:xfrm>
            <a:off x="10521516" y="3041101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temperatura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4" name="Rectângulo 51"/>
          <p:cNvSpPr/>
          <p:nvPr/>
        </p:nvSpPr>
        <p:spPr>
          <a:xfrm>
            <a:off x="10563072" y="4947808"/>
            <a:ext cx="1409699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bexiga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6" name="Rectângulo 51"/>
          <p:cNvSpPr/>
          <p:nvPr/>
        </p:nvSpPr>
        <p:spPr>
          <a:xfrm>
            <a:off x="10739692" y="3500799"/>
            <a:ext cx="1056461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tóxicas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9" name="Rectângulo 51"/>
          <p:cNvSpPr/>
          <p:nvPr/>
        </p:nvSpPr>
        <p:spPr>
          <a:xfrm>
            <a:off x="10725664" y="541690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higiene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30" name="Rectângulo 51"/>
          <p:cNvSpPr/>
          <p:nvPr/>
        </p:nvSpPr>
        <p:spPr>
          <a:xfrm>
            <a:off x="10805600" y="4019192"/>
            <a:ext cx="88684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ureia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31" name="Rectângulo 76"/>
          <p:cNvSpPr/>
          <p:nvPr/>
        </p:nvSpPr>
        <p:spPr>
          <a:xfrm>
            <a:off x="5600798" y="5538368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ureteres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32" name="Rectângulo 54"/>
          <p:cNvSpPr/>
          <p:nvPr/>
        </p:nvSpPr>
        <p:spPr>
          <a:xfrm>
            <a:off x="5580250" y="5527748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3" name="Rectângulo 76"/>
          <p:cNvSpPr/>
          <p:nvPr/>
        </p:nvSpPr>
        <p:spPr>
          <a:xfrm>
            <a:off x="6503336" y="5832560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bexiga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34" name="Rectângulo 54"/>
          <p:cNvSpPr/>
          <p:nvPr/>
        </p:nvSpPr>
        <p:spPr>
          <a:xfrm>
            <a:off x="6482788" y="5821940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5" name="Rectângulo 51"/>
          <p:cNvSpPr/>
          <p:nvPr/>
        </p:nvSpPr>
        <p:spPr>
          <a:xfrm>
            <a:off x="10697087" y="4500410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artérias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36" name="Rectângulo 51"/>
          <p:cNvSpPr/>
          <p:nvPr/>
        </p:nvSpPr>
        <p:spPr>
          <a:xfrm>
            <a:off x="10752439" y="630816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veias</a:t>
            </a:r>
            <a:endParaRPr lang="pt-PT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9" grpId="0" animBg="1"/>
      <p:bldP spid="90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0" grpId="0"/>
      <p:bldP spid="106" grpId="0"/>
      <p:bldP spid="124" grpId="0"/>
      <p:bldP spid="126" grpId="0"/>
      <p:bldP spid="130" grpId="0"/>
      <p:bldP spid="131" grpId="0" animBg="1"/>
      <p:bldP spid="132" grpId="0" animBg="1"/>
      <p:bldP spid="133" grpId="0" animBg="1"/>
      <p:bldP spid="1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2296970" y="509606"/>
            <a:ext cx="8698274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79" name="Rectângulo 48"/>
          <p:cNvSpPr/>
          <p:nvPr/>
        </p:nvSpPr>
        <p:spPr>
          <a:xfrm>
            <a:off x="10572750" y="1495425"/>
            <a:ext cx="1409700" cy="5245943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4" name="Rectangle 83"/>
          <p:cNvSpPr/>
          <p:nvPr/>
        </p:nvSpPr>
        <p:spPr>
          <a:xfrm>
            <a:off x="251520" y="1483642"/>
            <a:ext cx="1032123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PT" sz="2000" b="1" dirty="0">
                <a:solidFill>
                  <a:srgbClr val="292929"/>
                </a:solidFill>
              </a:rPr>
              <a:t>COMO SE FORMA E QUAL É A CONSTITUIÇÃO DA URINA?</a:t>
            </a:r>
          </a:p>
          <a:p>
            <a:r>
              <a:rPr lang="pt-BR" altLang="pt-PT" sz="2000" dirty="0" smtClean="0"/>
              <a:t>A formação da urina envolve o transporte de sangue contendo produtos de excreção até aos rins, através das                            renais. O rim filtra o sangue retirando-lhe alguns desses produtos de excreção que constituirão a urina. O sangue filtrado abandona os rins através das                        renais.  A urina segue dos rins para a bexiga, onde ficará até a sua expulsão.</a:t>
            </a:r>
          </a:p>
          <a:p>
            <a:r>
              <a:rPr lang="pt-BR" sz="2000" dirty="0" smtClean="0"/>
              <a:t>A urina </a:t>
            </a:r>
            <a:r>
              <a:rPr lang="pt-BR" sz="2000" dirty="0"/>
              <a:t>é é constituída maioritariamente por </a:t>
            </a:r>
            <a:r>
              <a:rPr lang="pt-BR" sz="2000" dirty="0" smtClean="0"/>
              <a:t>                          (</a:t>
            </a:r>
            <a:r>
              <a:rPr lang="pt-BR" sz="2000" dirty="0"/>
              <a:t>95%), sais </a:t>
            </a:r>
            <a:r>
              <a:rPr lang="pt-BR" sz="2000" dirty="0" smtClean="0"/>
              <a:t>minerais</a:t>
            </a:r>
            <a:r>
              <a:rPr lang="pt-BR" sz="2000" dirty="0"/>
              <a:t>, ureia, ácido úrico e outras substâncias</a:t>
            </a:r>
            <a:r>
              <a:rPr lang="pt-BR" sz="2000" dirty="0" smtClean="0"/>
              <a:t>.</a:t>
            </a:r>
          </a:p>
          <a:p>
            <a:endParaRPr lang="pt-BR" sz="2000" dirty="0" smtClean="0"/>
          </a:p>
          <a:p>
            <a:r>
              <a:rPr lang="pt-BR" sz="2000" b="1" dirty="0" smtClean="0"/>
              <a:t>QUAL É A IMPORTÂNCIA DA PELE NA FUNÇÃO EXCRETORA?</a:t>
            </a:r>
          </a:p>
          <a:p>
            <a:r>
              <a:rPr lang="pt-BR" sz="2000" dirty="0"/>
              <a:t>A pele impede a entrada de organismos estranhos no </a:t>
            </a:r>
            <a:r>
              <a:rPr lang="pt-BR" sz="2000" dirty="0" smtClean="0"/>
              <a:t>organismo, </a:t>
            </a:r>
            <a:r>
              <a:rPr lang="pt-BR" sz="2000" dirty="0"/>
              <a:t>regula a </a:t>
            </a:r>
            <a:r>
              <a:rPr lang="pt-BR" sz="2000" dirty="0" smtClean="0"/>
              <a:t>                           </a:t>
            </a:r>
            <a:r>
              <a:rPr lang="pt-BR" sz="2000" dirty="0"/>
              <a:t>superficial do </a:t>
            </a:r>
            <a:r>
              <a:rPr lang="pt-BR" sz="2000" dirty="0" smtClean="0"/>
              <a:t>corpo e </a:t>
            </a:r>
            <a:r>
              <a:rPr lang="pt-BR" sz="2000" dirty="0"/>
              <a:t>elimina substâncias </a:t>
            </a:r>
            <a:r>
              <a:rPr lang="pt-BR" sz="2000" dirty="0" smtClean="0"/>
              <a:t>tóxicas </a:t>
            </a:r>
            <a:r>
              <a:rPr lang="pt-BR" sz="2000" dirty="0"/>
              <a:t>através do </a:t>
            </a:r>
            <a:r>
              <a:rPr lang="pt-BR" sz="2000" dirty="0" smtClean="0"/>
              <a:t>suor (função excretora). A </a:t>
            </a:r>
            <a:r>
              <a:rPr lang="pt-BR" sz="2000" dirty="0"/>
              <a:t>pele é </a:t>
            </a:r>
            <a:r>
              <a:rPr lang="pt-BR" sz="2000" dirty="0" smtClean="0"/>
              <a:t>formada </a:t>
            </a:r>
            <a:r>
              <a:rPr lang="pt-BR" sz="2000" dirty="0"/>
              <a:t>por epiderme e </a:t>
            </a:r>
            <a:r>
              <a:rPr lang="pt-BR" sz="2000" dirty="0" smtClean="0"/>
              <a:t>derme e possui glândulas sudoríparas  e glândulas sebáceas.</a:t>
            </a:r>
          </a:p>
          <a:p>
            <a:endParaRPr lang="pt-BR" altLang="pt-PT" sz="1200" b="1" dirty="0" smtClean="0">
              <a:solidFill>
                <a:srgbClr val="292929"/>
              </a:solidFill>
            </a:endParaRPr>
          </a:p>
          <a:p>
            <a:r>
              <a:rPr lang="pt-BR" altLang="pt-PT" sz="2000" b="1" dirty="0" smtClean="0">
                <a:solidFill>
                  <a:srgbClr val="292929"/>
                </a:solidFill>
              </a:rPr>
              <a:t>QUE CUIDADOS TER COM A PELE?</a:t>
            </a:r>
          </a:p>
          <a:p>
            <a:r>
              <a:rPr lang="pt-BR" sz="2000" dirty="0" smtClean="0"/>
              <a:t>A pele é o maior órgão do corpo humano. Para o manter saudável devemos: manter uma alimentação equilibrada e</a:t>
            </a:r>
            <a:r>
              <a:rPr lang="pt-BR" sz="2000" dirty="0"/>
              <a:t>	</a:t>
            </a:r>
            <a:r>
              <a:rPr lang="pt-BR" sz="2000" dirty="0" smtClean="0"/>
              <a:t>saudável, ingerir pelo menos </a:t>
            </a:r>
            <a:r>
              <a:rPr lang="pt-BR" sz="2000" smtClean="0"/>
              <a:t>1,5 L</a:t>
            </a:r>
            <a:r>
              <a:rPr lang="pt-BR" sz="2000" dirty="0" smtClean="0"/>
              <a:t> </a:t>
            </a:r>
            <a:r>
              <a:rPr lang="pt-BR" sz="2000" smtClean="0"/>
              <a:t>de </a:t>
            </a:r>
            <a:r>
              <a:rPr lang="pt-BR" sz="2000" dirty="0" smtClean="0"/>
              <a:t>água por dia</a:t>
            </a:r>
            <a:r>
              <a:rPr lang="pt-BR" sz="2000" dirty="0"/>
              <a:t>, manter bons hábitos </a:t>
            </a:r>
            <a:r>
              <a:rPr lang="pt-BR" sz="2000"/>
              <a:t>de </a:t>
            </a:r>
            <a:r>
              <a:rPr lang="pt-BR" sz="2000" smtClean="0"/>
              <a:t>                           do </a:t>
            </a:r>
            <a:r>
              <a:rPr lang="pt-BR" sz="2000" dirty="0"/>
              <a:t>corpo e da roupa, </a:t>
            </a:r>
            <a:r>
              <a:rPr lang="pt-BR" sz="2000" dirty="0" smtClean="0"/>
              <a:t>hidratá-la e evitar </a:t>
            </a:r>
            <a:r>
              <a:rPr lang="pt-BR" sz="2000" dirty="0"/>
              <a:t>a exposição excessiva </a:t>
            </a:r>
            <a:r>
              <a:rPr lang="pt-BR" sz="2000" dirty="0" smtClean="0"/>
              <a:t>ao sol</a:t>
            </a:r>
            <a:r>
              <a:rPr lang="pt-BR" sz="2000" dirty="0"/>
              <a:t>.</a:t>
            </a:r>
            <a:endParaRPr lang="pt-BR" altLang="pt-PT" sz="2000" b="1" dirty="0" smtClean="0">
              <a:solidFill>
                <a:srgbClr val="292929"/>
              </a:solidFill>
            </a:endParaRPr>
          </a:p>
        </p:txBody>
      </p:sp>
      <p:sp>
        <p:nvSpPr>
          <p:cNvPr id="89" name="Rectângulo 76"/>
          <p:cNvSpPr/>
          <p:nvPr/>
        </p:nvSpPr>
        <p:spPr>
          <a:xfrm>
            <a:off x="1592620" y="2194149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artérias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0" name="Rectângulo 54"/>
          <p:cNvSpPr/>
          <p:nvPr/>
        </p:nvSpPr>
        <p:spPr>
          <a:xfrm>
            <a:off x="1576970" y="2194149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3" name="Rectângulo 76"/>
          <p:cNvSpPr/>
          <p:nvPr/>
        </p:nvSpPr>
        <p:spPr>
          <a:xfrm>
            <a:off x="8752115" y="2473610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veias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4" name="Rectângulo 54"/>
          <p:cNvSpPr/>
          <p:nvPr/>
        </p:nvSpPr>
        <p:spPr>
          <a:xfrm>
            <a:off x="8745213" y="2470647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5" name="Rectângulo 76"/>
          <p:cNvSpPr/>
          <p:nvPr/>
        </p:nvSpPr>
        <p:spPr>
          <a:xfrm>
            <a:off x="5008798" y="3096521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água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6" name="Rectângulo 54"/>
          <p:cNvSpPr/>
          <p:nvPr/>
        </p:nvSpPr>
        <p:spPr>
          <a:xfrm>
            <a:off x="4988250" y="3096521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7" name="Rectângulo 76"/>
          <p:cNvSpPr/>
          <p:nvPr/>
        </p:nvSpPr>
        <p:spPr>
          <a:xfrm>
            <a:off x="7995996" y="4313450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temperatura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98" name="Rectângulo 54"/>
          <p:cNvSpPr/>
          <p:nvPr/>
        </p:nvSpPr>
        <p:spPr>
          <a:xfrm>
            <a:off x="7970167" y="4302830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4" name="Rectângulo 51"/>
          <p:cNvSpPr/>
          <p:nvPr/>
        </p:nvSpPr>
        <p:spPr>
          <a:xfrm>
            <a:off x="10572750" y="2083309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água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13" name="Rectângulo 51"/>
          <p:cNvSpPr/>
          <p:nvPr/>
        </p:nvSpPr>
        <p:spPr>
          <a:xfrm>
            <a:off x="10521516" y="3041101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temperatura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9" name="Rectângulo 51"/>
          <p:cNvSpPr/>
          <p:nvPr/>
        </p:nvSpPr>
        <p:spPr>
          <a:xfrm>
            <a:off x="10725664" y="541690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higiene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31" name="Rectângulo 76"/>
          <p:cNvSpPr/>
          <p:nvPr/>
        </p:nvSpPr>
        <p:spPr>
          <a:xfrm>
            <a:off x="1517063" y="6319956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higiene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32" name="Rectângulo 54"/>
          <p:cNvSpPr/>
          <p:nvPr/>
        </p:nvSpPr>
        <p:spPr>
          <a:xfrm>
            <a:off x="1496515" y="6309336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5" name="Rectângulo 51"/>
          <p:cNvSpPr/>
          <p:nvPr/>
        </p:nvSpPr>
        <p:spPr>
          <a:xfrm>
            <a:off x="10697087" y="4500410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artérias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36" name="Rectângulo 51"/>
          <p:cNvSpPr/>
          <p:nvPr/>
        </p:nvSpPr>
        <p:spPr>
          <a:xfrm>
            <a:off x="10752439" y="630816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veias</a:t>
            </a:r>
            <a:endParaRPr lang="pt-PT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4" grpId="0"/>
      <p:bldP spid="113" grpId="0"/>
      <p:bldP spid="129" grpId="0"/>
      <p:bldP spid="131" grpId="0" animBg="1"/>
      <p:bldP spid="132" grpId="0" animBg="1"/>
      <p:bldP spid="135" grpId="0"/>
      <p:bldP spid="13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3012</TotalTime>
  <Words>928</Words>
  <Application>Microsoft Office PowerPoint</Application>
  <PresentationFormat>Custom</PresentationFormat>
  <Paragraphs>133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208</cp:revision>
  <dcterms:created xsi:type="dcterms:W3CDTF">2016-11-06T17:30:27Z</dcterms:created>
  <dcterms:modified xsi:type="dcterms:W3CDTF">2017-04-04T11:41:31Z</dcterms:modified>
</cp:coreProperties>
</file>