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56" r:id="rId3"/>
    <p:sldId id="327" r:id="rId4"/>
    <p:sldId id="328" r:id="rId5"/>
    <p:sldId id="329" r:id="rId6"/>
    <p:sldId id="342" r:id="rId7"/>
    <p:sldId id="330" r:id="rId8"/>
    <p:sldId id="331" r:id="rId9"/>
    <p:sldId id="332" r:id="rId10"/>
    <p:sldId id="333" r:id="rId11"/>
    <p:sldId id="337" r:id="rId12"/>
    <p:sldId id="334" r:id="rId13"/>
    <p:sldId id="335" r:id="rId14"/>
    <p:sldId id="336" r:id="rId15"/>
    <p:sldId id="340" r:id="rId16"/>
    <p:sldId id="341" r:id="rId1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30657B"/>
    <a:srgbClr val="56CDF5"/>
    <a:srgbClr val="FFFFFF"/>
    <a:srgbClr val="2B4A63"/>
    <a:srgbClr val="38525A"/>
    <a:srgbClr val="486A74"/>
    <a:srgbClr val="4C5F78"/>
    <a:srgbClr val="39A590"/>
    <a:srgbClr val="38A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5" autoAdjust="0"/>
    <p:restoredTop sz="94692" autoAdjust="0"/>
  </p:normalViewPr>
  <p:slideViewPr>
    <p:cSldViewPr snapToGrid="0" showGuides="1">
      <p:cViewPr>
        <p:scale>
          <a:sx n="75" d="100"/>
          <a:sy n="75" d="100"/>
        </p:scale>
        <p:origin x="-804" y="-378"/>
      </p:cViewPr>
      <p:guideLst>
        <p:guide orient="horz" pos="2946"/>
        <p:guide pos="3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1" d="100"/>
          <a:sy n="71" d="100"/>
        </p:scale>
        <p:origin x="-31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335AA-288F-48BD-A89D-BE6B7A2C3BA8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69916-6E77-43A5-B6B6-070961D3F54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8007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junqueira\Documents\_PROJETOS_Andy\_PORTUGAL_2016-2017\_2017_CN_ASA_BIOS\LAYOUTS\ppt1-Sistemas do corpo\ca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1224068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5"/>
          <p:cNvSpPr txBox="1">
            <a:spLocks noChangeArrowheads="1"/>
          </p:cNvSpPr>
          <p:nvPr userDrawn="1"/>
        </p:nvSpPr>
        <p:spPr bwMode="auto">
          <a:xfrm>
            <a:off x="9222677" y="3010560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>
                <a:solidFill>
                  <a:srgbClr val="56CDF5"/>
                </a:solidFill>
                <a:latin typeface="+mn-lt"/>
              </a:rPr>
              <a:t>Domínio</a:t>
            </a:r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8810795" y="3330526"/>
            <a:ext cx="314400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Processos vitais comuns   aos seres vivos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9214719" y="4486541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 smtClean="0">
                <a:solidFill>
                  <a:srgbClr val="56CDF5"/>
                </a:solidFill>
                <a:latin typeface="+mn-lt"/>
              </a:rPr>
              <a:t>Subdomínio</a:t>
            </a:r>
            <a:endParaRPr lang="pt-PT" altLang="pt-PT" sz="2800" b="1" dirty="0">
              <a:solidFill>
                <a:srgbClr val="56CDF5"/>
              </a:solidFill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802837" y="4816032"/>
            <a:ext cx="314400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pt-BR" altLang="pt-PT" sz="2000" kern="1200" dirty="0" smtClean="0">
                <a:solidFill>
                  <a:srgbClr val="292929"/>
                </a:solidFill>
                <a:latin typeface="Calibri" pitchFamily="34" charset="0"/>
                <a:ea typeface="+mn-ea"/>
                <a:cs typeface="+mn-cs"/>
              </a:rPr>
              <a:t>Transmissão de vida: reprodução no ser humano </a:t>
            </a:r>
            <a:endParaRPr lang="pt-PT" altLang="pt-PT" sz="2000" kern="1200" dirty="0">
              <a:solidFill>
                <a:srgbClr val="292929"/>
              </a:solidFill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6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104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08382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534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6083829" y="2728686"/>
            <a:ext cx="0" cy="3909068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647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57810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077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3454400"/>
            <a:ext cx="0" cy="338655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1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1704109"/>
            <a:ext cx="0" cy="5069297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786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4227829" y="1704109"/>
            <a:ext cx="0" cy="5069297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4240529" y="3289300"/>
            <a:ext cx="0" cy="3484106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829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junqueira\Documents\_PROJETOS_Andy\_PORTUGAL_2016-2017\_2017_CN_ASA_BIOS\LAYOUTS\ppt1-Sistemas do corpo\6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2578100"/>
            <a:ext cx="0" cy="426285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038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930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04-04-2017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49" r:id="rId11"/>
    <p:sldLayoutId id="214748365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72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7" r="18111"/>
          <a:stretch/>
        </p:blipFill>
        <p:spPr bwMode="auto">
          <a:xfrm>
            <a:off x="7315200" y="2553752"/>
            <a:ext cx="1866900" cy="428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diferenças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apresenta 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ser humano à nascença?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49786" y="3644956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344" y="3979731"/>
            <a:ext cx="4753326" cy="1942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203200" y="1374289"/>
            <a:ext cx="6191564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200" dirty="0">
                <a:solidFill>
                  <a:srgbClr val="30657B"/>
                </a:solidFill>
                <a:latin typeface="+mn-lt"/>
              </a:rPr>
              <a:t>Quando um bebé nasce apenas é possível distinguir rapazes e raparigas 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pelos 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órgãos 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sexuais 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externos (genitais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) – a vulva nas raparigas e o pénis e o escroto nos rapazes. </a:t>
            </a:r>
            <a:endParaRPr lang="pt-BR" sz="2200" dirty="0" smtClean="0">
              <a:solidFill>
                <a:srgbClr val="30657B"/>
              </a:solidFill>
              <a:latin typeface="+mn-lt"/>
            </a:endParaRPr>
          </a:p>
          <a:p>
            <a:pPr algn="ctr"/>
            <a:endParaRPr lang="pt-BR" sz="14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Estas características são os </a:t>
            </a:r>
            <a:r>
              <a:rPr lang="pt-BR" sz="2200" b="1" dirty="0" smtClean="0">
                <a:solidFill>
                  <a:srgbClr val="30657B"/>
                </a:solidFill>
                <a:latin typeface="+mn-lt"/>
              </a:rPr>
              <a:t>caracteres sexuais primários.</a:t>
            </a:r>
            <a:endParaRPr lang="en-US" sz="2200" b="1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1" name="Group 10"/>
          <p:cNvGrpSpPr/>
          <p:nvPr/>
        </p:nvGrpSpPr>
        <p:grpSpPr>
          <a:xfrm rot="16200000">
            <a:off x="668558" y="3705712"/>
            <a:ext cx="360000" cy="360000"/>
            <a:chOff x="11134725" y="1770992"/>
            <a:chExt cx="360000" cy="36000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 rot="5400000">
            <a:off x="5276492" y="5845664"/>
            <a:ext cx="360000" cy="360000"/>
            <a:chOff x="11134725" y="1770992"/>
            <a:chExt cx="360000" cy="36000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2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8856" y="3639458"/>
            <a:ext cx="1512000" cy="131314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Picture 2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53" y="5439404"/>
            <a:ext cx="1512000" cy="1344758"/>
          </a:xfrm>
          <a:prstGeom prst="ellipse">
            <a:avLst/>
          </a:prstGeom>
          <a:ln w="19050">
            <a:solidFill>
              <a:srgbClr val="56CDF5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740346" y="3768981"/>
            <a:ext cx="1345545" cy="621220"/>
            <a:chOff x="1659003" y="1563682"/>
            <a:chExt cx="1345545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1345545" cy="484902"/>
              <a:chOff x="1957387" y="4951966"/>
              <a:chExt cx="2070982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1" y="4951968"/>
                <a:ext cx="18034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PÉNIS E ESCROTO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4193931" y="5724943"/>
            <a:ext cx="1345545" cy="406811"/>
            <a:chOff x="1659003" y="1563682"/>
            <a:chExt cx="1345545" cy="511316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1345545" cy="484902"/>
              <a:chOff x="1957387" y="4951966"/>
              <a:chExt cx="2070982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1" y="4951968"/>
                <a:ext cx="18034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VULVA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7" r="23501"/>
          <a:stretch/>
        </p:blipFill>
        <p:spPr bwMode="auto">
          <a:xfrm>
            <a:off x="9638797" y="2549844"/>
            <a:ext cx="1619695" cy="428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 rot="21332895">
            <a:off x="7154954" y="1709299"/>
            <a:ext cx="1886930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INFÂNCIA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206997" y="1539623"/>
            <a:ext cx="27069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30657B"/>
                </a:solidFill>
              </a:rPr>
              <a:t>Durante a infância  o corpo de rapazes e raparigas é semelhante.</a:t>
            </a:r>
            <a:endParaRPr lang="en-US" sz="2000" b="1" dirty="0">
              <a:solidFill>
                <a:srgbClr val="3065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mudanças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ocorrem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na adolescência?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404" y="4563015"/>
            <a:ext cx="4015230" cy="194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1" r="27837" b="3721"/>
          <a:stretch/>
        </p:blipFill>
        <p:spPr bwMode="auto">
          <a:xfrm>
            <a:off x="7022655" y="2264924"/>
            <a:ext cx="1613345" cy="459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3" t="7597" r="15484" b="2364"/>
          <a:stretch/>
        </p:blipFill>
        <p:spPr bwMode="auto">
          <a:xfrm>
            <a:off x="9359901" y="2822370"/>
            <a:ext cx="1600200" cy="402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 rot="21265330">
            <a:off x="5865339" y="1785859"/>
            <a:ext cx="1933633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PUBERDADE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8" name="TextBox 3"/>
          <p:cNvSpPr txBox="1">
            <a:spLocks noChangeArrowheads="1"/>
          </p:cNvSpPr>
          <p:nvPr/>
        </p:nvSpPr>
        <p:spPr bwMode="auto">
          <a:xfrm>
            <a:off x="279408" y="1310789"/>
            <a:ext cx="487679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Na adolescência ocorrem diversas mudanças nos </a:t>
            </a:r>
            <a:r>
              <a:rPr lang="pt-BR" sz="2000" b="1" dirty="0" smtClean="0">
                <a:solidFill>
                  <a:srgbClr val="30657B"/>
                </a:solidFill>
                <a:latin typeface="+mn-lt"/>
              </a:rPr>
              <a:t>comportamentos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, </a:t>
            </a:r>
            <a:r>
              <a:rPr lang="pt-BR" sz="2000" b="1" dirty="0" smtClean="0">
                <a:solidFill>
                  <a:srgbClr val="30657B"/>
                </a:solidFill>
                <a:latin typeface="+mn-lt"/>
              </a:rPr>
              <a:t>atitudes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, </a:t>
            </a:r>
            <a:r>
              <a:rPr lang="pt-BR" sz="2000" b="1" dirty="0" smtClean="0">
                <a:solidFill>
                  <a:srgbClr val="30657B"/>
                </a:solidFill>
                <a:latin typeface="+mn-lt"/>
              </a:rPr>
              <a:t>sentimentos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, </a:t>
            </a:r>
            <a:r>
              <a:rPr lang="pt-BR" sz="2000" b="1" dirty="0" smtClean="0">
                <a:solidFill>
                  <a:srgbClr val="30657B"/>
                </a:solidFill>
                <a:latin typeface="+mn-lt"/>
              </a:rPr>
              <a:t>relações sociais 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e, também, </a:t>
            </a:r>
            <a:r>
              <a:rPr lang="pt-BR" sz="2000" b="1" dirty="0" smtClean="0">
                <a:solidFill>
                  <a:srgbClr val="30657B"/>
                </a:solidFill>
                <a:latin typeface="+mn-lt"/>
              </a:rPr>
              <a:t>em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 </a:t>
            </a:r>
            <a:r>
              <a:rPr lang="pt-BR" sz="2000" b="1" dirty="0" smtClean="0">
                <a:solidFill>
                  <a:srgbClr val="30657B"/>
                </a:solidFill>
                <a:latin typeface="+mn-lt"/>
              </a:rPr>
              <a:t>termos físicos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pPr algn="ctr"/>
            <a:endParaRPr lang="pt-BR" sz="20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sz="2000" b="1" u="sng" dirty="0" smtClean="0">
                <a:solidFill>
                  <a:srgbClr val="30657B"/>
                </a:solidFill>
                <a:latin typeface="+mn-lt"/>
              </a:rPr>
              <a:t>puberdade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 é o período da adolescência que se caracteriza por um conjunto de alterações físicas  que culminam com a entrada em 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funcionamento dos </a:t>
            </a:r>
            <a:r>
              <a:rPr lang="pt-BR" sz="2000" dirty="0" smtClean="0">
                <a:solidFill>
                  <a:srgbClr val="30657B"/>
                </a:solidFill>
                <a:latin typeface="+mn-lt"/>
              </a:rPr>
              <a:t>órgãos sexuais.</a:t>
            </a:r>
            <a:endParaRPr lang="en-US" sz="2000" b="1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59" name="Group 58"/>
          <p:cNvGrpSpPr/>
          <p:nvPr/>
        </p:nvGrpSpPr>
        <p:grpSpPr>
          <a:xfrm rot="16200000">
            <a:off x="476420" y="4407179"/>
            <a:ext cx="360000" cy="360000"/>
            <a:chOff x="11134725" y="1770992"/>
            <a:chExt cx="360000" cy="360000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 rot="5400000">
            <a:off x="4369941" y="6281984"/>
            <a:ext cx="360000" cy="360000"/>
            <a:chOff x="11134725" y="1770992"/>
            <a:chExt cx="360000" cy="360000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7364779" y="6033377"/>
            <a:ext cx="1699292" cy="478036"/>
            <a:chOff x="1659003" y="1563682"/>
            <a:chExt cx="1699292" cy="511316"/>
          </a:xfrm>
        </p:grpSpPr>
        <p:sp>
          <p:nvSpPr>
            <p:cNvPr id="67" name="Parallelogram 6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1659003" y="1590096"/>
              <a:ext cx="1699292" cy="484902"/>
              <a:chOff x="1957387" y="4951966"/>
              <a:chExt cx="2615450" cy="648577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2224870" y="4951967"/>
                <a:ext cx="234796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Entre os </a:t>
                </a:r>
                <a:endParaRPr lang="pt-BR" sz="1600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12 </a:t>
                </a:r>
                <a:r>
                  <a:rPr lang="pt-BR" sz="1600" b="1" dirty="0">
                    <a:solidFill>
                      <a:schemeClr val="tx1"/>
                    </a:solidFill>
                  </a:rPr>
                  <a:t>e os 14 anos</a:t>
                </a:r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9649526" y="6032672"/>
            <a:ext cx="1699292" cy="478036"/>
            <a:chOff x="1659003" y="1563682"/>
            <a:chExt cx="1699292" cy="511316"/>
          </a:xfrm>
        </p:grpSpPr>
        <p:sp>
          <p:nvSpPr>
            <p:cNvPr id="72" name="Parallelogram 7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659003" y="1590096"/>
              <a:ext cx="1699292" cy="484902"/>
              <a:chOff x="1957387" y="4951966"/>
              <a:chExt cx="2615450" cy="648577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224870" y="4951967"/>
                <a:ext cx="234796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Entre os </a:t>
                </a:r>
                <a:endParaRPr lang="pt-BR" sz="1600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10 </a:t>
                </a:r>
                <a:r>
                  <a:rPr lang="pt-BR" sz="1600" b="1" dirty="0">
                    <a:solidFill>
                      <a:schemeClr val="tx1"/>
                    </a:solidFill>
                  </a:rPr>
                  <a:t>e os </a:t>
                </a:r>
                <a:r>
                  <a:rPr lang="pt-BR" sz="1600" b="1" dirty="0" smtClean="0">
                    <a:solidFill>
                      <a:schemeClr val="tx1"/>
                    </a:solidFill>
                  </a:rPr>
                  <a:t>13 </a:t>
                </a:r>
                <a:r>
                  <a:rPr lang="pt-BR" sz="1600" b="1" dirty="0">
                    <a:solidFill>
                      <a:schemeClr val="tx1"/>
                    </a:solidFill>
                  </a:rPr>
                  <a:t>anos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76" name="Straight Connector 75"/>
          <p:cNvCxnSpPr>
            <a:endCxn id="81" idx="3"/>
          </p:cNvCxnSpPr>
          <p:nvPr/>
        </p:nvCxnSpPr>
        <p:spPr>
          <a:xfrm>
            <a:off x="9927672" y="4904220"/>
            <a:ext cx="611685" cy="31302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10347513" y="4965877"/>
            <a:ext cx="1721787" cy="478036"/>
            <a:chOff x="1659003" y="1563682"/>
            <a:chExt cx="1721787" cy="511316"/>
          </a:xfrm>
        </p:grpSpPr>
        <p:sp>
          <p:nvSpPr>
            <p:cNvPr id="78" name="Parallelogram 7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659003" y="1590096"/>
              <a:ext cx="1721787" cy="484902"/>
              <a:chOff x="1957387" y="4951966"/>
              <a:chExt cx="2650073" cy="648577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224870" y="4951967"/>
                <a:ext cx="238259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MENSTRUAÇÃO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83" name="Straight Connector 82"/>
          <p:cNvCxnSpPr/>
          <p:nvPr/>
        </p:nvCxnSpPr>
        <p:spPr>
          <a:xfrm flipH="1">
            <a:off x="6677601" y="4904220"/>
            <a:ext cx="1151726" cy="21655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/>
          <p:cNvGrpSpPr/>
          <p:nvPr/>
        </p:nvGrpSpPr>
        <p:grpSpPr>
          <a:xfrm>
            <a:off x="5397090" y="4904221"/>
            <a:ext cx="1721787" cy="478036"/>
            <a:chOff x="1659003" y="1563682"/>
            <a:chExt cx="1721787" cy="511316"/>
          </a:xfrm>
        </p:grpSpPr>
        <p:sp>
          <p:nvSpPr>
            <p:cNvPr id="85" name="Parallelogram 8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1659003" y="1590096"/>
              <a:ext cx="1721787" cy="484902"/>
              <a:chOff x="1957387" y="4951966"/>
              <a:chExt cx="2650073" cy="648577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2224870" y="4951967"/>
                <a:ext cx="238259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EJACULAÇÕES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052" name="Rectangle 2051"/>
          <p:cNvSpPr/>
          <p:nvPr/>
        </p:nvSpPr>
        <p:spPr>
          <a:xfrm>
            <a:off x="7733195" y="1317539"/>
            <a:ext cx="438895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30657B"/>
                </a:solidFill>
              </a:rPr>
              <a:t>A partir da puberdade, rapazes e raparigas adquirem características físicas muito diferentes das que tinham à nascença – </a:t>
            </a:r>
            <a:r>
              <a:rPr lang="pt-BR" sz="2000" b="1" dirty="0">
                <a:solidFill>
                  <a:srgbClr val="30657B"/>
                </a:solidFill>
              </a:rPr>
              <a:t>caracteres sexuais secundários.</a:t>
            </a:r>
            <a:endParaRPr lang="en-US" sz="2000" b="1" dirty="0">
              <a:solidFill>
                <a:srgbClr val="3065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0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diferenças existem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entre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homens e mulheres?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56"/>
          <a:stretch/>
        </p:blipFill>
        <p:spPr bwMode="auto">
          <a:xfrm>
            <a:off x="4145946" y="1254803"/>
            <a:ext cx="4248753" cy="561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0" name="Straight Connector 79"/>
          <p:cNvCxnSpPr>
            <a:endCxn id="84" idx="3"/>
          </p:cNvCxnSpPr>
          <p:nvPr/>
        </p:nvCxnSpPr>
        <p:spPr>
          <a:xfrm flipH="1">
            <a:off x="2574669" y="2006829"/>
            <a:ext cx="2610073" cy="991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/>
          <p:cNvGrpSpPr/>
          <p:nvPr/>
        </p:nvGrpSpPr>
        <p:grpSpPr>
          <a:xfrm>
            <a:off x="446348" y="1756454"/>
            <a:ext cx="2128321" cy="478036"/>
            <a:chOff x="1659003" y="1563682"/>
            <a:chExt cx="2128321" cy="511316"/>
          </a:xfrm>
        </p:grpSpPr>
        <p:sp>
          <p:nvSpPr>
            <p:cNvPr id="82" name="Parallelogram 8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1659003" y="1590096"/>
              <a:ext cx="2128321" cy="484902"/>
              <a:chOff x="1957387" y="4951966"/>
              <a:chExt cx="3275786" cy="648577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2224870" y="4951967"/>
                <a:ext cx="300830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ESTATURA                          MAIS ALTA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87" name="Straight Connector 86"/>
          <p:cNvCxnSpPr>
            <a:endCxn id="156" idx="3"/>
          </p:cNvCxnSpPr>
          <p:nvPr/>
        </p:nvCxnSpPr>
        <p:spPr>
          <a:xfrm flipH="1">
            <a:off x="2968400" y="2810926"/>
            <a:ext cx="1961821" cy="992799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endCxn id="97" idx="3"/>
          </p:cNvCxnSpPr>
          <p:nvPr/>
        </p:nvCxnSpPr>
        <p:spPr>
          <a:xfrm flipH="1">
            <a:off x="2319105" y="2489200"/>
            <a:ext cx="3161194" cy="35373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446348" y="2591569"/>
            <a:ext cx="1872757" cy="478036"/>
            <a:chOff x="1659003" y="1563682"/>
            <a:chExt cx="1872757" cy="511316"/>
          </a:xfrm>
        </p:grpSpPr>
        <p:sp>
          <p:nvSpPr>
            <p:cNvPr id="95" name="Parallelogram 9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97" name="Rectangle 96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VOZ MAIS GROSSA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99" name="Straight Connector 98"/>
          <p:cNvCxnSpPr>
            <a:endCxn id="104" idx="3"/>
          </p:cNvCxnSpPr>
          <p:nvPr/>
        </p:nvCxnSpPr>
        <p:spPr>
          <a:xfrm flipH="1" flipV="1">
            <a:off x="2839237" y="4864622"/>
            <a:ext cx="2641062" cy="522001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endCxn id="170" idx="3"/>
          </p:cNvCxnSpPr>
          <p:nvPr/>
        </p:nvCxnSpPr>
        <p:spPr>
          <a:xfrm flipH="1">
            <a:off x="2757336" y="5500923"/>
            <a:ext cx="2722963" cy="25136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 100"/>
          <p:cNvGrpSpPr/>
          <p:nvPr/>
        </p:nvGrpSpPr>
        <p:grpSpPr>
          <a:xfrm>
            <a:off x="436154" y="4465201"/>
            <a:ext cx="2403083" cy="759600"/>
            <a:chOff x="1659003" y="1563682"/>
            <a:chExt cx="2403083" cy="511316"/>
          </a:xfrm>
        </p:grpSpPr>
        <p:sp>
          <p:nvSpPr>
            <p:cNvPr id="102" name="Parallelogram 10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03" name="Group 102"/>
            <p:cNvGrpSpPr/>
            <p:nvPr/>
          </p:nvGrpSpPr>
          <p:grpSpPr>
            <a:xfrm>
              <a:off x="1659003" y="1590096"/>
              <a:ext cx="2403083" cy="484902"/>
              <a:chOff x="1957387" y="4951966"/>
              <a:chExt cx="3698683" cy="648577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2224868" y="4951967"/>
                <a:ext cx="343120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PELOS PÚBICOS, NAS AXILAS, NO PEITO, NAS PERNAS E NA FACE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16" name="Straight Connector 115"/>
          <p:cNvCxnSpPr>
            <a:endCxn id="121" idx="1"/>
          </p:cNvCxnSpPr>
          <p:nvPr/>
        </p:nvCxnSpPr>
        <p:spPr>
          <a:xfrm flipV="1">
            <a:off x="6718300" y="2436952"/>
            <a:ext cx="2891348" cy="1130113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>
            <a:off x="9609648" y="2185587"/>
            <a:ext cx="2128321" cy="478036"/>
            <a:chOff x="1659003" y="1563682"/>
            <a:chExt cx="2128321" cy="511316"/>
          </a:xfrm>
        </p:grpSpPr>
        <p:sp>
          <p:nvSpPr>
            <p:cNvPr id="118" name="Parallelogram 11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19" name="Group 118"/>
            <p:cNvGrpSpPr/>
            <p:nvPr/>
          </p:nvGrpSpPr>
          <p:grpSpPr>
            <a:xfrm>
              <a:off x="1659003" y="1590096"/>
              <a:ext cx="2128321" cy="484902"/>
              <a:chOff x="1957387" y="4951966"/>
              <a:chExt cx="3275786" cy="648577"/>
            </a:xfrm>
          </p:grpSpPr>
          <p:sp>
            <p:nvSpPr>
              <p:cNvPr id="120" name="Rectangle 119"/>
              <p:cNvSpPr/>
              <p:nvPr/>
            </p:nvSpPr>
            <p:spPr>
              <a:xfrm>
                <a:off x="2224870" y="4951967"/>
                <a:ext cx="300830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DESENVOLVIMENTO DOS SEIOS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99FF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22" name="Straight Connector 121"/>
          <p:cNvCxnSpPr/>
          <p:nvPr/>
        </p:nvCxnSpPr>
        <p:spPr>
          <a:xfrm>
            <a:off x="7340600" y="5125622"/>
            <a:ext cx="2356854" cy="4191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Group 122"/>
          <p:cNvGrpSpPr/>
          <p:nvPr/>
        </p:nvGrpSpPr>
        <p:grpSpPr>
          <a:xfrm>
            <a:off x="9601532" y="4842278"/>
            <a:ext cx="2128321" cy="478036"/>
            <a:chOff x="1659003" y="1563682"/>
            <a:chExt cx="2128321" cy="511316"/>
          </a:xfrm>
        </p:grpSpPr>
        <p:sp>
          <p:nvSpPr>
            <p:cNvPr id="124" name="Parallelogram 1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1659003" y="1590096"/>
              <a:ext cx="2128321" cy="484902"/>
              <a:chOff x="1957387" y="4951966"/>
              <a:chExt cx="3275786" cy="648577"/>
            </a:xfrm>
          </p:grpSpPr>
          <p:sp>
            <p:nvSpPr>
              <p:cNvPr id="126" name="Rectangle 125"/>
              <p:cNvSpPr/>
              <p:nvPr/>
            </p:nvSpPr>
            <p:spPr>
              <a:xfrm>
                <a:off x="2224870" y="4951967"/>
                <a:ext cx="300830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ALARGAMENTO             DAS ANCAS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99FF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28" name="Straight Connector 127"/>
          <p:cNvCxnSpPr>
            <a:endCxn id="133" idx="1"/>
          </p:cNvCxnSpPr>
          <p:nvPr/>
        </p:nvCxnSpPr>
        <p:spPr>
          <a:xfrm>
            <a:off x="6718300" y="5360000"/>
            <a:ext cx="2891348" cy="559011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Group 128"/>
          <p:cNvGrpSpPr/>
          <p:nvPr/>
        </p:nvGrpSpPr>
        <p:grpSpPr>
          <a:xfrm>
            <a:off x="9609648" y="5667646"/>
            <a:ext cx="1872757" cy="478036"/>
            <a:chOff x="1659003" y="1563682"/>
            <a:chExt cx="1872757" cy="511316"/>
          </a:xfrm>
        </p:grpSpPr>
        <p:sp>
          <p:nvSpPr>
            <p:cNvPr id="130" name="Parallelogram 12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132" name="Rectangle 131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MENSTRUAÇÃO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Rectangle 1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99FF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34" name="Straight Connector 133"/>
          <p:cNvCxnSpPr/>
          <p:nvPr/>
        </p:nvCxnSpPr>
        <p:spPr>
          <a:xfrm>
            <a:off x="6921500" y="3307325"/>
            <a:ext cx="2738548" cy="259740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V="1">
            <a:off x="6718300" y="3567067"/>
            <a:ext cx="2941748" cy="1657734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Group 135"/>
          <p:cNvGrpSpPr/>
          <p:nvPr/>
        </p:nvGrpSpPr>
        <p:grpSpPr>
          <a:xfrm>
            <a:off x="9593416" y="3328048"/>
            <a:ext cx="1872757" cy="478036"/>
            <a:chOff x="1659003" y="1563682"/>
            <a:chExt cx="1872757" cy="511316"/>
          </a:xfrm>
        </p:grpSpPr>
        <p:sp>
          <p:nvSpPr>
            <p:cNvPr id="137" name="Parallelogram 13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38" name="Group 137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PELOS PÚBICOS E NAS AXILAS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F99FF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46" name="Straight Connector 145"/>
          <p:cNvCxnSpPr>
            <a:endCxn id="156" idx="3"/>
          </p:cNvCxnSpPr>
          <p:nvPr/>
        </p:nvCxnSpPr>
        <p:spPr>
          <a:xfrm flipH="1">
            <a:off x="2968400" y="2810926"/>
            <a:ext cx="3126042" cy="992799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/>
          <p:cNvGrpSpPr/>
          <p:nvPr/>
        </p:nvGrpSpPr>
        <p:grpSpPr>
          <a:xfrm>
            <a:off x="428039" y="3404625"/>
            <a:ext cx="2540361" cy="758989"/>
            <a:chOff x="1659003" y="1563682"/>
            <a:chExt cx="2540361" cy="511316"/>
          </a:xfrm>
        </p:grpSpPr>
        <p:sp>
          <p:nvSpPr>
            <p:cNvPr id="154" name="Parallelogram 15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55" name="Group 154"/>
            <p:cNvGrpSpPr/>
            <p:nvPr/>
          </p:nvGrpSpPr>
          <p:grpSpPr>
            <a:xfrm>
              <a:off x="1659003" y="1590096"/>
              <a:ext cx="2540361" cy="484902"/>
              <a:chOff x="1957387" y="4951966"/>
              <a:chExt cx="3909973" cy="648577"/>
            </a:xfrm>
          </p:grpSpPr>
          <p:sp>
            <p:nvSpPr>
              <p:cNvPr id="156" name="Rectangle 155"/>
              <p:cNvSpPr/>
              <p:nvPr/>
            </p:nvSpPr>
            <p:spPr>
              <a:xfrm>
                <a:off x="2224868" y="4951967"/>
                <a:ext cx="364249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OMBROS MAIS LARGOS E MUSCULATURA MAIS </a:t>
                </a:r>
              </a:p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DESENVOLVIDA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64" name="Straight Connector 163"/>
          <p:cNvCxnSpPr>
            <a:endCxn id="176" idx="3"/>
          </p:cNvCxnSpPr>
          <p:nvPr/>
        </p:nvCxnSpPr>
        <p:spPr>
          <a:xfrm flipH="1">
            <a:off x="2414307" y="5627922"/>
            <a:ext cx="3065992" cy="884402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7" name="Group 166"/>
          <p:cNvGrpSpPr/>
          <p:nvPr/>
        </p:nvGrpSpPr>
        <p:grpSpPr>
          <a:xfrm>
            <a:off x="437468" y="5500922"/>
            <a:ext cx="2319868" cy="478036"/>
            <a:chOff x="1659003" y="1563682"/>
            <a:chExt cx="1872757" cy="511316"/>
          </a:xfrm>
        </p:grpSpPr>
        <p:sp>
          <p:nvSpPr>
            <p:cNvPr id="168" name="Parallelogram 16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PÉNIS E TESTÍCULOS MAIS DESENVOLVIDOS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Rectangle 17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73" name="Group 172"/>
          <p:cNvGrpSpPr/>
          <p:nvPr/>
        </p:nvGrpSpPr>
        <p:grpSpPr>
          <a:xfrm>
            <a:off x="436154" y="6260958"/>
            <a:ext cx="1978153" cy="478036"/>
            <a:chOff x="1659003" y="1563682"/>
            <a:chExt cx="1596901" cy="511316"/>
          </a:xfrm>
        </p:grpSpPr>
        <p:sp>
          <p:nvSpPr>
            <p:cNvPr id="174" name="Parallelogram 17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75" name="Group 174"/>
            <p:cNvGrpSpPr/>
            <p:nvPr/>
          </p:nvGrpSpPr>
          <p:grpSpPr>
            <a:xfrm>
              <a:off x="1659003" y="1590096"/>
              <a:ext cx="1596901" cy="484902"/>
              <a:chOff x="1957387" y="4951966"/>
              <a:chExt cx="2457856" cy="648577"/>
            </a:xfrm>
          </p:grpSpPr>
          <p:sp>
            <p:nvSpPr>
              <p:cNvPr id="176" name="Rectangle 175"/>
              <p:cNvSpPr/>
              <p:nvPr/>
            </p:nvSpPr>
            <p:spPr>
              <a:xfrm>
                <a:off x="2224870" y="4951967"/>
                <a:ext cx="219037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EJACULAÇÕES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/>
          <a:stretch/>
        </p:blipFill>
        <p:spPr bwMode="auto">
          <a:xfrm>
            <a:off x="6210300" y="2756271"/>
            <a:ext cx="5135728" cy="395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reprodutor feminino?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643830" y="4928641"/>
            <a:ext cx="0" cy="1721319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7092" y="1494576"/>
            <a:ext cx="504370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O sistema reprodutor feminino é constituído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por:</a:t>
            </a:r>
            <a:endParaRPr lang="pt-PT" altLang="pt-PT" sz="2000" b="1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660486" y="2673722"/>
            <a:ext cx="1469787" cy="676935"/>
            <a:chOff x="1659003" y="1563682"/>
            <a:chExt cx="1469787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469787" cy="484902"/>
              <a:chOff x="1957387" y="4951966"/>
              <a:chExt cx="2262209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0" y="4951968"/>
                <a:ext cx="199472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Trompa de Falópio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658591" y="2429392"/>
            <a:ext cx="3568043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ÓRGÃOS SEXUAIS EXTERNOS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58592" y="4377167"/>
            <a:ext cx="3568042" cy="694575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ÓRGÃOS SEXUAIS INTERNOS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490624" y="3314970"/>
            <a:ext cx="1785452" cy="576873"/>
            <a:chOff x="1659003" y="1563682"/>
            <a:chExt cx="1785452" cy="511316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096"/>
              <a:ext cx="1785452" cy="484902"/>
              <a:chOff x="1957387" y="4951966"/>
              <a:chExt cx="2748061" cy="648577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224871" y="4951967"/>
                <a:ext cx="248057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7800"/>
                <a:r>
                  <a:rPr lang="pt-BR" sz="17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Vulva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1" name="Straight Connector 30"/>
          <p:cNvCxnSpPr/>
          <p:nvPr/>
        </p:nvCxnSpPr>
        <p:spPr>
          <a:xfrm>
            <a:off x="1631111" y="2996470"/>
            <a:ext cx="0" cy="895371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1498739" y="5230337"/>
            <a:ext cx="2727896" cy="1435920"/>
            <a:chOff x="1659003" y="1563682"/>
            <a:chExt cx="2727896" cy="511316"/>
          </a:xfrm>
        </p:grpSpPr>
        <p:sp>
          <p:nvSpPr>
            <p:cNvPr id="33" name="Parallelogram 3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659003" y="1590096"/>
              <a:ext cx="2727896" cy="484902"/>
              <a:chOff x="1957387" y="4951966"/>
              <a:chExt cx="4198614" cy="648577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224871" y="4951967"/>
                <a:ext cx="393113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Ovários</a:t>
                </a:r>
                <a:endParaRPr lang="pt-BR" sz="2000" b="1" dirty="0" smtClean="0">
                  <a:solidFill>
                    <a:schemeClr val="tx1"/>
                  </a:solidFill>
                </a:endParaRPr>
              </a:p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Trompas </a:t>
                </a:r>
                <a:r>
                  <a:rPr lang="pt-BR" sz="2000" b="1" dirty="0">
                    <a:solidFill>
                      <a:schemeClr val="tx1"/>
                    </a:solidFill>
                  </a:rPr>
                  <a:t>de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Falópio </a:t>
                </a:r>
                <a:endParaRPr lang="pt-BR" sz="2000" b="1" dirty="0">
                  <a:solidFill>
                    <a:schemeClr val="tx1"/>
                  </a:solidFill>
                </a:endParaRPr>
              </a:p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Útero </a:t>
                </a:r>
              </a:p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Vagina</a:t>
                </a: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5660486" y="3523746"/>
            <a:ext cx="1469787" cy="511316"/>
            <a:chOff x="1659003" y="1563682"/>
            <a:chExt cx="1469787" cy="511316"/>
          </a:xfrm>
        </p:grpSpPr>
        <p:sp>
          <p:nvSpPr>
            <p:cNvPr id="40" name="Parallelogram 3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659003" y="1590096"/>
              <a:ext cx="1469787" cy="484902"/>
              <a:chOff x="1957387" y="4951966"/>
              <a:chExt cx="2262209" cy="648577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224870" y="4951967"/>
                <a:ext cx="1994726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Ovário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5652371" y="4228216"/>
            <a:ext cx="1469787" cy="511316"/>
            <a:chOff x="1659003" y="1563682"/>
            <a:chExt cx="1469787" cy="511316"/>
          </a:xfrm>
        </p:grpSpPr>
        <p:sp>
          <p:nvSpPr>
            <p:cNvPr id="45" name="Parallelogram 4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1659003" y="1590096"/>
              <a:ext cx="1469787" cy="484902"/>
              <a:chOff x="1957387" y="4951966"/>
              <a:chExt cx="2262209" cy="648577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2224870" y="4951967"/>
                <a:ext cx="1994726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Útero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5652371" y="5090100"/>
            <a:ext cx="1469787" cy="511316"/>
            <a:chOff x="1659003" y="1563682"/>
            <a:chExt cx="1469787" cy="511316"/>
          </a:xfrm>
        </p:grpSpPr>
        <p:sp>
          <p:nvSpPr>
            <p:cNvPr id="50" name="Parallelogram 4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659003" y="1590096"/>
              <a:ext cx="1469787" cy="484902"/>
              <a:chOff x="1957387" y="4951966"/>
              <a:chExt cx="2262209" cy="648577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2224870" y="4951967"/>
                <a:ext cx="1994726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Vagina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10622038" y="6114028"/>
            <a:ext cx="1469787" cy="544239"/>
            <a:chOff x="1659003" y="1563682"/>
            <a:chExt cx="1469787" cy="511316"/>
          </a:xfrm>
        </p:grpSpPr>
        <p:sp>
          <p:nvSpPr>
            <p:cNvPr id="59" name="Parallelogram 5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659003" y="1590096"/>
              <a:ext cx="1469787" cy="484902"/>
              <a:chOff x="1957387" y="4951966"/>
              <a:chExt cx="2262209" cy="648577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224870" y="4951969"/>
                <a:ext cx="1994726" cy="64857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Vulva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66" name="Isosceles Triangle 65"/>
          <p:cNvSpPr/>
          <p:nvPr/>
        </p:nvSpPr>
        <p:spPr>
          <a:xfrm rot="5400000">
            <a:off x="8968150" y="1843029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/>
          <p:cNvGrpSpPr/>
          <p:nvPr/>
        </p:nvGrpSpPr>
        <p:grpSpPr>
          <a:xfrm>
            <a:off x="9252527" y="1674672"/>
            <a:ext cx="1227510" cy="584460"/>
            <a:chOff x="1659003" y="1563682"/>
            <a:chExt cx="1282087" cy="511316"/>
          </a:xfrm>
        </p:grpSpPr>
        <p:sp>
          <p:nvSpPr>
            <p:cNvPr id="68" name="Parallelogram 6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1659003" y="1590096"/>
              <a:ext cx="1282087" cy="484902"/>
              <a:chOff x="1957387" y="4951966"/>
              <a:chExt cx="1973311" cy="648577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2224874" y="4951968"/>
                <a:ext cx="1705824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OÓCITO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72" name="Rectangle 71"/>
          <p:cNvSpPr/>
          <p:nvPr/>
        </p:nvSpPr>
        <p:spPr>
          <a:xfrm>
            <a:off x="5652371" y="1697111"/>
            <a:ext cx="3191628" cy="553046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CÉLULA SEXUAL FEMININA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50407" y="1486569"/>
            <a:ext cx="949325" cy="92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66" grpId="0" animBg="1"/>
      <p:bldP spid="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reprodutor feminino?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"/>
          <a:stretch/>
        </p:blipFill>
        <p:spPr bwMode="auto">
          <a:xfrm>
            <a:off x="2974522" y="1513607"/>
            <a:ext cx="6364203" cy="5344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4" name="Group 123"/>
          <p:cNvGrpSpPr/>
          <p:nvPr/>
        </p:nvGrpSpPr>
        <p:grpSpPr>
          <a:xfrm>
            <a:off x="1519858" y="3939083"/>
            <a:ext cx="1469787" cy="544239"/>
            <a:chOff x="1659003" y="1563682"/>
            <a:chExt cx="1469787" cy="511316"/>
          </a:xfrm>
        </p:grpSpPr>
        <p:sp>
          <p:nvSpPr>
            <p:cNvPr id="125" name="Parallelogram 12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/>
            <p:cNvGrpSpPr/>
            <p:nvPr/>
          </p:nvGrpSpPr>
          <p:grpSpPr>
            <a:xfrm>
              <a:off x="1659003" y="1590096"/>
              <a:ext cx="1469787" cy="484902"/>
              <a:chOff x="1957387" y="4951966"/>
              <a:chExt cx="2262209" cy="648577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2224870" y="4951969"/>
                <a:ext cx="1994726" cy="64857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Vulva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325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42"/>
          <a:stretch/>
        </p:blipFill>
        <p:spPr bwMode="auto">
          <a:xfrm>
            <a:off x="4646554" y="3154273"/>
            <a:ext cx="6110834" cy="329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reprodutor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masculino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4299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1599" y="1444965"/>
            <a:ext cx="1123963" cy="11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 flipH="1">
            <a:off x="1351711" y="4740158"/>
            <a:ext cx="12719" cy="1923197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150592" y="1494576"/>
            <a:ext cx="40150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O sistema reprodutor masculino é constituído 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por:</a:t>
            </a:r>
            <a:endParaRPr lang="pt-PT" altLang="pt-PT" sz="2200" b="1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9492" y="2645292"/>
            <a:ext cx="3686928" cy="540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ÓRGÃOS SEXUAIS EXTERNOS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9492" y="4341084"/>
            <a:ext cx="3686928" cy="540000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ÓRGÃOS SEXUAIS INTERNOS</a:t>
            </a:r>
            <a:endParaRPr lang="en-US" sz="2000" b="1" dirty="0">
              <a:solidFill>
                <a:schemeClr val="tx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198524" y="3378470"/>
            <a:ext cx="1785452" cy="576873"/>
            <a:chOff x="1659003" y="1563682"/>
            <a:chExt cx="1785452" cy="511316"/>
          </a:xfrm>
        </p:grpSpPr>
        <p:sp>
          <p:nvSpPr>
            <p:cNvPr id="23" name="Parallelogram 2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59003" y="1590096"/>
              <a:ext cx="1785452" cy="484902"/>
              <a:chOff x="1957387" y="4951966"/>
              <a:chExt cx="2748061" cy="64857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2224871" y="4951967"/>
                <a:ext cx="248057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7800"/>
                <a:r>
                  <a:rPr lang="pt-BR" sz="1700" b="1" dirty="0">
                    <a:solidFill>
                      <a:schemeClr val="tx1"/>
                    </a:solidFill>
                  </a:rPr>
                  <a:t> </a:t>
                </a:r>
                <a:r>
                  <a:rPr lang="pt-BR" sz="2000" b="1" dirty="0" smtClean="0">
                    <a:solidFill>
                      <a:schemeClr val="tx1"/>
                    </a:solidFill>
                  </a:rPr>
                  <a:t>Pénis</a:t>
                </a:r>
              </a:p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Escroto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7" name="Straight Connector 26"/>
          <p:cNvCxnSpPr/>
          <p:nvPr/>
        </p:nvCxnSpPr>
        <p:spPr>
          <a:xfrm>
            <a:off x="1351711" y="3059970"/>
            <a:ext cx="0" cy="895371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1198524" y="5025556"/>
            <a:ext cx="2727896" cy="1637799"/>
            <a:chOff x="1659003" y="1563682"/>
            <a:chExt cx="2727896" cy="511316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2727896" cy="484902"/>
              <a:chOff x="1957387" y="4951966"/>
              <a:chExt cx="4198614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1" y="4951967"/>
                <a:ext cx="393113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Testículos</a:t>
                </a:r>
                <a:endParaRPr lang="pt-BR" sz="2000" b="1" dirty="0" smtClean="0">
                  <a:solidFill>
                    <a:schemeClr val="tx1"/>
                  </a:solidFill>
                </a:endParaRPr>
              </a:p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Canais deferentes Vesículas seminais Próstata </a:t>
                </a:r>
                <a:endParaRPr lang="pt-BR" sz="2000" b="1" dirty="0">
                  <a:solidFill>
                    <a:schemeClr val="tx1"/>
                  </a:solidFill>
                </a:endParaRPr>
              </a:p>
              <a:p>
                <a:pPr marL="177800"/>
                <a:r>
                  <a:rPr lang="pt-BR" sz="2000" b="1" dirty="0" smtClean="0">
                    <a:solidFill>
                      <a:schemeClr val="tx1"/>
                    </a:solidFill>
                  </a:rPr>
                  <a:t>Uretra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10587090" y="6100709"/>
            <a:ext cx="1433787" cy="511316"/>
            <a:chOff x="1659003" y="1563682"/>
            <a:chExt cx="1433787" cy="511316"/>
          </a:xfrm>
        </p:grpSpPr>
        <p:sp>
          <p:nvSpPr>
            <p:cNvPr id="34" name="Parallelogram 3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659003" y="1590096"/>
              <a:ext cx="1433787" cy="484902"/>
              <a:chOff x="1957387" y="4951966"/>
              <a:chExt cx="2206800" cy="64857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224870" y="4951967"/>
                <a:ext cx="193931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Testículo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10572438" y="3460849"/>
            <a:ext cx="1433787" cy="511316"/>
            <a:chOff x="1659003" y="1563682"/>
            <a:chExt cx="1433787" cy="511316"/>
          </a:xfrm>
        </p:grpSpPr>
        <p:sp>
          <p:nvSpPr>
            <p:cNvPr id="39" name="Parallelogram 3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659003" y="1590096"/>
              <a:ext cx="1433787" cy="484902"/>
              <a:chOff x="1957387" y="4951966"/>
              <a:chExt cx="2206800" cy="648577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2224870" y="4951967"/>
                <a:ext cx="193931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Próstata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10581578" y="4603859"/>
            <a:ext cx="1433787" cy="511316"/>
            <a:chOff x="1659003" y="1563682"/>
            <a:chExt cx="1433787" cy="511316"/>
          </a:xfrm>
        </p:grpSpPr>
        <p:sp>
          <p:nvSpPr>
            <p:cNvPr id="44" name="Parallelogram 4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659003" y="1590096"/>
              <a:ext cx="1433787" cy="484902"/>
              <a:chOff x="1957387" y="4951966"/>
              <a:chExt cx="2206800" cy="648577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2224870" y="4951967"/>
                <a:ext cx="193931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Uretra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10595205" y="5378670"/>
            <a:ext cx="1433787" cy="544239"/>
            <a:chOff x="1659003" y="1563682"/>
            <a:chExt cx="1433787" cy="511316"/>
          </a:xfrm>
        </p:grpSpPr>
        <p:sp>
          <p:nvSpPr>
            <p:cNvPr id="50" name="Parallelogram 4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659003" y="1590096"/>
              <a:ext cx="1433787" cy="484902"/>
              <a:chOff x="1957387" y="4951966"/>
              <a:chExt cx="2206800" cy="648577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2224870" y="4951969"/>
                <a:ext cx="1939317" cy="64857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Escroto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5" name="Isosceles Triangle 54"/>
          <p:cNvSpPr/>
          <p:nvPr/>
        </p:nvSpPr>
        <p:spPr>
          <a:xfrm rot="5400000">
            <a:off x="7797766" y="1842067"/>
            <a:ext cx="425951" cy="286277"/>
          </a:xfrm>
          <a:prstGeom prst="triangle">
            <a:avLst/>
          </a:prstGeom>
          <a:solidFill>
            <a:srgbClr val="30657B"/>
          </a:solidFill>
          <a:ln>
            <a:solidFill>
              <a:srgbClr val="30657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8316291" y="1700238"/>
            <a:ext cx="1915074" cy="584460"/>
            <a:chOff x="1659003" y="1563682"/>
            <a:chExt cx="1860848" cy="511316"/>
          </a:xfrm>
        </p:grpSpPr>
        <p:sp>
          <p:nvSpPr>
            <p:cNvPr id="57" name="Parallelogram 5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659003" y="1590096"/>
              <a:ext cx="1860848" cy="484902"/>
              <a:chOff x="1957387" y="4951966"/>
              <a:chExt cx="2864105" cy="648577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2224874" y="4951968"/>
                <a:ext cx="259661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ESPERMATOZOIDE</a:t>
                </a: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61" name="Rectangle 60"/>
          <p:cNvSpPr/>
          <p:nvPr/>
        </p:nvSpPr>
        <p:spPr>
          <a:xfrm>
            <a:off x="4542648" y="1717124"/>
            <a:ext cx="3191628" cy="553046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CÉLULA SEXUAL MASCULINA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10564931" y="4016761"/>
            <a:ext cx="1433787" cy="544239"/>
            <a:chOff x="1659003" y="1563682"/>
            <a:chExt cx="1433787" cy="511316"/>
          </a:xfrm>
        </p:grpSpPr>
        <p:sp>
          <p:nvSpPr>
            <p:cNvPr id="64" name="Parallelogram 6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659003" y="1590096"/>
              <a:ext cx="1433787" cy="484902"/>
              <a:chOff x="1957387" y="4951966"/>
              <a:chExt cx="2206800" cy="648577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2224870" y="4951969"/>
                <a:ext cx="1939317" cy="64857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Pénis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10564931" y="2721187"/>
            <a:ext cx="1433787" cy="676935"/>
            <a:chOff x="1659003" y="1563682"/>
            <a:chExt cx="1433787" cy="511316"/>
          </a:xfrm>
        </p:grpSpPr>
        <p:sp>
          <p:nvSpPr>
            <p:cNvPr id="75" name="Parallelogram 7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1659003" y="1590096"/>
              <a:ext cx="1433787" cy="484902"/>
              <a:chOff x="1957387" y="4951966"/>
              <a:chExt cx="2206800" cy="648577"/>
            </a:xfrm>
          </p:grpSpPr>
          <p:sp>
            <p:nvSpPr>
              <p:cNvPr id="77" name="Rectangle 76"/>
              <p:cNvSpPr/>
              <p:nvPr/>
            </p:nvSpPr>
            <p:spPr>
              <a:xfrm>
                <a:off x="2224870" y="4951968"/>
                <a:ext cx="193931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Canal deferente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4548988" y="5297788"/>
            <a:ext cx="1433787" cy="676935"/>
            <a:chOff x="1659003" y="1563682"/>
            <a:chExt cx="1433787" cy="511316"/>
          </a:xfrm>
        </p:grpSpPr>
        <p:sp>
          <p:nvSpPr>
            <p:cNvPr id="83" name="Parallelogram 8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659003" y="1590096"/>
              <a:ext cx="1433787" cy="484902"/>
              <a:chOff x="1957387" y="4951966"/>
              <a:chExt cx="2206800" cy="648577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2224870" y="4951968"/>
                <a:ext cx="193931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Vesícula seminal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55" grpId="0" animBg="1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O que é o ciclo menstrual?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2181" y="1671280"/>
            <a:ext cx="6792519" cy="4746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0" y="1400306"/>
            <a:ext cx="5283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O ciclo menstrual é um conjunto de mudanças que ocorrem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principalmente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no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útero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 e nos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ovários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 e que se repetem, em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média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, de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28 em 28 dias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. 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045359" y="3213248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39490" y="2832733"/>
            <a:ext cx="4281710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Em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que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fase</a:t>
            </a:r>
            <a:r>
              <a:rPr lang="en-US" sz="2000" b="1" dirty="0" smtClean="0">
                <a:solidFill>
                  <a:schemeClr val="bg1"/>
                </a:solidFill>
              </a:rPr>
              <a:t> da </a:t>
            </a:r>
            <a:r>
              <a:rPr lang="en-US" sz="2000" b="1" dirty="0" err="1" smtClean="0">
                <a:solidFill>
                  <a:schemeClr val="bg1"/>
                </a:solidFill>
              </a:rPr>
              <a:t>vida</a:t>
            </a:r>
            <a:r>
              <a:rPr lang="en-US" sz="2000" b="1" dirty="0" smtClean="0">
                <a:solidFill>
                  <a:schemeClr val="bg1"/>
                </a:solidFill>
              </a:rPr>
              <a:t> se </a:t>
            </a:r>
            <a:r>
              <a:rPr lang="en-US" sz="2000" b="1" dirty="0" err="1" smtClean="0">
                <a:solidFill>
                  <a:schemeClr val="bg1"/>
                </a:solidFill>
              </a:rPr>
              <a:t>inicia</a:t>
            </a:r>
            <a:r>
              <a:rPr lang="en-US" sz="2000" b="1" dirty="0" smtClean="0">
                <a:solidFill>
                  <a:schemeClr val="bg1"/>
                </a:solidFill>
              </a:rPr>
              <a:t> o </a:t>
            </a:r>
            <a:r>
              <a:rPr lang="en-US" sz="2000" b="1" dirty="0" err="1" smtClean="0">
                <a:solidFill>
                  <a:schemeClr val="bg1"/>
                </a:solidFill>
              </a:rPr>
              <a:t>ciclo</a:t>
            </a:r>
            <a:r>
              <a:rPr lang="en-US" sz="2000" b="1" dirty="0" smtClean="0">
                <a:solidFill>
                  <a:schemeClr val="bg1"/>
                </a:solidFill>
              </a:rPr>
              <a:t> menstrual?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01405" y="3552182"/>
            <a:ext cx="2193336" cy="432000"/>
            <a:chOff x="1659003" y="1563682"/>
            <a:chExt cx="2193336" cy="511316"/>
          </a:xfrm>
        </p:grpSpPr>
        <p:sp>
          <p:nvSpPr>
            <p:cNvPr id="16" name="Parallelogram 1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659003" y="1590096"/>
              <a:ext cx="2193336" cy="484902"/>
              <a:chOff x="1957387" y="4951966"/>
              <a:chExt cx="3375851" cy="648577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224871" y="4951968"/>
                <a:ext cx="310836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dirty="0" smtClean="0">
                    <a:solidFill>
                      <a:schemeClr val="tx1"/>
                    </a:solidFill>
                  </a:rPr>
                  <a:t>NA PUBERDADE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0" name="Straight Connector 19"/>
          <p:cNvCxnSpPr/>
          <p:nvPr/>
        </p:nvCxnSpPr>
        <p:spPr>
          <a:xfrm>
            <a:off x="1045358" y="4413527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39489" y="4208016"/>
            <a:ext cx="4281710" cy="43699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Quando</a:t>
            </a:r>
            <a:r>
              <a:rPr lang="en-US" sz="2000" b="1" dirty="0" smtClean="0">
                <a:solidFill>
                  <a:schemeClr val="bg1"/>
                </a:solidFill>
              </a:rPr>
              <a:t> se </a:t>
            </a:r>
            <a:r>
              <a:rPr lang="en-US" sz="2000" b="1" dirty="0" err="1" smtClean="0">
                <a:solidFill>
                  <a:schemeClr val="bg1"/>
                </a:solidFill>
              </a:rPr>
              <a:t>inicia</a:t>
            </a:r>
            <a:r>
              <a:rPr lang="en-US" sz="2000" b="1" dirty="0" smtClean="0">
                <a:solidFill>
                  <a:schemeClr val="bg1"/>
                </a:solidFill>
              </a:rPr>
              <a:t> um </a:t>
            </a:r>
            <a:r>
              <a:rPr lang="en-US" sz="2000" b="1" dirty="0" err="1" smtClean="0">
                <a:solidFill>
                  <a:schemeClr val="bg1"/>
                </a:solidFill>
              </a:rPr>
              <a:t>ciclo</a:t>
            </a:r>
            <a:r>
              <a:rPr lang="en-US" sz="2000" b="1" dirty="0" smtClean="0">
                <a:solidFill>
                  <a:schemeClr val="bg1"/>
                </a:solidFill>
              </a:rPr>
              <a:t> menstrual?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01404" y="4752461"/>
            <a:ext cx="3767614" cy="432000"/>
            <a:chOff x="1659003" y="1563682"/>
            <a:chExt cx="3767614" cy="511316"/>
          </a:xfrm>
        </p:grpSpPr>
        <p:sp>
          <p:nvSpPr>
            <p:cNvPr id="23" name="Parallelogram 2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659003" y="1590096"/>
              <a:ext cx="3767614" cy="484902"/>
              <a:chOff x="1957387" y="4951966"/>
              <a:chExt cx="5798886" cy="64857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2224870" y="4951968"/>
                <a:ext cx="5531403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dirty="0" smtClean="0">
                    <a:solidFill>
                      <a:schemeClr val="tx1"/>
                    </a:solidFill>
                  </a:rPr>
                  <a:t>NO 1º DIA DA MENSTRUAÇÃO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7" name="Straight Connector 26"/>
          <p:cNvCxnSpPr/>
          <p:nvPr/>
        </p:nvCxnSpPr>
        <p:spPr>
          <a:xfrm>
            <a:off x="1045357" y="5814187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39488" y="5432835"/>
            <a:ext cx="4281710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dirty="0" smtClean="0">
                <a:solidFill>
                  <a:schemeClr val="bg1"/>
                </a:solidFill>
              </a:rPr>
              <a:t>Em </a:t>
            </a:r>
            <a:r>
              <a:rPr lang="pt-BR" sz="2000" b="1" dirty="0">
                <a:solidFill>
                  <a:schemeClr val="bg1"/>
                </a:solidFill>
              </a:rPr>
              <a:t>que período do ciclo uma mulher pode </a:t>
            </a:r>
            <a:r>
              <a:rPr lang="pt-BR" sz="2000" b="1" dirty="0" smtClean="0">
                <a:solidFill>
                  <a:schemeClr val="bg1"/>
                </a:solidFill>
              </a:rPr>
              <a:t>engravidar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901403" y="6153121"/>
            <a:ext cx="4314370" cy="432000"/>
            <a:chOff x="1659003" y="1563682"/>
            <a:chExt cx="4314370" cy="511316"/>
          </a:xfrm>
        </p:grpSpPr>
        <p:sp>
          <p:nvSpPr>
            <p:cNvPr id="30" name="Parallelogram 2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4314370" cy="484902"/>
              <a:chOff x="1957387" y="4951966"/>
              <a:chExt cx="6640420" cy="6485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2224871" y="4951968"/>
                <a:ext cx="637293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dirty="0" smtClean="0">
                    <a:solidFill>
                      <a:schemeClr val="tx1"/>
                    </a:solidFill>
                  </a:rPr>
                  <a:t>NO PERÍODO FÉRTIL </a:t>
                </a:r>
                <a:r>
                  <a:rPr lang="pt-BR" sz="2000" dirty="0">
                    <a:solidFill>
                      <a:schemeClr val="tx1"/>
                    </a:solidFill>
                  </a:rPr>
                  <a:t>(</a:t>
                </a:r>
                <a:r>
                  <a:rPr lang="pt-BR" sz="2000" dirty="0" smtClean="0">
                    <a:solidFill>
                      <a:schemeClr val="tx1"/>
                    </a:solidFill>
                  </a:rPr>
                  <a:t>11º AO 18º DIA)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se inicia a vida humana?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9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97871" y="1655705"/>
            <a:ext cx="3062067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No ser humano a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reprodução é sexuada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– são necessárias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duas células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sexuais diferentes para originar um novo ser. </a:t>
            </a:r>
            <a:endParaRPr lang="pt-BR" altLang="pt-PT" sz="2000" dirty="0" smtClean="0">
              <a:solidFill>
                <a:srgbClr val="30657B"/>
              </a:solidFill>
              <a:latin typeface="+mn-lt"/>
            </a:endParaRPr>
          </a:p>
          <a:p>
            <a:pPr algn="ctr"/>
            <a:endParaRPr lang="pt-BR" altLang="pt-PT" sz="20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Numa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relação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sexual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,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após a ejaculação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, o esperma atravessa o canal vaginal e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milhares </a:t>
            </a:r>
            <a:r>
              <a:rPr lang="pt-BR" altLang="pt-PT" sz="2000" b="1" dirty="0" smtClean="0">
                <a:solidFill>
                  <a:srgbClr val="30657B"/>
                </a:solidFill>
                <a:latin typeface="+mn-lt"/>
              </a:rPr>
              <a:t>de </a:t>
            </a:r>
            <a:r>
              <a:rPr lang="pt-BR" altLang="pt-PT" sz="2000" b="1" dirty="0">
                <a:solidFill>
                  <a:srgbClr val="30657B"/>
                </a:solidFill>
                <a:latin typeface="+mn-lt"/>
              </a:rPr>
              <a:t>espermatozoides deslocam-se até às trompas de Falópio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, onde um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poderá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penetrar no oócito.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9699" y="1654905"/>
            <a:ext cx="7258050" cy="491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5345062" y="5747189"/>
            <a:ext cx="1797290" cy="511316"/>
            <a:chOff x="1659003" y="1563682"/>
            <a:chExt cx="1797290" cy="511316"/>
          </a:xfrm>
        </p:grpSpPr>
        <p:sp>
          <p:nvSpPr>
            <p:cNvPr id="13" name="Parallelogram 1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OVULAÇÃO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10258247" y="5669216"/>
            <a:ext cx="1797290" cy="511316"/>
            <a:chOff x="1659003" y="1563682"/>
            <a:chExt cx="1797290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NIDAÇÃO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3302624" y="4672563"/>
            <a:ext cx="1917034" cy="511316"/>
            <a:chOff x="1659003" y="1563682"/>
            <a:chExt cx="1917034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1917034" cy="484902"/>
              <a:chOff x="1957387" y="4951966"/>
              <a:chExt cx="2950584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0" y="4951967"/>
                <a:ext cx="268310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FECUNDAÇÃO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6769229" y="5135111"/>
            <a:ext cx="750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Oócito</a:t>
            </a:r>
            <a:endParaRPr lang="en-US" sz="16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344950" y="3175952"/>
            <a:ext cx="1547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Espermatozoide</a:t>
            </a:r>
            <a:endParaRPr lang="en-US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390458" y="2303135"/>
            <a:ext cx="889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/>
              <a:t>Ovo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zigoto</a:t>
            </a:r>
            <a:endParaRPr lang="en-US" sz="16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11079635" y="2400845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Mórula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647012" y="4262757"/>
            <a:ext cx="0" cy="1008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47010" y="2779519"/>
            <a:ext cx="0" cy="1008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09988" y="1930928"/>
            <a:ext cx="3390900" cy="428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desenvolve 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novo ser no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interior 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corpo materno?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647011" y="5713774"/>
            <a:ext cx="0" cy="79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548778" y="1447686"/>
            <a:ext cx="110487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Após a implantação, o embrião desenvolve-se e formam-se os </a:t>
            </a:r>
            <a:r>
              <a:rPr lang="pt-BR" altLang="pt-PT" sz="2200" b="1" u="sng" dirty="0" smtClean="0">
                <a:solidFill>
                  <a:srgbClr val="30657B"/>
                </a:solidFill>
                <a:latin typeface="+mn-lt"/>
              </a:rPr>
              <a:t>anexos </a:t>
            </a:r>
            <a:r>
              <a:rPr lang="pt-BR" altLang="pt-PT" sz="2200" b="1" u="sng" dirty="0">
                <a:solidFill>
                  <a:srgbClr val="30657B"/>
                </a:solidFill>
                <a:latin typeface="+mn-lt"/>
              </a:rPr>
              <a:t>embrionários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, estruturas que permitem a sua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sobrevivência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:</a:t>
            </a:r>
            <a:endParaRPr lang="pt-PT" altLang="pt-PT" sz="2200" b="1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8393" y="4036829"/>
            <a:ext cx="2903607" cy="48530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/>
            <a:r>
              <a:rPr lang="en-US" sz="2000" b="1" dirty="0" smtClean="0">
                <a:solidFill>
                  <a:schemeClr val="bg1"/>
                </a:solidFill>
              </a:rPr>
              <a:t>PLACENTA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06526" y="4616426"/>
            <a:ext cx="4586174" cy="651333"/>
            <a:chOff x="1659003" y="1563682"/>
            <a:chExt cx="4555630" cy="511316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6"/>
              <a:ext cx="4555630" cy="484902"/>
              <a:chOff x="1957387" y="4951966"/>
              <a:chExt cx="7011753" cy="6485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69" y="4951967"/>
                <a:ext cx="674427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700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Permite </a:t>
                </a:r>
                <a:r>
                  <a:rPr lang="pt-BR" sz="1600" dirty="0">
                    <a:solidFill>
                      <a:schemeClr val="tx1"/>
                    </a:solidFill>
                  </a:rPr>
                  <a:t>as trocas entre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a </a:t>
                </a:r>
                <a:r>
                  <a:rPr lang="pt-BR" sz="1600" dirty="0">
                    <a:solidFill>
                      <a:schemeClr val="tx1"/>
                    </a:solidFill>
                  </a:rPr>
                  <a:t>mãe e o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feto</a:t>
                </a:r>
                <a:r>
                  <a:rPr lang="pt-BR" sz="1600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(nutrientes, oxigénio e excreções).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398391" y="5487846"/>
            <a:ext cx="2903609" cy="48530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/>
            <a:r>
              <a:rPr lang="en-US" sz="2000" b="1" dirty="0" smtClean="0">
                <a:solidFill>
                  <a:schemeClr val="bg1"/>
                </a:solidFill>
              </a:rPr>
              <a:t>CORDÃO UMBILICAL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06525" y="6080143"/>
            <a:ext cx="4586174" cy="540000"/>
            <a:chOff x="1659003" y="1563682"/>
            <a:chExt cx="4875812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4875812" cy="484902"/>
              <a:chOff x="1957387" y="4951966"/>
              <a:chExt cx="7504559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69" y="4951967"/>
                <a:ext cx="7237077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700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>
                    <a:solidFill>
                      <a:schemeClr val="tx1"/>
                    </a:solidFill>
                  </a:rPr>
                  <a:t>Liga o feto à placenta.</a:t>
                </a:r>
                <a:endParaRPr lang="pt-BR" sz="1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5" name="Rectangle 34"/>
          <p:cNvSpPr/>
          <p:nvPr/>
        </p:nvSpPr>
        <p:spPr>
          <a:xfrm>
            <a:off x="398391" y="2553591"/>
            <a:ext cx="2903609" cy="48530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/>
            <a:r>
              <a:rPr lang="en-US" sz="2000" b="1" dirty="0" smtClean="0">
                <a:solidFill>
                  <a:schemeClr val="bg1"/>
                </a:solidFill>
              </a:rPr>
              <a:t>SACO AMNIÓTICO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06523" y="3133188"/>
            <a:ext cx="4586177" cy="651333"/>
            <a:chOff x="1659003" y="1563682"/>
            <a:chExt cx="3835209" cy="511316"/>
          </a:xfrm>
        </p:grpSpPr>
        <p:sp>
          <p:nvSpPr>
            <p:cNvPr id="37" name="Parallelogram 3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659003" y="1590096"/>
              <a:ext cx="3835209" cy="484902"/>
              <a:chOff x="1957387" y="4951966"/>
              <a:chExt cx="5902924" cy="648577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4870" y="4951967"/>
                <a:ext cx="563544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1700" dirty="0">
                    <a:solidFill>
                      <a:schemeClr val="tx1"/>
                    </a:solidFill>
                  </a:rPr>
                  <a:t> </a:t>
                </a:r>
                <a:r>
                  <a:rPr lang="pt-BR" sz="1600" dirty="0">
                    <a:solidFill>
                      <a:schemeClr val="tx1"/>
                    </a:solidFill>
                  </a:rPr>
                  <a:t>Contém o líquido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amniótico, que </a:t>
                </a:r>
                <a:r>
                  <a:rPr lang="pt-BR" sz="1600" dirty="0">
                    <a:solidFill>
                      <a:schemeClr val="tx1"/>
                    </a:solidFill>
                  </a:rPr>
                  <a:t>protege o feto de choques </a:t>
                </a:r>
                <a:r>
                  <a:rPr lang="pt-BR" sz="1600" dirty="0" smtClean="0">
                    <a:solidFill>
                      <a:schemeClr val="tx1"/>
                    </a:solidFill>
                  </a:rPr>
                  <a:t>e diferenças de temperatura.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42" name="Straight Connector 41"/>
          <p:cNvCxnSpPr/>
          <p:nvPr/>
        </p:nvCxnSpPr>
        <p:spPr>
          <a:xfrm flipH="1">
            <a:off x="9836087" y="5770259"/>
            <a:ext cx="196401" cy="57451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8899708" y="6218920"/>
            <a:ext cx="1872757" cy="478036"/>
            <a:chOff x="1659003" y="1563682"/>
            <a:chExt cx="1872757" cy="511316"/>
          </a:xfrm>
        </p:grpSpPr>
        <p:sp>
          <p:nvSpPr>
            <p:cNvPr id="44" name="Parallelogram 4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Saco amniótico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48" name="Straight Connector 47"/>
          <p:cNvCxnSpPr/>
          <p:nvPr/>
        </p:nvCxnSpPr>
        <p:spPr>
          <a:xfrm flipH="1">
            <a:off x="8951728" y="2533037"/>
            <a:ext cx="1663715" cy="430599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7078971" y="2724617"/>
            <a:ext cx="1872757" cy="478036"/>
            <a:chOff x="1659003" y="1563682"/>
            <a:chExt cx="1872757" cy="511316"/>
          </a:xfrm>
        </p:grpSpPr>
        <p:sp>
          <p:nvSpPr>
            <p:cNvPr id="50" name="Parallelogram 4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Placenta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54" name="Straight Connector 53"/>
          <p:cNvCxnSpPr/>
          <p:nvPr/>
        </p:nvCxnSpPr>
        <p:spPr>
          <a:xfrm>
            <a:off x="10958724" y="3762981"/>
            <a:ext cx="261668" cy="1851865"/>
          </a:xfrm>
          <a:prstGeom prst="line">
            <a:avLst/>
          </a:prstGeom>
          <a:ln w="19050">
            <a:solidFill>
              <a:schemeClr val="tx1"/>
            </a:solidFill>
            <a:prstDash val="sysDot"/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/>
          <p:cNvGrpSpPr/>
          <p:nvPr/>
        </p:nvGrpSpPr>
        <p:grpSpPr>
          <a:xfrm>
            <a:off x="10796802" y="5482796"/>
            <a:ext cx="1229486" cy="478036"/>
            <a:chOff x="1659003" y="1563682"/>
            <a:chExt cx="1229486" cy="511316"/>
          </a:xfrm>
        </p:grpSpPr>
        <p:sp>
          <p:nvSpPr>
            <p:cNvPr id="56" name="Parallelogram 5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659003" y="1590096"/>
              <a:ext cx="1229486" cy="484902"/>
              <a:chOff x="1957387" y="4951966"/>
              <a:chExt cx="1892352" cy="648577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224871" y="4951967"/>
                <a:ext cx="162486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Cordão umbilical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793397" y="3567280"/>
            <a:ext cx="2482057" cy="3166516"/>
            <a:chOff x="5793397" y="3567280"/>
            <a:chExt cx="2482057" cy="3166516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867625" y="3605379"/>
              <a:ext cx="2339906" cy="30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7" name="Group 66"/>
            <p:cNvGrpSpPr/>
            <p:nvPr/>
          </p:nvGrpSpPr>
          <p:grpSpPr>
            <a:xfrm rot="16200000">
              <a:off x="5793397" y="3567280"/>
              <a:ext cx="360000" cy="360000"/>
              <a:chOff x="11134725" y="1770992"/>
              <a:chExt cx="360000" cy="360000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>
                <a:off x="11134725" y="1775367"/>
                <a:ext cx="360000" cy="0"/>
              </a:xfrm>
              <a:prstGeom prst="line">
                <a:avLst/>
              </a:prstGeom>
              <a:ln w="19050">
                <a:solidFill>
                  <a:srgbClr val="30657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5400000">
                <a:off x="11309469" y="1950992"/>
                <a:ext cx="360000" cy="0"/>
              </a:xfrm>
              <a:prstGeom prst="line">
                <a:avLst/>
              </a:prstGeom>
              <a:ln w="19050">
                <a:solidFill>
                  <a:srgbClr val="30657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69"/>
            <p:cNvGrpSpPr/>
            <p:nvPr/>
          </p:nvGrpSpPr>
          <p:grpSpPr>
            <a:xfrm rot="5400000">
              <a:off x="7915454" y="6373796"/>
              <a:ext cx="360000" cy="360000"/>
              <a:chOff x="11134725" y="1770992"/>
              <a:chExt cx="360000" cy="360000"/>
            </a:xfrm>
          </p:grpSpPr>
          <p:cxnSp>
            <p:nvCxnSpPr>
              <p:cNvPr id="71" name="Straight Connector 70"/>
              <p:cNvCxnSpPr/>
              <p:nvPr/>
            </p:nvCxnSpPr>
            <p:spPr>
              <a:xfrm>
                <a:off x="11134725" y="1775367"/>
                <a:ext cx="360000" cy="0"/>
              </a:xfrm>
              <a:prstGeom prst="line">
                <a:avLst/>
              </a:prstGeom>
              <a:ln w="19050">
                <a:solidFill>
                  <a:srgbClr val="30657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 rot="5400000">
                <a:off x="11309469" y="1950992"/>
                <a:ext cx="360000" cy="0"/>
              </a:xfrm>
              <a:prstGeom prst="line">
                <a:avLst/>
              </a:prstGeom>
              <a:ln w="19050">
                <a:solidFill>
                  <a:srgbClr val="30657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desenvolve 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novo ser no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interior 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corpo materno?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371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16" y="2711087"/>
            <a:ext cx="5977828" cy="391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98" y="2503918"/>
            <a:ext cx="5565272" cy="180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17017" y="1481881"/>
            <a:ext cx="572202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A gravidez decorre num período de </a:t>
            </a:r>
            <a:r>
              <a:rPr lang="pt-BR" altLang="pt-PT" sz="2400" b="1" dirty="0">
                <a:solidFill>
                  <a:srgbClr val="30657B"/>
                </a:solidFill>
                <a:latin typeface="+mn-lt"/>
              </a:rPr>
              <a:t>38 a 40 semanas.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Às oito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semanas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, o embrião passa a chamar-se </a:t>
            </a:r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feto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.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35" name="Rectangle 34"/>
          <p:cNvSpPr/>
          <p:nvPr/>
        </p:nvSpPr>
        <p:spPr>
          <a:xfrm rot="21332895">
            <a:off x="6948987" y="1513628"/>
            <a:ext cx="1886930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PARTO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155238" y="4739428"/>
            <a:ext cx="4501343" cy="1918299"/>
            <a:chOff x="6678803" y="4715580"/>
            <a:chExt cx="4501343" cy="1918299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78803" y="4717046"/>
              <a:ext cx="1520126" cy="1916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399601" y="4715580"/>
              <a:ext cx="2780545" cy="1840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/>
          <p:cNvGrpSpPr/>
          <p:nvPr/>
        </p:nvGrpSpPr>
        <p:grpSpPr>
          <a:xfrm rot="16200000">
            <a:off x="6719038" y="2633366"/>
            <a:ext cx="360000" cy="360000"/>
            <a:chOff x="11134725" y="1770992"/>
            <a:chExt cx="360000" cy="36000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 rot="5400000">
            <a:off x="11797570" y="3948556"/>
            <a:ext cx="360000" cy="360000"/>
            <a:chOff x="11134725" y="1770992"/>
            <a:chExt cx="360000" cy="360000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 rot="16200000">
            <a:off x="7155924" y="4581834"/>
            <a:ext cx="360000" cy="360000"/>
            <a:chOff x="11134725" y="1770992"/>
            <a:chExt cx="360000" cy="360000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rot="5400000">
            <a:off x="11414324" y="6291674"/>
            <a:ext cx="360000" cy="360000"/>
            <a:chOff x="11134725" y="1770992"/>
            <a:chExt cx="360000" cy="36000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497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cuidados de saúde se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deve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ter durante a gravidez?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3029" y="2132521"/>
            <a:ext cx="5233983" cy="473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407387" y="1333386"/>
            <a:ext cx="114855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mulher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grávida deve ser </a:t>
            </a:r>
            <a:r>
              <a:rPr lang="pt-BR" altLang="pt-PT" sz="2400" b="1" dirty="0">
                <a:solidFill>
                  <a:srgbClr val="30657B"/>
                </a:solidFill>
                <a:latin typeface="+mn-lt"/>
              </a:rPr>
              <a:t>acompanhada pelo médico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ao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longo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de toda a gravidez. Para além disso, deve ter alguns cuidados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para garantir a sua saúde e a do bebé.</a:t>
            </a:r>
            <a:endParaRPr lang="pt-PT" altLang="pt-PT" sz="24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81" y="2521065"/>
            <a:ext cx="6022631" cy="401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 rot="16200000">
            <a:off x="256305" y="2347216"/>
            <a:ext cx="360000" cy="360000"/>
            <a:chOff x="11134725" y="1770992"/>
            <a:chExt cx="360000" cy="3600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 rot="5400000">
            <a:off x="6169349" y="6279069"/>
            <a:ext cx="360000" cy="360000"/>
            <a:chOff x="11134725" y="1770992"/>
            <a:chExt cx="360000" cy="3600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6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1421" y="1488369"/>
            <a:ext cx="1606782" cy="24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195" y="1488369"/>
            <a:ext cx="3701355" cy="24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26332" y="1488368"/>
            <a:ext cx="3737377" cy="2433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9492" y="4195632"/>
            <a:ext cx="3758932" cy="251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812" y="4195632"/>
            <a:ext cx="3467276" cy="251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1421" y="4195632"/>
            <a:ext cx="3737377" cy="251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09018" y="1488369"/>
            <a:ext cx="2179780" cy="24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cuidados de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saúde se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deve ter na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primeira infância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 rot="16200000">
            <a:off x="8155500" y="1375897"/>
            <a:ext cx="360000" cy="360000"/>
            <a:chOff x="11134725" y="1770992"/>
            <a:chExt cx="360000" cy="3600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>
            <a:off x="11737875" y="3649784"/>
            <a:ext cx="360000" cy="360000"/>
            <a:chOff x="11134725" y="1770992"/>
            <a:chExt cx="360000" cy="3600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8155500" y="3237349"/>
            <a:ext cx="3312600" cy="484902"/>
            <a:chOff x="1957387" y="4951966"/>
            <a:chExt cx="4277580" cy="648577"/>
          </a:xfrm>
        </p:grpSpPr>
        <p:sp>
          <p:nvSpPr>
            <p:cNvPr id="24" name="Rectangle 23"/>
            <p:cNvSpPr/>
            <p:nvPr/>
          </p:nvSpPr>
          <p:spPr>
            <a:xfrm>
              <a:off x="2224870" y="4951967"/>
              <a:ext cx="4010097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Alimentação saudável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rot="16200000">
            <a:off x="8167344" y="4142931"/>
            <a:ext cx="360000" cy="360000"/>
            <a:chOff x="11134725" y="1770992"/>
            <a:chExt cx="360000" cy="36000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 rot="5400000">
            <a:off x="11733500" y="6455381"/>
            <a:ext cx="360000" cy="360000"/>
            <a:chOff x="11134725" y="1770992"/>
            <a:chExt cx="360000" cy="360000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8171719" y="5982988"/>
            <a:ext cx="3296381" cy="484902"/>
            <a:chOff x="1957387" y="4951966"/>
            <a:chExt cx="5073594" cy="648577"/>
          </a:xfrm>
        </p:grpSpPr>
        <p:sp>
          <p:nvSpPr>
            <p:cNvPr id="33" name="Rectangle 32"/>
            <p:cNvSpPr/>
            <p:nvPr/>
          </p:nvSpPr>
          <p:spPr>
            <a:xfrm>
              <a:off x="2224870" y="4951967"/>
              <a:ext cx="4806111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Assistência médica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rot="16200000">
            <a:off x="4105125" y="1344277"/>
            <a:ext cx="360000" cy="360000"/>
            <a:chOff x="11134725" y="1770992"/>
            <a:chExt cx="360000" cy="3600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 rot="5400000">
            <a:off x="7687500" y="3618164"/>
            <a:ext cx="360000" cy="360000"/>
            <a:chOff x="11134725" y="1770992"/>
            <a:chExt cx="360000" cy="36000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105125" y="3205729"/>
            <a:ext cx="1699700" cy="484902"/>
            <a:chOff x="1957387" y="4951966"/>
            <a:chExt cx="2616077" cy="648577"/>
          </a:xfrm>
        </p:grpSpPr>
        <p:sp>
          <p:nvSpPr>
            <p:cNvPr id="42" name="Rectangle 41"/>
            <p:cNvSpPr/>
            <p:nvPr/>
          </p:nvSpPr>
          <p:spPr>
            <a:xfrm>
              <a:off x="2224870" y="4951967"/>
              <a:ext cx="234859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Higiene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16200000">
            <a:off x="4116969" y="4111311"/>
            <a:ext cx="360000" cy="360000"/>
            <a:chOff x="11134725" y="1770992"/>
            <a:chExt cx="360000" cy="360000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 rot="5400000">
            <a:off x="7683125" y="6423761"/>
            <a:ext cx="360000" cy="360000"/>
            <a:chOff x="11134725" y="1770992"/>
            <a:chExt cx="360000" cy="360000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121344" y="5951368"/>
            <a:ext cx="1860356" cy="484902"/>
            <a:chOff x="1957387" y="4951966"/>
            <a:chExt cx="2616077" cy="648577"/>
          </a:xfrm>
        </p:grpSpPr>
        <p:sp>
          <p:nvSpPr>
            <p:cNvPr id="51" name="Rectangle 50"/>
            <p:cNvSpPr/>
            <p:nvPr/>
          </p:nvSpPr>
          <p:spPr>
            <a:xfrm>
              <a:off x="2224870" y="4951967"/>
              <a:ext cx="234859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Vacinação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 rot="16200000">
            <a:off x="107677" y="4111311"/>
            <a:ext cx="360000" cy="360000"/>
            <a:chOff x="11134725" y="1770992"/>
            <a:chExt cx="360000" cy="360000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 rot="5400000">
            <a:off x="3673833" y="6423761"/>
            <a:ext cx="360000" cy="360000"/>
            <a:chOff x="11134725" y="1770992"/>
            <a:chExt cx="360000" cy="36000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112051" y="5951368"/>
            <a:ext cx="2970513" cy="484902"/>
            <a:chOff x="1957387" y="4951966"/>
            <a:chExt cx="3726496" cy="648577"/>
          </a:xfrm>
        </p:grpSpPr>
        <p:sp>
          <p:nvSpPr>
            <p:cNvPr id="60" name="Rectangle 59"/>
            <p:cNvSpPr/>
            <p:nvPr/>
          </p:nvSpPr>
          <p:spPr>
            <a:xfrm>
              <a:off x="2224870" y="4951967"/>
              <a:ext cx="3459013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Ambiente seguro e feliz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rot="16200000">
            <a:off x="98136" y="1349961"/>
            <a:ext cx="360000" cy="360000"/>
            <a:chOff x="11134725" y="1770992"/>
            <a:chExt cx="360000" cy="3600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 rot="5400000">
            <a:off x="3664292" y="3662411"/>
            <a:ext cx="360000" cy="360000"/>
            <a:chOff x="11134725" y="1770992"/>
            <a:chExt cx="360000" cy="360000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102510" y="3190018"/>
            <a:ext cx="1886547" cy="484902"/>
            <a:chOff x="1957387" y="4951966"/>
            <a:chExt cx="2366666" cy="648577"/>
          </a:xfrm>
        </p:grpSpPr>
        <p:sp>
          <p:nvSpPr>
            <p:cNvPr id="74" name="Rectangle 73"/>
            <p:cNvSpPr/>
            <p:nvPr/>
          </p:nvSpPr>
          <p:spPr>
            <a:xfrm>
              <a:off x="2224872" y="4951967"/>
              <a:ext cx="2099181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000" b="1" dirty="0" smtClean="0">
                  <a:solidFill>
                    <a:schemeClr val="tx1"/>
                  </a:solidFill>
                </a:rPr>
                <a:t>Sono</a:t>
              </a:r>
              <a:endParaRPr lang="pt-B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rgbClr val="56CDF5"/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667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manter 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saúde 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reprodutor?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0139" y="2631182"/>
            <a:ext cx="3603051" cy="1550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9534" y="4940190"/>
            <a:ext cx="2865584" cy="169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204320" y="1362694"/>
            <a:ext cx="116828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O sistema reprodutor pode ser afetado por diversas doenças, </a:t>
            </a:r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tais com: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84234" y="1851792"/>
            <a:ext cx="2361075" cy="576000"/>
            <a:chOff x="1659003" y="1563682"/>
            <a:chExt cx="2361075" cy="511316"/>
          </a:xfrm>
        </p:grpSpPr>
        <p:sp>
          <p:nvSpPr>
            <p:cNvPr id="14" name="Parallelogram 1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2361075" cy="484902"/>
              <a:chOff x="1957387" y="4951966"/>
              <a:chExt cx="3634024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1" y="4951968"/>
                <a:ext cx="336654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CANCRO DO COLO DO ÚTERO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8260493" y="1851790"/>
            <a:ext cx="3065368" cy="576000"/>
            <a:chOff x="1659003" y="1563682"/>
            <a:chExt cx="3065368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3065368" cy="484902"/>
              <a:chOff x="1957387" y="4951966"/>
              <a:chExt cx="4718031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71" y="4951968"/>
                <a:ext cx="445054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INFEÇÕES SEXUALMENTE TRANSMISSÍVEIS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4447341" y="1881548"/>
            <a:ext cx="2361075" cy="576000"/>
            <a:chOff x="1659003" y="1563682"/>
            <a:chExt cx="2361075" cy="511316"/>
          </a:xfrm>
        </p:grpSpPr>
        <p:sp>
          <p:nvSpPr>
            <p:cNvPr id="30" name="Parallelogram 2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2361075" cy="484902"/>
              <a:chOff x="1957387" y="4951966"/>
              <a:chExt cx="3634024" cy="6485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2224871" y="4951968"/>
                <a:ext cx="336654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CANCRO DA PRÓSTATA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671" y="4318503"/>
            <a:ext cx="3045987" cy="1195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5100" y="5683667"/>
            <a:ext cx="1577975" cy="103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" name="Group 34"/>
          <p:cNvGrpSpPr/>
          <p:nvPr/>
        </p:nvGrpSpPr>
        <p:grpSpPr>
          <a:xfrm rot="16200000">
            <a:off x="1190054" y="5607758"/>
            <a:ext cx="360000" cy="360000"/>
            <a:chOff x="11134725" y="1770992"/>
            <a:chExt cx="360000" cy="3600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 rot="5400000">
            <a:off x="2733075" y="6409273"/>
            <a:ext cx="360000" cy="360000"/>
            <a:chOff x="11134725" y="1770992"/>
            <a:chExt cx="360000" cy="36000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065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62500" y="2534562"/>
            <a:ext cx="1737780" cy="425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8821089" y="2509163"/>
            <a:ext cx="26789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SIDA</a:t>
            </a:r>
            <a:endParaRPr lang="pt-BR" sz="2000" dirty="0"/>
          </a:p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HEPATITE B</a:t>
            </a:r>
            <a:endParaRPr lang="pt-BR" sz="2000" dirty="0"/>
          </a:p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SÍFILIS</a:t>
            </a:r>
            <a:endParaRPr lang="pt-BR" sz="2000" dirty="0"/>
          </a:p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/>
              <a:t>GONORREIA</a:t>
            </a:r>
          </a:p>
          <a:p>
            <a:pPr marL="342900" indent="-342900">
              <a:lnSpc>
                <a:spcPct val="150000"/>
              </a:lnSpc>
              <a:buClr>
                <a:srgbClr val="56CDF5"/>
              </a:buClr>
              <a:buSzPct val="110000"/>
              <a:buFont typeface="Arial" pitchFamily="34" charset="0"/>
              <a:buChar char="•"/>
            </a:pPr>
            <a:r>
              <a:rPr lang="pt-BR" sz="2000" dirty="0" smtClean="0"/>
              <a:t>HERPES GENITAL</a:t>
            </a:r>
          </a:p>
        </p:txBody>
      </p:sp>
    </p:spTree>
    <p:extLst>
      <p:ext uri="{BB962C8B-B14F-4D97-AF65-F5344CB8AC3E}">
        <p14:creationId xmlns:p14="http://schemas.microsoft.com/office/powerpoint/2010/main" val="363899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cxnSp>
        <p:nvCxnSpPr>
          <p:cNvPr id="34" name="Conexão recta 81"/>
          <p:cNvCxnSpPr/>
          <p:nvPr/>
        </p:nvCxnSpPr>
        <p:spPr>
          <a:xfrm flipH="1">
            <a:off x="6081811" y="1479893"/>
            <a:ext cx="6665" cy="820738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ta 34"/>
          <p:cNvCxnSpPr/>
          <p:nvPr/>
        </p:nvCxnSpPr>
        <p:spPr>
          <a:xfrm>
            <a:off x="2254102" y="2283342"/>
            <a:ext cx="7704943" cy="696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xão recta 51"/>
          <p:cNvCxnSpPr/>
          <p:nvPr/>
        </p:nvCxnSpPr>
        <p:spPr>
          <a:xfrm>
            <a:off x="2247217" y="2290304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cta 59"/>
          <p:cNvCxnSpPr/>
          <p:nvPr/>
        </p:nvCxnSpPr>
        <p:spPr>
          <a:xfrm flipH="1">
            <a:off x="9960364" y="2283342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ângulo 2"/>
          <p:cNvSpPr/>
          <p:nvPr/>
        </p:nvSpPr>
        <p:spPr>
          <a:xfrm>
            <a:off x="1278304" y="5910515"/>
            <a:ext cx="9712900" cy="764662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ângulo 64"/>
          <p:cNvSpPr/>
          <p:nvPr/>
        </p:nvSpPr>
        <p:spPr>
          <a:xfrm>
            <a:off x="6123993" y="6289177"/>
            <a:ext cx="1718813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Pénis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ângulo 65"/>
          <p:cNvSpPr/>
          <p:nvPr/>
        </p:nvSpPr>
        <p:spPr>
          <a:xfrm>
            <a:off x="5509842" y="5911961"/>
            <a:ext cx="1336675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Útero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ângulo 69"/>
          <p:cNvSpPr/>
          <p:nvPr/>
        </p:nvSpPr>
        <p:spPr>
          <a:xfrm>
            <a:off x="3804046" y="5910515"/>
            <a:ext cx="1247775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Masculino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aixaDeTexto 110"/>
          <p:cNvSpPr txBox="1">
            <a:spLocks noChangeArrowheads="1"/>
          </p:cNvSpPr>
          <p:nvPr/>
        </p:nvSpPr>
        <p:spPr bwMode="auto">
          <a:xfrm>
            <a:off x="5302885" y="1959491"/>
            <a:ext cx="1571625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diferencia</a:t>
            </a:r>
            <a:r>
              <a:rPr lang="en-GB" altLang="pt-PT" sz="1200" dirty="0" smtClean="0">
                <a:latin typeface="Arial" charset="0"/>
              </a:rPr>
              <a:t>-se </a:t>
            </a:r>
            <a:r>
              <a:rPr lang="en-GB" altLang="pt-PT" sz="1200" dirty="0" err="1" smtClean="0">
                <a:latin typeface="Arial" charset="0"/>
              </a:rPr>
              <a:t>em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47" name="Rectângulo 54"/>
          <p:cNvSpPr/>
          <p:nvPr/>
        </p:nvSpPr>
        <p:spPr>
          <a:xfrm>
            <a:off x="1335680" y="2497777"/>
            <a:ext cx="1800000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ângulo 89"/>
          <p:cNvSpPr/>
          <p:nvPr/>
        </p:nvSpPr>
        <p:spPr>
          <a:xfrm>
            <a:off x="1354102" y="2497777"/>
            <a:ext cx="1800000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Feminino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ângulo 67"/>
          <p:cNvSpPr/>
          <p:nvPr/>
        </p:nvSpPr>
        <p:spPr>
          <a:xfrm>
            <a:off x="4707529" y="6315177"/>
            <a:ext cx="1454150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Vulva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223977" y="1405453"/>
            <a:ext cx="3694754" cy="511316"/>
            <a:chOff x="1659003" y="1563682"/>
            <a:chExt cx="3003466" cy="511316"/>
          </a:xfrm>
        </p:grpSpPr>
        <p:sp>
          <p:nvSpPr>
            <p:cNvPr id="62" name="Parallelogram 6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659003" y="1590096"/>
              <a:ext cx="3003466" cy="484902"/>
              <a:chOff x="1957387" y="4951966"/>
              <a:chExt cx="4622755" cy="648577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2224870" y="4951967"/>
                <a:ext cx="435527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SISTEMA REPRODUTOR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80" name="Rectângulo 54"/>
          <p:cNvSpPr/>
          <p:nvPr/>
        </p:nvSpPr>
        <p:spPr>
          <a:xfrm>
            <a:off x="9060310" y="2515575"/>
            <a:ext cx="1800000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ângulo 89"/>
          <p:cNvSpPr/>
          <p:nvPr/>
        </p:nvSpPr>
        <p:spPr>
          <a:xfrm>
            <a:off x="9078732" y="2515575"/>
            <a:ext cx="1800000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Masculino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Rectângulo 64"/>
          <p:cNvSpPr/>
          <p:nvPr/>
        </p:nvSpPr>
        <p:spPr>
          <a:xfrm>
            <a:off x="2301155" y="6305558"/>
            <a:ext cx="2118243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Trompas de Falópio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ângulo 67"/>
          <p:cNvSpPr/>
          <p:nvPr/>
        </p:nvSpPr>
        <p:spPr>
          <a:xfrm>
            <a:off x="1419832" y="5892572"/>
            <a:ext cx="1806579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Órgãos externos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ectângulo 68"/>
          <p:cNvSpPr/>
          <p:nvPr/>
        </p:nvSpPr>
        <p:spPr>
          <a:xfrm>
            <a:off x="8192780" y="6315177"/>
            <a:ext cx="2254473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deferentes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Conexão recta 81"/>
          <p:cNvCxnSpPr/>
          <p:nvPr/>
        </p:nvCxnSpPr>
        <p:spPr>
          <a:xfrm flipH="1">
            <a:off x="2236753" y="2757933"/>
            <a:ext cx="0" cy="43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ângulo 60"/>
          <p:cNvSpPr/>
          <p:nvPr/>
        </p:nvSpPr>
        <p:spPr>
          <a:xfrm>
            <a:off x="301460" y="3397774"/>
            <a:ext cx="1800000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Órgãos externos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ângulo 54"/>
          <p:cNvSpPr/>
          <p:nvPr/>
        </p:nvSpPr>
        <p:spPr>
          <a:xfrm>
            <a:off x="291782" y="4135415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ângulo 89"/>
          <p:cNvSpPr/>
          <p:nvPr/>
        </p:nvSpPr>
        <p:spPr>
          <a:xfrm>
            <a:off x="299189" y="4132240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Vulva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Rectângulo 54"/>
          <p:cNvSpPr/>
          <p:nvPr/>
        </p:nvSpPr>
        <p:spPr>
          <a:xfrm>
            <a:off x="2360689" y="3400852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Rectângulo 89"/>
          <p:cNvSpPr/>
          <p:nvPr/>
        </p:nvSpPr>
        <p:spPr>
          <a:xfrm>
            <a:off x="2368096" y="3397677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Órgãos internos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" name="Conexão recta 51"/>
          <p:cNvCxnSpPr/>
          <p:nvPr/>
        </p:nvCxnSpPr>
        <p:spPr>
          <a:xfrm>
            <a:off x="1200122" y="3195576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exão recta 81"/>
          <p:cNvCxnSpPr/>
          <p:nvPr/>
        </p:nvCxnSpPr>
        <p:spPr>
          <a:xfrm flipH="1">
            <a:off x="1201803" y="3198863"/>
            <a:ext cx="2070000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CaixaDeTexto 110"/>
          <p:cNvSpPr txBox="1">
            <a:spLocks noChangeArrowheads="1"/>
          </p:cNvSpPr>
          <p:nvPr/>
        </p:nvSpPr>
        <p:spPr bwMode="auto">
          <a:xfrm>
            <a:off x="1454681" y="2819160"/>
            <a:ext cx="1571625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96" name="Conexão recta 51"/>
          <p:cNvCxnSpPr/>
          <p:nvPr/>
        </p:nvCxnSpPr>
        <p:spPr>
          <a:xfrm>
            <a:off x="1208876" y="3639613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aixaDeTexto 110"/>
          <p:cNvSpPr txBox="1">
            <a:spLocks noChangeArrowheads="1"/>
          </p:cNvSpPr>
          <p:nvPr/>
        </p:nvSpPr>
        <p:spPr bwMode="auto">
          <a:xfrm>
            <a:off x="419901" y="3704609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é a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98" name="Conexão recta 81"/>
          <p:cNvCxnSpPr/>
          <p:nvPr/>
        </p:nvCxnSpPr>
        <p:spPr>
          <a:xfrm flipH="1">
            <a:off x="3313114" y="4319091"/>
            <a:ext cx="0" cy="18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ângulo 54"/>
          <p:cNvSpPr/>
          <p:nvPr/>
        </p:nvSpPr>
        <p:spPr>
          <a:xfrm>
            <a:off x="2402824" y="4507219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Rectângulo 89"/>
          <p:cNvSpPr/>
          <p:nvPr/>
        </p:nvSpPr>
        <p:spPr>
          <a:xfrm>
            <a:off x="2412349" y="4504044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Trompas de Falópio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" name="Conexão recta 51"/>
          <p:cNvCxnSpPr/>
          <p:nvPr/>
        </p:nvCxnSpPr>
        <p:spPr>
          <a:xfrm>
            <a:off x="3302441" y="3679357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aixaDeTexto 110"/>
          <p:cNvSpPr txBox="1">
            <a:spLocks noChangeArrowheads="1"/>
          </p:cNvSpPr>
          <p:nvPr/>
        </p:nvSpPr>
        <p:spPr bwMode="auto">
          <a:xfrm>
            <a:off x="2526066" y="3730226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são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24" name="Rectângulo 60"/>
          <p:cNvSpPr/>
          <p:nvPr/>
        </p:nvSpPr>
        <p:spPr>
          <a:xfrm>
            <a:off x="2405834" y="4143959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Vagina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Conexão recta 51"/>
          <p:cNvCxnSpPr/>
          <p:nvPr/>
        </p:nvCxnSpPr>
        <p:spPr>
          <a:xfrm>
            <a:off x="3263914" y="3206585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xão recta 81"/>
          <p:cNvCxnSpPr/>
          <p:nvPr/>
        </p:nvCxnSpPr>
        <p:spPr>
          <a:xfrm flipH="1">
            <a:off x="3321186" y="4773242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ângulo 54"/>
          <p:cNvSpPr/>
          <p:nvPr/>
        </p:nvSpPr>
        <p:spPr>
          <a:xfrm>
            <a:off x="2422458" y="5327693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Rectângulo 89"/>
          <p:cNvSpPr/>
          <p:nvPr/>
        </p:nvSpPr>
        <p:spPr>
          <a:xfrm>
            <a:off x="2431983" y="5324518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Útero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Rectângulo 60"/>
          <p:cNvSpPr/>
          <p:nvPr/>
        </p:nvSpPr>
        <p:spPr>
          <a:xfrm>
            <a:off x="2411878" y="4921323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Ovários</a:t>
            </a:r>
          </a:p>
        </p:txBody>
      </p:sp>
      <p:cxnSp>
        <p:nvCxnSpPr>
          <p:cNvPr id="134" name="Conexão recta 81"/>
          <p:cNvCxnSpPr/>
          <p:nvPr/>
        </p:nvCxnSpPr>
        <p:spPr>
          <a:xfrm flipH="1">
            <a:off x="3324290" y="5177579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xão recta 81"/>
          <p:cNvCxnSpPr/>
          <p:nvPr/>
        </p:nvCxnSpPr>
        <p:spPr>
          <a:xfrm flipH="1">
            <a:off x="9959045" y="2787399"/>
            <a:ext cx="0" cy="432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ângulo 54"/>
          <p:cNvSpPr/>
          <p:nvPr/>
        </p:nvSpPr>
        <p:spPr>
          <a:xfrm>
            <a:off x="10069121" y="3419226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Rectângulo 89"/>
          <p:cNvSpPr/>
          <p:nvPr/>
        </p:nvSpPr>
        <p:spPr>
          <a:xfrm>
            <a:off x="10076528" y="3416051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Órgãos externos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Conexão recta 51"/>
          <p:cNvCxnSpPr/>
          <p:nvPr/>
        </p:nvCxnSpPr>
        <p:spPr>
          <a:xfrm>
            <a:off x="8931745" y="3238921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xão recta 81"/>
          <p:cNvCxnSpPr/>
          <p:nvPr/>
        </p:nvCxnSpPr>
        <p:spPr>
          <a:xfrm flipH="1">
            <a:off x="8924095" y="3228329"/>
            <a:ext cx="2070000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CaixaDeTexto 110"/>
          <p:cNvSpPr txBox="1">
            <a:spLocks noChangeArrowheads="1"/>
          </p:cNvSpPr>
          <p:nvPr/>
        </p:nvSpPr>
        <p:spPr bwMode="auto">
          <a:xfrm>
            <a:off x="9176973" y="2848626"/>
            <a:ext cx="1571625" cy="2571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constituído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46" name="Conexão recta 81"/>
          <p:cNvCxnSpPr/>
          <p:nvPr/>
        </p:nvCxnSpPr>
        <p:spPr>
          <a:xfrm flipH="1">
            <a:off x="8936473" y="4339815"/>
            <a:ext cx="0" cy="18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ectângulo 54"/>
          <p:cNvSpPr/>
          <p:nvPr/>
        </p:nvSpPr>
        <p:spPr>
          <a:xfrm>
            <a:off x="8026183" y="4527943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Rectângulo 89"/>
          <p:cNvSpPr/>
          <p:nvPr/>
        </p:nvSpPr>
        <p:spPr>
          <a:xfrm>
            <a:off x="8035708" y="4524768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deferentes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9" name="Conexão recta 51"/>
          <p:cNvCxnSpPr/>
          <p:nvPr/>
        </p:nvCxnSpPr>
        <p:spPr>
          <a:xfrm>
            <a:off x="8925800" y="3700081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CaixaDeTexto 110"/>
          <p:cNvSpPr txBox="1">
            <a:spLocks noChangeArrowheads="1"/>
          </p:cNvSpPr>
          <p:nvPr/>
        </p:nvSpPr>
        <p:spPr bwMode="auto">
          <a:xfrm>
            <a:off x="8149425" y="3750950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são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51" name="Rectângulo 60"/>
          <p:cNvSpPr/>
          <p:nvPr/>
        </p:nvSpPr>
        <p:spPr>
          <a:xfrm>
            <a:off x="8029193" y="4164683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Testículos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2" name="Conexão recta 51"/>
          <p:cNvCxnSpPr/>
          <p:nvPr/>
        </p:nvCxnSpPr>
        <p:spPr>
          <a:xfrm>
            <a:off x="10986206" y="3236051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Conexão recta 81"/>
          <p:cNvCxnSpPr/>
          <p:nvPr/>
        </p:nvCxnSpPr>
        <p:spPr>
          <a:xfrm flipH="1">
            <a:off x="8944545" y="4793966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ângulo 60"/>
          <p:cNvSpPr/>
          <p:nvPr/>
        </p:nvSpPr>
        <p:spPr>
          <a:xfrm>
            <a:off x="8024924" y="5337435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Próstata</a:t>
            </a:r>
          </a:p>
        </p:txBody>
      </p:sp>
      <p:cxnSp>
        <p:nvCxnSpPr>
          <p:cNvPr id="157" name="Conexão recta 81"/>
          <p:cNvCxnSpPr/>
          <p:nvPr/>
        </p:nvCxnSpPr>
        <p:spPr>
          <a:xfrm flipH="1">
            <a:off x="8956980" y="5207634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ângulo 60"/>
          <p:cNvSpPr/>
          <p:nvPr/>
        </p:nvSpPr>
        <p:spPr>
          <a:xfrm>
            <a:off x="8022414" y="3436289"/>
            <a:ext cx="1800000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Órgãos internos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ângulo 54"/>
          <p:cNvSpPr/>
          <p:nvPr/>
        </p:nvSpPr>
        <p:spPr>
          <a:xfrm>
            <a:off x="10076528" y="4155775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Rectângulo 89"/>
          <p:cNvSpPr/>
          <p:nvPr/>
        </p:nvSpPr>
        <p:spPr>
          <a:xfrm>
            <a:off x="10083935" y="4152600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Pénis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1" name="Conexão recta 51"/>
          <p:cNvCxnSpPr/>
          <p:nvPr/>
        </p:nvCxnSpPr>
        <p:spPr>
          <a:xfrm>
            <a:off x="10993622" y="3659973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CaixaDeTexto 110"/>
          <p:cNvSpPr txBox="1">
            <a:spLocks noChangeArrowheads="1"/>
          </p:cNvSpPr>
          <p:nvPr/>
        </p:nvSpPr>
        <p:spPr bwMode="auto">
          <a:xfrm>
            <a:off x="10204647" y="3724969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são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63" name="Rectângulo 60"/>
          <p:cNvSpPr/>
          <p:nvPr/>
        </p:nvSpPr>
        <p:spPr>
          <a:xfrm>
            <a:off x="10094095" y="4535342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Escroto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4" name="Conexão recta 81"/>
          <p:cNvCxnSpPr/>
          <p:nvPr/>
        </p:nvCxnSpPr>
        <p:spPr>
          <a:xfrm flipH="1">
            <a:off x="11026151" y="4414872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Rectângulo 60"/>
          <p:cNvSpPr/>
          <p:nvPr/>
        </p:nvSpPr>
        <p:spPr>
          <a:xfrm>
            <a:off x="8050407" y="4953557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Vesículas seminais</a:t>
            </a:r>
            <a:endParaRPr lang="pt-PT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CaixaDeTexto 110"/>
          <p:cNvSpPr txBox="1">
            <a:spLocks noChangeArrowheads="1"/>
          </p:cNvSpPr>
          <p:nvPr/>
        </p:nvSpPr>
        <p:spPr bwMode="auto">
          <a:xfrm>
            <a:off x="4231984" y="5206924"/>
            <a:ext cx="1070902" cy="2573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aloja</a:t>
            </a:r>
            <a:r>
              <a:rPr lang="en-GB" altLang="pt-PT" sz="1200" dirty="0" smtClean="0">
                <a:latin typeface="Arial" charset="0"/>
              </a:rPr>
              <a:t> o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71" name="Rectângulo 60"/>
          <p:cNvSpPr/>
          <p:nvPr/>
        </p:nvSpPr>
        <p:spPr>
          <a:xfrm>
            <a:off x="5278247" y="5338923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Embrião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4" name="Conexão recta 51"/>
          <p:cNvCxnSpPr/>
          <p:nvPr/>
        </p:nvCxnSpPr>
        <p:spPr>
          <a:xfrm>
            <a:off x="4231983" y="5457868"/>
            <a:ext cx="1044000" cy="2556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Rectângulo 67"/>
          <p:cNvSpPr/>
          <p:nvPr/>
        </p:nvSpPr>
        <p:spPr>
          <a:xfrm>
            <a:off x="9060366" y="5892572"/>
            <a:ext cx="1806579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Órgãos internos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Rectângulo 69"/>
          <p:cNvSpPr/>
          <p:nvPr/>
        </p:nvSpPr>
        <p:spPr>
          <a:xfrm>
            <a:off x="7214228" y="5892572"/>
            <a:ext cx="1247775" cy="36000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Feminino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3" grpId="0"/>
      <p:bldP spid="47" grpId="0" animBg="1"/>
      <p:bldP spid="48" grpId="0" animBg="1"/>
      <p:bldP spid="60" grpId="0"/>
      <p:bldP spid="80" grpId="0" animBg="1"/>
      <p:bldP spid="81" grpId="0" animBg="1"/>
      <p:bldP spid="99" grpId="0"/>
      <p:bldP spid="102" grpId="0"/>
      <p:bldP spid="103" grpId="0"/>
      <p:bldP spid="83" grpId="0" animBg="1"/>
      <p:bldP spid="84" grpId="0" animBg="1"/>
      <p:bldP spid="89" grpId="0" animBg="1"/>
      <p:bldP spid="90" grpId="0" animBg="1"/>
      <p:bldP spid="100" grpId="0" animBg="1"/>
      <p:bldP spid="104" grpId="0" animBg="1"/>
      <p:bldP spid="130" grpId="0" animBg="1"/>
      <p:bldP spid="131" grpId="0" animBg="1"/>
      <p:bldP spid="139" grpId="0" animBg="1"/>
      <p:bldP spid="140" grpId="0" animBg="1"/>
      <p:bldP spid="147" grpId="0" animBg="1"/>
      <p:bldP spid="148" grpId="0" animBg="1"/>
      <p:bldP spid="159" grpId="0" animBg="1"/>
      <p:bldP spid="160" grpId="0" animBg="1"/>
      <p:bldP spid="175" grpId="0"/>
      <p:bldP spid="17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cxnSp>
        <p:nvCxnSpPr>
          <p:cNvPr id="34" name="Conexão recta 81"/>
          <p:cNvCxnSpPr/>
          <p:nvPr/>
        </p:nvCxnSpPr>
        <p:spPr>
          <a:xfrm>
            <a:off x="2946725" y="1637015"/>
            <a:ext cx="0" cy="1341848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ta 34"/>
          <p:cNvCxnSpPr/>
          <p:nvPr/>
        </p:nvCxnSpPr>
        <p:spPr>
          <a:xfrm>
            <a:off x="2960914" y="2440465"/>
            <a:ext cx="3863045" cy="696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ângulo 2"/>
          <p:cNvSpPr/>
          <p:nvPr/>
        </p:nvSpPr>
        <p:spPr>
          <a:xfrm>
            <a:off x="177899" y="5077762"/>
            <a:ext cx="5140550" cy="1529325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ângulo 64"/>
          <p:cNvSpPr/>
          <p:nvPr/>
        </p:nvSpPr>
        <p:spPr>
          <a:xfrm>
            <a:off x="3347101" y="5704187"/>
            <a:ext cx="1718813" cy="314643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Testículos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ângulo 67"/>
          <p:cNvSpPr/>
          <p:nvPr/>
        </p:nvSpPr>
        <p:spPr>
          <a:xfrm>
            <a:off x="865388" y="5684679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Oócito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1088891" y="1562576"/>
            <a:ext cx="3694754" cy="511316"/>
            <a:chOff x="1659003" y="1563682"/>
            <a:chExt cx="3003466" cy="511316"/>
          </a:xfrm>
        </p:grpSpPr>
        <p:sp>
          <p:nvSpPr>
            <p:cNvPr id="62" name="Parallelogram 6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659003" y="1590096"/>
              <a:ext cx="3003466" cy="484902"/>
              <a:chOff x="1957387" y="4951966"/>
              <a:chExt cx="4622755" cy="648577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2224870" y="4951967"/>
                <a:ext cx="435527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FECUNDAÇÃO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80" name="Rectângulo 54"/>
          <p:cNvSpPr/>
          <p:nvPr/>
        </p:nvSpPr>
        <p:spPr>
          <a:xfrm>
            <a:off x="5914938" y="2989037"/>
            <a:ext cx="1800000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ctângulo 89"/>
          <p:cNvSpPr/>
          <p:nvPr/>
        </p:nvSpPr>
        <p:spPr>
          <a:xfrm>
            <a:off x="5933360" y="2989037"/>
            <a:ext cx="1800000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Zigoto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Rectângulo 64"/>
          <p:cNvSpPr/>
          <p:nvPr/>
        </p:nvSpPr>
        <p:spPr>
          <a:xfrm>
            <a:off x="3113167" y="6148160"/>
            <a:ext cx="2118243" cy="3635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Saco amniótico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ângulo 68"/>
          <p:cNvSpPr/>
          <p:nvPr/>
        </p:nvSpPr>
        <p:spPr>
          <a:xfrm>
            <a:off x="3421749" y="5145189"/>
            <a:ext cx="1614487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Zigoto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Rectângulo 67"/>
          <p:cNvSpPr/>
          <p:nvPr/>
        </p:nvSpPr>
        <p:spPr>
          <a:xfrm>
            <a:off x="865388" y="5207702"/>
            <a:ext cx="1454150" cy="37147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Embrião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ectângulo 68"/>
          <p:cNvSpPr/>
          <p:nvPr/>
        </p:nvSpPr>
        <p:spPr>
          <a:xfrm>
            <a:off x="465227" y="6091009"/>
            <a:ext cx="2254473" cy="477837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Anexos embrionários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Rectângulo 54"/>
          <p:cNvSpPr/>
          <p:nvPr/>
        </p:nvSpPr>
        <p:spPr>
          <a:xfrm>
            <a:off x="1023406" y="3172110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Rectângulo 89"/>
          <p:cNvSpPr/>
          <p:nvPr/>
        </p:nvSpPr>
        <p:spPr>
          <a:xfrm>
            <a:off x="1030813" y="3168935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Oócito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1" name="Conexão recta 51"/>
          <p:cNvCxnSpPr/>
          <p:nvPr/>
        </p:nvCxnSpPr>
        <p:spPr>
          <a:xfrm>
            <a:off x="1915117" y="2975576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exão recta 81"/>
          <p:cNvCxnSpPr/>
          <p:nvPr/>
        </p:nvCxnSpPr>
        <p:spPr>
          <a:xfrm flipH="1">
            <a:off x="1916798" y="2978863"/>
            <a:ext cx="2070000" cy="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CaixaDeTexto 110"/>
          <p:cNvSpPr txBox="1">
            <a:spLocks noChangeArrowheads="1"/>
          </p:cNvSpPr>
          <p:nvPr/>
        </p:nvSpPr>
        <p:spPr bwMode="auto">
          <a:xfrm>
            <a:off x="2169676" y="2599160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>
                <a:latin typeface="Arial" charset="0"/>
              </a:rPr>
              <a:t>é a </a:t>
            </a:r>
            <a:r>
              <a:rPr lang="en-GB" altLang="pt-PT" sz="1200" dirty="0" err="1">
                <a:latin typeface="Arial" charset="0"/>
              </a:rPr>
              <a:t>união</a:t>
            </a:r>
            <a:r>
              <a:rPr lang="en-GB" altLang="pt-PT" sz="1200" dirty="0">
                <a:latin typeface="Arial" charset="0"/>
              </a:rPr>
              <a:t> </a:t>
            </a:r>
            <a:r>
              <a:rPr lang="en-GB" altLang="pt-PT" sz="1200" dirty="0" smtClean="0">
                <a:latin typeface="Arial" charset="0"/>
              </a:rPr>
              <a:t>de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49" name="Conexão recta 51"/>
          <p:cNvCxnSpPr/>
          <p:nvPr/>
        </p:nvCxnSpPr>
        <p:spPr>
          <a:xfrm>
            <a:off x="1918503" y="3450615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CaixaDeTexto 110"/>
          <p:cNvSpPr txBox="1">
            <a:spLocks noChangeArrowheads="1"/>
          </p:cNvSpPr>
          <p:nvPr/>
        </p:nvSpPr>
        <p:spPr bwMode="auto">
          <a:xfrm>
            <a:off x="1142128" y="3501484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p</a:t>
            </a:r>
            <a:r>
              <a:rPr lang="en-GB" altLang="pt-PT" sz="1200" dirty="0" err="1" smtClean="0">
                <a:latin typeface="Arial" charset="0"/>
              </a:rPr>
              <a:t>roduzido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51" name="Rectângulo 60"/>
          <p:cNvSpPr/>
          <p:nvPr/>
        </p:nvSpPr>
        <p:spPr>
          <a:xfrm>
            <a:off x="1021896" y="3915217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Ovários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2" name="Conexão recta 51"/>
          <p:cNvCxnSpPr/>
          <p:nvPr/>
        </p:nvCxnSpPr>
        <p:spPr>
          <a:xfrm>
            <a:off x="3978909" y="2986585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Rectângulo 60"/>
          <p:cNvSpPr/>
          <p:nvPr/>
        </p:nvSpPr>
        <p:spPr>
          <a:xfrm>
            <a:off x="3078909" y="3168668"/>
            <a:ext cx="1800000" cy="243068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Espermatozoide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ângulo 54"/>
          <p:cNvSpPr/>
          <p:nvPr/>
        </p:nvSpPr>
        <p:spPr>
          <a:xfrm>
            <a:off x="3069231" y="3906309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Rectângulo 89"/>
          <p:cNvSpPr/>
          <p:nvPr/>
        </p:nvSpPr>
        <p:spPr>
          <a:xfrm>
            <a:off x="3076638" y="3903134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Testículos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1" name="Conexão recta 51"/>
          <p:cNvCxnSpPr/>
          <p:nvPr/>
        </p:nvCxnSpPr>
        <p:spPr>
          <a:xfrm>
            <a:off x="3986325" y="3410507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CaixaDeTexto 110"/>
          <p:cNvSpPr txBox="1">
            <a:spLocks noChangeArrowheads="1"/>
          </p:cNvSpPr>
          <p:nvPr/>
        </p:nvSpPr>
        <p:spPr bwMode="auto">
          <a:xfrm>
            <a:off x="3197350" y="3475503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produzido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08" name="Conexão recta 51"/>
          <p:cNvCxnSpPr/>
          <p:nvPr/>
        </p:nvCxnSpPr>
        <p:spPr>
          <a:xfrm>
            <a:off x="6828149" y="2440465"/>
            <a:ext cx="0" cy="54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CaixaDeTexto 110"/>
          <p:cNvSpPr txBox="1">
            <a:spLocks noChangeArrowheads="1"/>
          </p:cNvSpPr>
          <p:nvPr/>
        </p:nvSpPr>
        <p:spPr bwMode="auto">
          <a:xfrm>
            <a:off x="6195874" y="2567646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origina</a:t>
            </a:r>
            <a:r>
              <a:rPr lang="en-GB" altLang="pt-PT" sz="1200" dirty="0" smtClean="0">
                <a:latin typeface="Arial" charset="0"/>
              </a:rPr>
              <a:t> um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10" name="Rectângulo 54"/>
          <p:cNvSpPr/>
          <p:nvPr/>
        </p:nvSpPr>
        <p:spPr>
          <a:xfrm>
            <a:off x="5920169" y="3830212"/>
            <a:ext cx="1800000" cy="258763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Rectângulo 89"/>
          <p:cNvSpPr/>
          <p:nvPr/>
        </p:nvSpPr>
        <p:spPr>
          <a:xfrm>
            <a:off x="5938591" y="3830212"/>
            <a:ext cx="1800000" cy="258763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Embrião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4" name="Conexão recta 51"/>
          <p:cNvCxnSpPr/>
          <p:nvPr/>
        </p:nvCxnSpPr>
        <p:spPr>
          <a:xfrm>
            <a:off x="6810745" y="3247800"/>
            <a:ext cx="0" cy="54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CaixaDeTexto 110"/>
          <p:cNvSpPr txBox="1">
            <a:spLocks noChangeArrowheads="1"/>
          </p:cNvSpPr>
          <p:nvPr/>
        </p:nvSpPr>
        <p:spPr bwMode="auto">
          <a:xfrm>
            <a:off x="6178162" y="3345477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 smtClean="0">
                <a:latin typeface="Arial" charset="0"/>
              </a:rPr>
              <a:t>origina</a:t>
            </a:r>
            <a:r>
              <a:rPr lang="en-GB" altLang="pt-PT" sz="1200" dirty="0" smtClean="0">
                <a:latin typeface="Arial" charset="0"/>
              </a:rPr>
              <a:t> um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21" name="Conexão recta 51"/>
          <p:cNvCxnSpPr>
            <a:endCxn id="123" idx="0"/>
          </p:cNvCxnSpPr>
          <p:nvPr/>
        </p:nvCxnSpPr>
        <p:spPr>
          <a:xfrm>
            <a:off x="6811356" y="4109321"/>
            <a:ext cx="2128" cy="911093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CaixaDeTexto 110"/>
          <p:cNvSpPr txBox="1">
            <a:spLocks noChangeArrowheads="1"/>
          </p:cNvSpPr>
          <p:nvPr/>
        </p:nvSpPr>
        <p:spPr bwMode="auto">
          <a:xfrm>
            <a:off x="6178773" y="4576083"/>
            <a:ext cx="1263650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sofre</a:t>
            </a:r>
            <a:endParaRPr lang="en-GB" altLang="pt-PT" sz="1200" dirty="0">
              <a:latin typeface="Arial" charset="0"/>
            </a:endParaRPr>
          </a:p>
        </p:txBody>
      </p:sp>
      <p:sp>
        <p:nvSpPr>
          <p:cNvPr id="123" name="Rectângulo 60"/>
          <p:cNvSpPr/>
          <p:nvPr/>
        </p:nvSpPr>
        <p:spPr>
          <a:xfrm>
            <a:off x="5913484" y="5020414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Nidação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Conexão reta 34"/>
          <p:cNvCxnSpPr/>
          <p:nvPr/>
        </p:nvCxnSpPr>
        <p:spPr>
          <a:xfrm>
            <a:off x="6809987" y="4394219"/>
            <a:ext cx="3863045" cy="6962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CaixaDeTexto 110"/>
          <p:cNvSpPr txBox="1">
            <a:spLocks noChangeArrowheads="1"/>
          </p:cNvSpPr>
          <p:nvPr/>
        </p:nvSpPr>
        <p:spPr bwMode="auto">
          <a:xfrm>
            <a:off x="8071918" y="4120004"/>
            <a:ext cx="2518327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se </a:t>
            </a:r>
            <a:r>
              <a:rPr lang="en-GB" altLang="pt-PT" sz="1200" dirty="0" err="1" smtClean="0">
                <a:latin typeface="Arial" charset="0"/>
              </a:rPr>
              <a:t>encontra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protegido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por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28" name="Conexão recta 51"/>
          <p:cNvCxnSpPr/>
          <p:nvPr/>
        </p:nvCxnSpPr>
        <p:spPr>
          <a:xfrm>
            <a:off x="10673032" y="4408301"/>
            <a:ext cx="0" cy="180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exão recta 81"/>
          <p:cNvCxnSpPr/>
          <p:nvPr/>
        </p:nvCxnSpPr>
        <p:spPr>
          <a:xfrm flipH="1">
            <a:off x="10675594" y="5524122"/>
            <a:ext cx="0" cy="18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ângulo 54"/>
          <p:cNvSpPr/>
          <p:nvPr/>
        </p:nvSpPr>
        <p:spPr>
          <a:xfrm>
            <a:off x="9765304" y="5712250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Rectângulo 89"/>
          <p:cNvSpPr/>
          <p:nvPr/>
        </p:nvSpPr>
        <p:spPr>
          <a:xfrm>
            <a:off x="9774829" y="5709075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Saco amniótico</a:t>
            </a: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Rectângulo 60"/>
          <p:cNvSpPr/>
          <p:nvPr/>
        </p:nvSpPr>
        <p:spPr>
          <a:xfrm>
            <a:off x="9768314" y="5348990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Placenta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5" name="Conexão recta 81"/>
          <p:cNvCxnSpPr/>
          <p:nvPr/>
        </p:nvCxnSpPr>
        <p:spPr>
          <a:xfrm flipH="1">
            <a:off x="10517004" y="4706950"/>
            <a:ext cx="0" cy="144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ângulo 60"/>
          <p:cNvSpPr/>
          <p:nvPr/>
        </p:nvSpPr>
        <p:spPr>
          <a:xfrm>
            <a:off x="9774358" y="6126354"/>
            <a:ext cx="1800000" cy="240445"/>
          </a:xfrm>
          <a:prstGeom prst="rect">
            <a:avLst/>
          </a:prstGeom>
          <a:solidFill>
            <a:srgbClr val="30657B"/>
          </a:solidFill>
          <a:ln>
            <a:solidFill>
              <a:srgbClr val="1F63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Cordão umbilical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Rectângulo 54"/>
          <p:cNvSpPr/>
          <p:nvPr/>
        </p:nvSpPr>
        <p:spPr>
          <a:xfrm>
            <a:off x="9751042" y="4593327"/>
            <a:ext cx="1800000" cy="260350"/>
          </a:xfrm>
          <a:prstGeom prst="rect">
            <a:avLst/>
          </a:prstGeom>
          <a:solidFill>
            <a:schemeClr val="bg1"/>
          </a:solidFill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Rectângulo 89"/>
          <p:cNvSpPr/>
          <p:nvPr/>
        </p:nvSpPr>
        <p:spPr>
          <a:xfrm>
            <a:off x="9760567" y="4590152"/>
            <a:ext cx="1800000" cy="26035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Anexos embrionários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4" name="Conexão recta 51"/>
          <p:cNvCxnSpPr/>
          <p:nvPr/>
        </p:nvCxnSpPr>
        <p:spPr>
          <a:xfrm>
            <a:off x="10666156" y="4840860"/>
            <a:ext cx="0" cy="468000"/>
          </a:xfrm>
          <a:prstGeom prst="line">
            <a:avLst/>
          </a:prstGeom>
          <a:ln w="19050">
            <a:solidFill>
              <a:srgbClr val="3065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CaixaDeTexto 110"/>
          <p:cNvSpPr txBox="1">
            <a:spLocks noChangeArrowheads="1"/>
          </p:cNvSpPr>
          <p:nvPr/>
        </p:nvSpPr>
        <p:spPr bwMode="auto">
          <a:xfrm>
            <a:off x="9889781" y="4891729"/>
            <a:ext cx="1571625" cy="257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GB" altLang="pt-PT" sz="1200" dirty="0" err="1">
                <a:latin typeface="Arial" charset="0"/>
              </a:rPr>
              <a:t>q</a:t>
            </a:r>
            <a:r>
              <a:rPr lang="en-GB" altLang="pt-PT" sz="1200" dirty="0" err="1" smtClean="0">
                <a:latin typeface="Arial" charset="0"/>
              </a:rPr>
              <a:t>ue</a:t>
            </a:r>
            <a:r>
              <a:rPr lang="en-GB" altLang="pt-PT" sz="1200" dirty="0" smtClean="0">
                <a:latin typeface="Arial" charset="0"/>
              </a:rPr>
              <a:t> </a:t>
            </a:r>
            <a:r>
              <a:rPr lang="en-GB" altLang="pt-PT" sz="1200" dirty="0" err="1" smtClean="0">
                <a:latin typeface="Arial" charset="0"/>
              </a:rPr>
              <a:t>são</a:t>
            </a:r>
            <a:endParaRPr lang="en-GB" altLang="pt-PT" sz="1200" dirty="0">
              <a:latin typeface="Arial" charset="0"/>
            </a:endParaRPr>
          </a:p>
        </p:txBody>
      </p:sp>
      <p:cxnSp>
        <p:nvCxnSpPr>
          <p:cNvPr id="176" name="Conexão recta 81"/>
          <p:cNvCxnSpPr/>
          <p:nvPr/>
        </p:nvCxnSpPr>
        <p:spPr>
          <a:xfrm flipH="1">
            <a:off x="10669511" y="5985018"/>
            <a:ext cx="0" cy="180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60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60" grpId="0"/>
      <p:bldP spid="80" grpId="0" animBg="1"/>
      <p:bldP spid="81" grpId="0" animBg="1"/>
      <p:bldP spid="99" grpId="0"/>
      <p:bldP spid="101" grpId="0"/>
      <p:bldP spid="102" grpId="0"/>
      <p:bldP spid="103" grpId="0"/>
      <p:bldP spid="139" grpId="0" animBg="1"/>
      <p:bldP spid="140" grpId="0" animBg="1"/>
      <p:bldP spid="159" grpId="0" animBg="1"/>
      <p:bldP spid="160" grpId="0" animBg="1"/>
      <p:bldP spid="110" grpId="0" animBg="1"/>
      <p:bldP spid="111" grpId="0" animBg="1"/>
      <p:bldP spid="137" grpId="0" animBg="1"/>
      <p:bldP spid="138" grpId="0" animBg="1"/>
      <p:bldP spid="166" grpId="0" animBg="1"/>
      <p:bldP spid="170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3696</TotalTime>
  <Words>788</Words>
  <Application>Microsoft Office PowerPoint</Application>
  <PresentationFormat>Custom</PresentationFormat>
  <Paragraphs>184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226</cp:revision>
  <dcterms:created xsi:type="dcterms:W3CDTF">2016-11-06T17:30:27Z</dcterms:created>
  <dcterms:modified xsi:type="dcterms:W3CDTF">2017-04-04T14:14:34Z</dcterms:modified>
</cp:coreProperties>
</file>