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77" r:id="rId3"/>
    <p:sldId id="278" r:id="rId4"/>
    <p:sldId id="288" r:id="rId5"/>
    <p:sldId id="289" r:id="rId6"/>
    <p:sldId id="286" r:id="rId7"/>
    <p:sldId id="279" r:id="rId8"/>
    <p:sldId id="290" r:id="rId9"/>
    <p:sldId id="280" r:id="rId10"/>
    <p:sldId id="281" r:id="rId11"/>
    <p:sldId id="265" r:id="rId12"/>
    <p:sldId id="275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590"/>
    <a:srgbClr val="38A28E"/>
    <a:srgbClr val="349885"/>
    <a:srgbClr val="339966"/>
    <a:srgbClr val="F0F9EB"/>
    <a:srgbClr val="EBF7E5"/>
    <a:srgbClr val="F8FCF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46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-108" y="-186"/>
      </p:cViewPr>
      <p:guideLst>
        <p:guide orient="horz" pos="2160"/>
        <p:guide pos="30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11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563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764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016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3181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147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839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335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1552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85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20-06-2017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20092" y="2770443"/>
            <a:ext cx="3264363" cy="249298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en-US" sz="3200" b="1" dirty="0" err="1">
                <a:solidFill>
                  <a:srgbClr val="20A78F"/>
                </a:solidFill>
              </a:rPr>
              <a:t>Domínio</a:t>
            </a:r>
            <a:endParaRPr lang="en-US" sz="3200" b="1" dirty="0">
              <a:solidFill>
                <a:srgbClr val="20A78F"/>
              </a:solidFill>
            </a:endParaRPr>
          </a:p>
          <a:p>
            <a:pPr algn="r"/>
            <a:r>
              <a:rPr lang="en-US" dirty="0" err="1" smtClean="0">
                <a:solidFill>
                  <a:srgbClr val="464646"/>
                </a:solidFill>
              </a:rPr>
              <a:t>Processos</a:t>
            </a:r>
            <a:r>
              <a:rPr lang="en-US" dirty="0" smtClean="0">
                <a:solidFill>
                  <a:srgbClr val="464646"/>
                </a:solidFill>
              </a:rPr>
              <a:t> </a:t>
            </a:r>
            <a:r>
              <a:rPr lang="en-US" dirty="0" err="1" smtClean="0">
                <a:solidFill>
                  <a:srgbClr val="464646"/>
                </a:solidFill>
              </a:rPr>
              <a:t>vitais</a:t>
            </a:r>
            <a:r>
              <a:rPr lang="en-US" dirty="0" smtClean="0">
                <a:solidFill>
                  <a:srgbClr val="464646"/>
                </a:solidFill>
              </a:rPr>
              <a:t> </a:t>
            </a:r>
            <a:r>
              <a:rPr lang="en-US" dirty="0" err="1" smtClean="0">
                <a:solidFill>
                  <a:srgbClr val="464646"/>
                </a:solidFill>
              </a:rPr>
              <a:t>comuns</a:t>
            </a:r>
            <a:r>
              <a:rPr lang="en-US" dirty="0" smtClean="0">
                <a:solidFill>
                  <a:srgbClr val="464646"/>
                </a:solidFill>
              </a:rPr>
              <a:t> </a:t>
            </a:r>
            <a:r>
              <a:rPr lang="en-US" dirty="0" err="1" smtClean="0">
                <a:solidFill>
                  <a:srgbClr val="464646"/>
                </a:solidFill>
              </a:rPr>
              <a:t>aos</a:t>
            </a:r>
            <a:r>
              <a:rPr lang="en-US" dirty="0" smtClean="0">
                <a:solidFill>
                  <a:srgbClr val="464646"/>
                </a:solidFill>
              </a:rPr>
              <a:t> </a:t>
            </a:r>
            <a:r>
              <a:rPr lang="en-US" dirty="0" err="1" smtClean="0">
                <a:solidFill>
                  <a:srgbClr val="464646"/>
                </a:solidFill>
              </a:rPr>
              <a:t>seres</a:t>
            </a:r>
            <a:r>
              <a:rPr lang="en-US" dirty="0" smtClean="0">
                <a:solidFill>
                  <a:srgbClr val="464646"/>
                </a:solidFill>
              </a:rPr>
              <a:t> </a:t>
            </a:r>
            <a:r>
              <a:rPr lang="en-US" dirty="0" err="1" smtClean="0">
                <a:solidFill>
                  <a:srgbClr val="464646"/>
                </a:solidFill>
              </a:rPr>
              <a:t>vivos</a:t>
            </a:r>
            <a:endParaRPr lang="en-US" dirty="0" smtClean="0">
              <a:solidFill>
                <a:srgbClr val="464646"/>
              </a:solidFill>
            </a:endParaRPr>
          </a:p>
          <a:p>
            <a:pPr algn="r"/>
            <a:endParaRPr lang="en-US" dirty="0">
              <a:solidFill>
                <a:srgbClr val="464646"/>
              </a:solidFill>
            </a:endParaRPr>
          </a:p>
          <a:p>
            <a:pPr algn="r"/>
            <a:r>
              <a:rPr lang="en-US" sz="3200" b="1" dirty="0" err="1">
                <a:solidFill>
                  <a:srgbClr val="20A78F"/>
                </a:solidFill>
              </a:rPr>
              <a:t>Subdomínio</a:t>
            </a:r>
            <a:endParaRPr lang="en-US" sz="3200" b="1" dirty="0">
              <a:solidFill>
                <a:srgbClr val="20A78F"/>
              </a:solidFill>
            </a:endParaRPr>
          </a:p>
          <a:p>
            <a:pPr algn="r"/>
            <a:r>
              <a:rPr lang="pt-BR" dirty="0">
                <a:solidFill>
                  <a:srgbClr val="464646"/>
                </a:solidFill>
              </a:rPr>
              <a:t>Trocas nutricionais entre o organismo e o meio: nas plantas </a:t>
            </a:r>
            <a:endParaRPr lang="pt-PT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7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91" y="1170542"/>
            <a:ext cx="2663516" cy="135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plantas captam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a água e os sais minerais?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"/>
          <a:stretch/>
        </p:blipFill>
        <p:spPr bwMode="auto">
          <a:xfrm>
            <a:off x="0" y="2597862"/>
            <a:ext cx="8592117" cy="375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Box 3"/>
          <p:cNvSpPr txBox="1">
            <a:spLocks noChangeArrowheads="1"/>
          </p:cNvSpPr>
          <p:nvPr/>
        </p:nvSpPr>
        <p:spPr bwMode="auto">
          <a:xfrm>
            <a:off x="607873" y="1507747"/>
            <a:ext cx="77392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As plantas produzem o seu próprio alimento, são seres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autotróficos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. </a:t>
            </a:r>
            <a:endParaRPr lang="pt-BR" altLang="pt-PT" sz="2000" dirty="0" smtClean="0">
              <a:solidFill>
                <a:srgbClr val="39A590"/>
              </a:solidFill>
              <a:latin typeface="+mn-lt"/>
            </a:endParaRPr>
          </a:p>
          <a:p>
            <a:pPr algn="ctr"/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A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água e os sais minerais são necessários para o fabrico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                              do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alimento das plantas.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739056" y="2510098"/>
            <a:ext cx="3400692" cy="420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altLang="pt-PT" sz="2000" dirty="0" smtClean="0"/>
              <a:t>A </a:t>
            </a:r>
            <a:r>
              <a:rPr lang="pt-BR" altLang="pt-PT" sz="2000" b="1" u="sng" dirty="0" smtClean="0"/>
              <a:t>absorção</a:t>
            </a:r>
            <a:r>
              <a:rPr lang="pt-BR" altLang="pt-PT" sz="2000" dirty="0" smtClean="0"/>
              <a:t> </a:t>
            </a:r>
            <a:r>
              <a:rPr lang="pt-BR" altLang="pt-PT" sz="2000" dirty="0"/>
              <a:t>de água e </a:t>
            </a:r>
            <a:r>
              <a:rPr lang="pt-BR" altLang="pt-PT" sz="2000" dirty="0" smtClean="0"/>
              <a:t>               sais </a:t>
            </a:r>
            <a:r>
              <a:rPr lang="pt-BR" altLang="pt-PT" sz="2000" dirty="0"/>
              <a:t>minerais ocorre, geralmente, na raiz, através dos </a:t>
            </a:r>
            <a:r>
              <a:rPr lang="pt-BR" altLang="pt-PT" sz="2000" b="1" dirty="0"/>
              <a:t>pelos </a:t>
            </a:r>
            <a:r>
              <a:rPr lang="pt-BR" altLang="pt-PT" sz="2000" b="1" dirty="0" smtClean="0"/>
              <a:t>radiculares</a:t>
            </a:r>
            <a:r>
              <a:rPr lang="pt-BR" altLang="pt-PT" sz="2000" dirty="0" smtClean="0"/>
              <a:t>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Os pelos radiculares localizam-se na </a:t>
            </a:r>
            <a:r>
              <a:rPr lang="pt-BR" sz="2000" b="1" dirty="0" smtClean="0"/>
              <a:t>zona             pilosa</a:t>
            </a:r>
            <a:r>
              <a:rPr lang="pt-BR" sz="2000" dirty="0" smtClean="0"/>
              <a:t> da raiz;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/>
              <a:t>A solução de água </a:t>
            </a:r>
            <a:r>
              <a:rPr lang="pt-BR" sz="2000" dirty="0" smtClean="0"/>
              <a:t>com            </a:t>
            </a:r>
            <a:r>
              <a:rPr lang="pt-BR" sz="2000" dirty="0"/>
              <a:t>sais minerais dissolvidos que entra na planta é a </a:t>
            </a:r>
            <a:r>
              <a:rPr lang="pt-BR" sz="2000" b="1" dirty="0"/>
              <a:t>seiva </a:t>
            </a:r>
            <a:r>
              <a:rPr lang="pt-BR" sz="2000" b="1" dirty="0" smtClean="0"/>
              <a:t>bruta.</a:t>
            </a:r>
            <a:endParaRPr lang="pt-BR" sz="2000" b="1" dirty="0"/>
          </a:p>
        </p:txBody>
      </p:sp>
      <p:cxnSp>
        <p:nvCxnSpPr>
          <p:cNvPr id="56" name="Straight Connector 55"/>
          <p:cNvCxnSpPr/>
          <p:nvPr/>
        </p:nvCxnSpPr>
        <p:spPr>
          <a:xfrm rot="5400000">
            <a:off x="6065766" y="4005043"/>
            <a:ext cx="525600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41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circula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seiva bruta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nas plantas?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51" y="1393796"/>
            <a:ext cx="3841492" cy="540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2"/>
          <a:stretch/>
        </p:blipFill>
        <p:spPr bwMode="auto">
          <a:xfrm>
            <a:off x="6634652" y="3728459"/>
            <a:ext cx="3417661" cy="312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34652" y="3082128"/>
            <a:ext cx="4867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Ocorre absorção de água e sais minerais do exterior até ao xilema.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634652" y="2590176"/>
            <a:ext cx="1797290" cy="484902"/>
            <a:chOff x="1957387" y="4951966"/>
            <a:chExt cx="2766281" cy="648577"/>
          </a:xfrm>
        </p:grpSpPr>
        <p:sp>
          <p:nvSpPr>
            <p:cNvPr id="13" name="Rectangle 12"/>
            <p:cNvSpPr/>
            <p:nvPr/>
          </p:nvSpPr>
          <p:spPr>
            <a:xfrm>
              <a:off x="2224870" y="4951968"/>
              <a:ext cx="2498798" cy="648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RAIZ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6" name="Oval 15"/>
          <p:cNvSpPr/>
          <p:nvPr/>
        </p:nvSpPr>
        <p:spPr>
          <a:xfrm>
            <a:off x="5695209" y="2461469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1</a:t>
            </a:r>
            <a:endParaRPr lang="en-US" sz="4000" b="1" dirty="0"/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3746380" y="1515077"/>
            <a:ext cx="547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A seiva bruta é transportada por vasos condutores –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xilema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–,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desde a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raiz até às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folhas.</a:t>
            </a:r>
            <a:endParaRPr lang="pt-BR" altLang="pt-PT" sz="2000" dirty="0">
              <a:solidFill>
                <a:srgbClr val="39A590"/>
              </a:solidFill>
              <a:latin typeface="+mn-lt"/>
            </a:endParaRPr>
          </a:p>
        </p:txBody>
      </p:sp>
      <p:sp>
        <p:nvSpPr>
          <p:cNvPr id="3" name="Curved Up Arrow 2"/>
          <p:cNvSpPr/>
          <p:nvPr/>
        </p:nvSpPr>
        <p:spPr>
          <a:xfrm rot="21342317">
            <a:off x="4661554" y="5856619"/>
            <a:ext cx="1878987" cy="497303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 rot="291404">
            <a:off x="9328523" y="1566164"/>
            <a:ext cx="2536458" cy="10299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É A </a:t>
            </a:r>
            <a:r>
              <a:rPr lang="pt-BR" b="1" u="sng" dirty="0" smtClean="0">
                <a:solidFill>
                  <a:schemeClr val="bg1"/>
                </a:solidFill>
              </a:rPr>
              <a:t>TRANSPIRAÇÃO</a:t>
            </a:r>
            <a:r>
              <a:rPr lang="pt-BR" b="1" dirty="0" smtClean="0">
                <a:solidFill>
                  <a:schemeClr val="bg1"/>
                </a:solidFill>
              </a:rPr>
              <a:t> QUE PROVOCA A SUBIDA                 DA SEIVA BRUTA.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7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3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574" y="3130418"/>
            <a:ext cx="3070610" cy="371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circula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seiva bruta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nas plantas?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803333" y="4528545"/>
            <a:ext cx="19151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A </a:t>
            </a:r>
            <a:r>
              <a:rPr lang="pt-BR" dirty="0"/>
              <a:t>seiva bruta circula </a:t>
            </a:r>
            <a:r>
              <a:rPr lang="pt-BR" dirty="0" smtClean="0"/>
              <a:t>em </a:t>
            </a:r>
            <a:r>
              <a:rPr lang="pt-BR" dirty="0"/>
              <a:t>sentido ascendente </a:t>
            </a:r>
            <a:r>
              <a:rPr lang="pt-BR" dirty="0" smtClean="0"/>
              <a:t>no interior do xilema.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634652" y="2572420"/>
            <a:ext cx="1797290" cy="484902"/>
            <a:chOff x="1957387" y="4951966"/>
            <a:chExt cx="2766281" cy="648577"/>
          </a:xfrm>
        </p:grpSpPr>
        <p:sp>
          <p:nvSpPr>
            <p:cNvPr id="13" name="Rectangle 12"/>
            <p:cNvSpPr/>
            <p:nvPr/>
          </p:nvSpPr>
          <p:spPr>
            <a:xfrm>
              <a:off x="2224870" y="4951968"/>
              <a:ext cx="2498798" cy="648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CAULE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Curved Up Arrow 2"/>
          <p:cNvSpPr/>
          <p:nvPr/>
        </p:nvSpPr>
        <p:spPr>
          <a:xfrm rot="1008942">
            <a:off x="4336664" y="4399766"/>
            <a:ext cx="1878987" cy="497303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51" y="1393796"/>
            <a:ext cx="3841492" cy="540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Oval 19"/>
          <p:cNvSpPr/>
          <p:nvPr/>
        </p:nvSpPr>
        <p:spPr>
          <a:xfrm>
            <a:off x="5695209" y="2461469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2</a:t>
            </a:r>
            <a:endParaRPr lang="en-US" sz="4000" b="1" dirty="0"/>
          </a:p>
        </p:txBody>
      </p: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3746380" y="1515077"/>
            <a:ext cx="547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A seiva bruta é transportada por vasos condutores –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xilema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–,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desde a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raiz até às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folhas.</a:t>
            </a:r>
            <a:endParaRPr lang="pt-BR" altLang="pt-PT" sz="2000" dirty="0">
              <a:solidFill>
                <a:srgbClr val="39A590"/>
              </a:solidFill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 rot="291404">
            <a:off x="9328523" y="1566164"/>
            <a:ext cx="2536458" cy="10299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É A </a:t>
            </a:r>
            <a:r>
              <a:rPr lang="pt-BR" b="1" u="sng" dirty="0" smtClean="0">
                <a:solidFill>
                  <a:schemeClr val="bg1"/>
                </a:solidFill>
              </a:rPr>
              <a:t>TRANSPIRAÇÃO</a:t>
            </a:r>
            <a:r>
              <a:rPr lang="pt-BR" b="1" dirty="0" smtClean="0">
                <a:solidFill>
                  <a:schemeClr val="bg1"/>
                </a:solidFill>
              </a:rPr>
              <a:t> QUE PROVOCA A SUBIDA                 DA SEIVA BRUTA.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5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352206" y="3336259"/>
            <a:ext cx="3334976" cy="3360653"/>
            <a:chOff x="6352206" y="3336259"/>
            <a:chExt cx="3334976" cy="3360653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206" y="3336259"/>
              <a:ext cx="3334976" cy="3360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Arc 3"/>
            <p:cNvSpPr/>
            <p:nvPr/>
          </p:nvSpPr>
          <p:spPr>
            <a:xfrm rot="6715424">
              <a:off x="7433759" y="5981270"/>
              <a:ext cx="390618" cy="184991"/>
            </a:xfrm>
            <a:prstGeom prst="arc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/>
            <p:cNvSpPr/>
            <p:nvPr/>
          </p:nvSpPr>
          <p:spPr>
            <a:xfrm rot="18317013" flipH="1">
              <a:off x="6860496" y="5556625"/>
              <a:ext cx="390618" cy="184991"/>
            </a:xfrm>
            <a:prstGeom prst="arc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 rot="2013907">
              <a:off x="6824366" y="5815201"/>
              <a:ext cx="8050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Vapor de </a:t>
              </a:r>
              <a:r>
                <a:rPr lang="en-US" sz="1000" b="1" dirty="0" err="1" smtClean="0"/>
                <a:t>água</a:t>
              </a:r>
              <a:endParaRPr lang="en-US" sz="10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circula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seiva bruta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nas plantas?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18311" y="3099612"/>
            <a:ext cx="4620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 </a:t>
            </a:r>
            <a:r>
              <a:rPr lang="pt-BR" dirty="0"/>
              <a:t>seiva bruta circula </a:t>
            </a:r>
            <a:r>
              <a:rPr lang="pt-BR" dirty="0" smtClean="0"/>
              <a:t>nas </a:t>
            </a:r>
            <a:r>
              <a:rPr lang="pt-BR" dirty="0"/>
              <a:t>nervuras da folha.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634652" y="2572420"/>
            <a:ext cx="1797290" cy="484902"/>
            <a:chOff x="1957387" y="4951966"/>
            <a:chExt cx="2766281" cy="648577"/>
          </a:xfrm>
        </p:grpSpPr>
        <p:sp>
          <p:nvSpPr>
            <p:cNvPr id="13" name="Rectangle 12"/>
            <p:cNvSpPr/>
            <p:nvPr/>
          </p:nvSpPr>
          <p:spPr>
            <a:xfrm>
              <a:off x="2224870" y="4951968"/>
              <a:ext cx="2498798" cy="6485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FOLHA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Curved Up Arrow 2"/>
          <p:cNvSpPr/>
          <p:nvPr/>
        </p:nvSpPr>
        <p:spPr>
          <a:xfrm rot="1864571">
            <a:off x="4197123" y="3180348"/>
            <a:ext cx="1878987" cy="497303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51" y="1393796"/>
            <a:ext cx="3841492" cy="5407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Oval 20"/>
          <p:cNvSpPr/>
          <p:nvPr/>
        </p:nvSpPr>
        <p:spPr>
          <a:xfrm>
            <a:off x="5695209" y="2461469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3</a:t>
            </a:r>
            <a:endParaRPr lang="en-US" sz="4000" b="1" dirty="0"/>
          </a:p>
        </p:txBody>
      </p: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3746380" y="1515077"/>
            <a:ext cx="547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A seiva bruta é transportada por vasos condutores –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xilema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–,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desde a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raiz até às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folhas.</a:t>
            </a:r>
            <a:endParaRPr lang="pt-BR" altLang="pt-PT" sz="2000" dirty="0">
              <a:solidFill>
                <a:srgbClr val="39A590"/>
              </a:solidFill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 rot="291404">
            <a:off x="9328523" y="1566164"/>
            <a:ext cx="2536458" cy="10299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É A </a:t>
            </a:r>
            <a:r>
              <a:rPr lang="pt-BR" b="1" u="sng" dirty="0" smtClean="0">
                <a:solidFill>
                  <a:schemeClr val="bg1"/>
                </a:solidFill>
              </a:rPr>
              <a:t>TRANSPIRAÇÃO</a:t>
            </a:r>
            <a:r>
              <a:rPr lang="pt-BR" b="1" dirty="0" smtClean="0">
                <a:solidFill>
                  <a:schemeClr val="bg1"/>
                </a:solidFill>
              </a:rPr>
              <a:t> QUE PROVOCA A SUBIDA                 DA SEIVA BRUTA.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756558" y="3792075"/>
            <a:ext cx="22410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Apenas </a:t>
            </a:r>
            <a:r>
              <a:rPr lang="pt-BR" dirty="0"/>
              <a:t>uma pequena parte da água que é absorvida na raiz </a:t>
            </a:r>
          </a:p>
          <a:p>
            <a:pPr algn="ctr"/>
            <a:r>
              <a:rPr lang="pt-BR" dirty="0"/>
              <a:t>fica retida na planta. A maior parte é libertada sob a forma de </a:t>
            </a:r>
            <a:r>
              <a:rPr lang="pt-BR" dirty="0" smtClean="0"/>
              <a:t>vapor </a:t>
            </a:r>
            <a:r>
              <a:rPr lang="pt-BR" dirty="0"/>
              <a:t>– </a:t>
            </a:r>
            <a:r>
              <a:rPr lang="pt-BR" b="1" dirty="0" smtClean="0"/>
              <a:t>transpiração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302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1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circula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seiva bruta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nas plantas?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29" y="2845374"/>
            <a:ext cx="4429514" cy="4012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14" y="1524437"/>
            <a:ext cx="3075721" cy="2208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618" y="3968560"/>
            <a:ext cx="4325783" cy="259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 rot="291404">
            <a:off x="9264725" y="1629962"/>
            <a:ext cx="2536458" cy="10299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É A </a:t>
            </a:r>
            <a:r>
              <a:rPr lang="pt-BR" b="1" u="sng" dirty="0" smtClean="0">
                <a:solidFill>
                  <a:schemeClr val="bg1"/>
                </a:solidFill>
              </a:rPr>
              <a:t>TRANSPIRAÇÃO</a:t>
            </a:r>
            <a:r>
              <a:rPr lang="pt-BR" b="1" dirty="0" smtClean="0">
                <a:solidFill>
                  <a:schemeClr val="bg1"/>
                </a:solidFill>
              </a:rPr>
              <a:t> QUE PROVOCA A SUBIDA                 DA SEIVA BRUTA.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618419" y="3007896"/>
            <a:ext cx="1914544" cy="484902"/>
            <a:chOff x="1957387" y="4951966"/>
            <a:chExt cx="2946752" cy="648577"/>
          </a:xfrm>
        </p:grpSpPr>
        <p:sp>
          <p:nvSpPr>
            <p:cNvPr id="11" name="Rectangle 10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TRANSPIRAÇÃO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rot="16200000">
            <a:off x="292086" y="3905644"/>
            <a:ext cx="360000" cy="360000"/>
            <a:chOff x="11134725" y="1770992"/>
            <a:chExt cx="360000" cy="3600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 rot="5400000">
            <a:off x="4618630" y="6334935"/>
            <a:ext cx="360000" cy="360000"/>
            <a:chOff x="11134725" y="1770992"/>
            <a:chExt cx="360000" cy="3600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16200000">
            <a:off x="3890576" y="1427778"/>
            <a:ext cx="360000" cy="360000"/>
            <a:chOff x="11134725" y="1770992"/>
            <a:chExt cx="360000" cy="360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5400000">
            <a:off x="6795994" y="3467799"/>
            <a:ext cx="360000" cy="360000"/>
            <a:chOff x="11134725" y="1770992"/>
            <a:chExt cx="360000" cy="3600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480964" y="1721816"/>
            <a:ext cx="292768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Na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transpiração ocorre 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a  libertação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de                  vapor de água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, </a:t>
            </a:r>
          </a:p>
          <a:p>
            <a:pPr algn="ctr"/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principalmente através dos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estomas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das folhas.</a:t>
            </a:r>
          </a:p>
        </p:txBody>
      </p:sp>
    </p:spTree>
    <p:extLst>
      <p:ext uri="{BB962C8B-B14F-4D97-AF65-F5344CB8AC3E}">
        <p14:creationId xmlns:p14="http://schemas.microsoft.com/office/powerpoint/2010/main" val="187086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"/>
          <a:stretch/>
        </p:blipFill>
        <p:spPr bwMode="auto">
          <a:xfrm>
            <a:off x="68740" y="1291423"/>
            <a:ext cx="5597493" cy="556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plantas fabricam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seu alimento?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67486" y="1433564"/>
            <a:ext cx="1914544" cy="484902"/>
            <a:chOff x="1957387" y="4951966"/>
            <a:chExt cx="2946752" cy="648577"/>
          </a:xfrm>
        </p:grpSpPr>
        <p:sp>
          <p:nvSpPr>
            <p:cNvPr id="11" name="Rectangle 10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FOTOSSÍNTESE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6" name="Rectângulo 54"/>
          <p:cNvSpPr/>
          <p:nvPr/>
        </p:nvSpPr>
        <p:spPr>
          <a:xfrm>
            <a:off x="400692" y="2823016"/>
            <a:ext cx="2044557" cy="364068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50934" y="4790071"/>
            <a:ext cx="351707" cy="334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ângulo 54"/>
          <p:cNvSpPr/>
          <p:nvPr/>
        </p:nvSpPr>
        <p:spPr>
          <a:xfrm>
            <a:off x="4178912" y="2611348"/>
            <a:ext cx="1305017" cy="364068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ângulo 54"/>
          <p:cNvSpPr/>
          <p:nvPr/>
        </p:nvSpPr>
        <p:spPr>
          <a:xfrm>
            <a:off x="3390279" y="4438435"/>
            <a:ext cx="1305017" cy="472612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ângulo 54"/>
          <p:cNvSpPr/>
          <p:nvPr/>
        </p:nvSpPr>
        <p:spPr>
          <a:xfrm>
            <a:off x="638201" y="6172773"/>
            <a:ext cx="1305017" cy="364068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ângulo 54"/>
          <p:cNvSpPr/>
          <p:nvPr/>
        </p:nvSpPr>
        <p:spPr>
          <a:xfrm>
            <a:off x="3259142" y="6424226"/>
            <a:ext cx="1436154" cy="364068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80263" y="2629307"/>
            <a:ext cx="6080560" cy="3824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altLang="pt-PT" sz="2000" dirty="0" smtClean="0"/>
              <a:t>A fotossíntese ocorre </a:t>
            </a:r>
            <a:r>
              <a:rPr lang="pt-BR" altLang="pt-PT" sz="2000" dirty="0"/>
              <a:t>nos </a:t>
            </a:r>
            <a:r>
              <a:rPr lang="pt-BR" altLang="pt-PT" sz="2000" b="1" dirty="0"/>
              <a:t>cloroplastos</a:t>
            </a:r>
            <a:r>
              <a:rPr lang="pt-BR" altLang="pt-PT" sz="2000" dirty="0"/>
              <a:t>, </a:t>
            </a:r>
            <a:r>
              <a:rPr lang="pt-BR" altLang="pt-PT" sz="2000" dirty="0" smtClean="0"/>
              <a:t>organitos presentes </a:t>
            </a:r>
            <a:r>
              <a:rPr lang="pt-BR" altLang="pt-PT" sz="2000" dirty="0"/>
              <a:t>principalmente nas células das </a:t>
            </a:r>
            <a:r>
              <a:rPr lang="pt-BR" altLang="pt-PT" sz="2000" dirty="0" smtClean="0"/>
              <a:t>folhas;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A fotossíntese requer </a:t>
            </a:r>
            <a:r>
              <a:rPr lang="pt-BR" sz="2000" b="1" dirty="0" smtClean="0"/>
              <a:t>energia luminosa</a:t>
            </a:r>
            <a:r>
              <a:rPr lang="pt-BR" sz="2000" dirty="0" smtClean="0"/>
              <a:t>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Para </a:t>
            </a:r>
            <a:r>
              <a:rPr lang="pt-BR" sz="2000" dirty="0"/>
              <a:t>fabricar o seu alimento, as plantas necessitam de </a:t>
            </a:r>
            <a:r>
              <a:rPr lang="pt-BR" sz="2000" b="1" dirty="0"/>
              <a:t>água</a:t>
            </a:r>
            <a:r>
              <a:rPr lang="pt-BR" sz="2000" dirty="0"/>
              <a:t> </a:t>
            </a:r>
            <a:r>
              <a:rPr lang="pt-BR" sz="2000" dirty="0" smtClean="0"/>
              <a:t>com </a:t>
            </a:r>
            <a:r>
              <a:rPr lang="pt-BR" sz="2000" b="1" dirty="0"/>
              <a:t>sais minerais </a:t>
            </a:r>
            <a:r>
              <a:rPr lang="pt-BR" sz="2000" dirty="0" smtClean="0"/>
              <a:t>dissolvidos e </a:t>
            </a:r>
            <a:r>
              <a:rPr lang="pt-BR" sz="2000" dirty="0"/>
              <a:t>de </a:t>
            </a:r>
            <a:r>
              <a:rPr lang="pt-BR" sz="2000" b="1" dirty="0"/>
              <a:t>dióxido de </a:t>
            </a:r>
            <a:r>
              <a:rPr lang="pt-BR" sz="2000" b="1" dirty="0" smtClean="0"/>
              <a:t>carbono;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/>
              <a:t>Na fotossíntese, as plantas produzem </a:t>
            </a:r>
            <a:r>
              <a:rPr lang="pt-BR" sz="2000" b="1" dirty="0"/>
              <a:t>matéria orgânica</a:t>
            </a:r>
            <a:r>
              <a:rPr lang="pt-BR" sz="2000" dirty="0"/>
              <a:t>, </a:t>
            </a:r>
            <a:r>
              <a:rPr lang="pt-BR" sz="2000" dirty="0" smtClean="0"/>
              <a:t>principalmente </a:t>
            </a:r>
            <a:r>
              <a:rPr lang="pt-BR" sz="2000" dirty="0"/>
              <a:t>glicose, e libertam </a:t>
            </a:r>
            <a:r>
              <a:rPr lang="pt-BR" sz="2000" b="1" dirty="0" smtClean="0"/>
              <a:t>oxigénio.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endParaRPr lang="pt-BR" sz="2000" b="1" dirty="0"/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3106974" y="4053916"/>
            <a:ext cx="525600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6096000" y="1506285"/>
            <a:ext cx="547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A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fotossíntese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é o processo através do qual a planta produz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o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seu alimento.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113" y="2840886"/>
            <a:ext cx="2069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ENERGIA LUMINOSA</a:t>
            </a:r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56004" y="6196334"/>
            <a:ext cx="2069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ÁGUA</a:t>
            </a:r>
            <a:endParaRPr lang="en-US" sz="16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244262" y="6436983"/>
            <a:ext cx="1504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SAIS MINERAIS</a:t>
            </a:r>
            <a:endParaRPr lang="en-US" sz="16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316317" y="4394636"/>
            <a:ext cx="1504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DIÓXIDO DE CARBONO</a:t>
            </a:r>
            <a:endParaRPr lang="en-US" sz="1600" b="1" dirty="0"/>
          </a:p>
        </p:txBody>
      </p:sp>
      <p:sp>
        <p:nvSpPr>
          <p:cNvPr id="33" name="Rectângulo 54"/>
          <p:cNvSpPr/>
          <p:nvPr/>
        </p:nvSpPr>
        <p:spPr>
          <a:xfrm>
            <a:off x="1498178" y="4184678"/>
            <a:ext cx="1118096" cy="364068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86621" y="2633368"/>
            <a:ext cx="1504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OXIGÉNIO</a:t>
            </a:r>
            <a:endParaRPr lang="en-US" sz="1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337480" y="4197435"/>
            <a:ext cx="1504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GLICOSE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277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  <p:bldP spid="30" grpId="0"/>
      <p:bldP spid="32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"/>
          <a:stretch/>
        </p:blipFill>
        <p:spPr bwMode="auto">
          <a:xfrm>
            <a:off x="670830" y="1261339"/>
            <a:ext cx="4103669" cy="559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plantas fabricam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seu alimento?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50934" y="4790071"/>
            <a:ext cx="351707" cy="334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790537" y="2372457"/>
            <a:ext cx="608056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altLang="pt-PT" sz="2000" dirty="0"/>
              <a:t>A matéria orgânica produzida na fotossíntese, juntamente com </a:t>
            </a:r>
            <a:r>
              <a:rPr lang="pt-BR" altLang="pt-PT" sz="2000" dirty="0" smtClean="0"/>
              <a:t>a </a:t>
            </a:r>
            <a:r>
              <a:rPr lang="pt-BR" altLang="pt-PT" sz="2000" dirty="0"/>
              <a:t>água e os sais minerais dissolvidos, formam a </a:t>
            </a:r>
            <a:r>
              <a:rPr lang="pt-BR" altLang="pt-PT" sz="2000" b="1" u="sng" dirty="0"/>
              <a:t>seiva </a:t>
            </a:r>
            <a:r>
              <a:rPr lang="pt-BR" altLang="pt-PT" sz="2000" b="1" u="sng" dirty="0" smtClean="0"/>
              <a:t>elaborada</a:t>
            </a:r>
            <a:r>
              <a:rPr lang="pt-BR" altLang="pt-PT" sz="2000" dirty="0" smtClean="0"/>
              <a:t>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/>
              <a:t>A seiva elaborada é transportada para todas as células da planta </a:t>
            </a:r>
            <a:r>
              <a:rPr lang="pt-BR" sz="2000" dirty="0" smtClean="0"/>
              <a:t>através </a:t>
            </a:r>
            <a:r>
              <a:rPr lang="pt-BR" sz="2000" dirty="0"/>
              <a:t>de um conjunto de vasos condutores – </a:t>
            </a:r>
            <a:r>
              <a:rPr lang="pt-BR" sz="2000" b="1" dirty="0"/>
              <a:t>floema</a:t>
            </a:r>
            <a:r>
              <a:rPr lang="pt-BR" sz="2000" dirty="0"/>
              <a:t>;</a:t>
            </a:r>
            <a:endParaRPr lang="pt-BR" sz="2000" dirty="0" smtClean="0"/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A matéria orgânica pode ser </a:t>
            </a:r>
            <a:r>
              <a:rPr lang="pt-BR" sz="2000" b="1" dirty="0" smtClean="0"/>
              <a:t>utilizada</a:t>
            </a:r>
            <a:r>
              <a:rPr lang="pt-BR" sz="2000" dirty="0" smtClean="0"/>
              <a:t> na respiração celular ou pode ser </a:t>
            </a:r>
            <a:r>
              <a:rPr lang="pt-BR" sz="2000" b="1" dirty="0" smtClean="0"/>
              <a:t>armazenada</a:t>
            </a:r>
            <a:r>
              <a:rPr lang="pt-BR" sz="2000" dirty="0" smtClean="0"/>
              <a:t> em diversas partes da planta;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O movimento da seiva elaborada pode ser </a:t>
            </a:r>
            <a:r>
              <a:rPr lang="pt-BR" sz="2000" b="1" dirty="0" smtClean="0"/>
              <a:t>ascendente</a:t>
            </a:r>
            <a:r>
              <a:rPr lang="pt-BR" sz="2000" dirty="0" smtClean="0"/>
              <a:t> ou </a:t>
            </a:r>
            <a:r>
              <a:rPr lang="pt-BR" sz="2000" b="1" dirty="0" smtClean="0"/>
              <a:t>descendente.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endParaRPr lang="pt-BR" sz="2000" b="1" dirty="0"/>
          </a:p>
        </p:txBody>
      </p: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6096000" y="1506285"/>
            <a:ext cx="547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A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fotossíntese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é o processo através do qual a planta produz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o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seu alimento.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815122" y="2465796"/>
            <a:ext cx="277402" cy="276525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696559" y="2440723"/>
            <a:ext cx="3589" cy="292654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682533" y="2968770"/>
            <a:ext cx="0" cy="367763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3369489" y="1955821"/>
            <a:ext cx="1914544" cy="484902"/>
            <a:chOff x="1957387" y="4951966"/>
            <a:chExt cx="2946752" cy="648577"/>
          </a:xfrm>
        </p:grpSpPr>
        <p:sp>
          <p:nvSpPr>
            <p:cNvPr id="40" name="Rectangle 39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FOTOSSÍNTESE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42" name="Straight Connector 41"/>
          <p:cNvCxnSpPr/>
          <p:nvPr/>
        </p:nvCxnSpPr>
        <p:spPr>
          <a:xfrm rot="5400000">
            <a:off x="3106974" y="4053916"/>
            <a:ext cx="525600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23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os fatores que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influenciam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a fotossíntese?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"/>
          <a:stretch/>
        </p:blipFill>
        <p:spPr bwMode="auto">
          <a:xfrm>
            <a:off x="6096000" y="1387844"/>
            <a:ext cx="5653088" cy="3283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29977"/>
            <a:ext cx="5653088" cy="204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 rot="16200000">
            <a:off x="6010391" y="1302436"/>
            <a:ext cx="360000" cy="360000"/>
            <a:chOff x="11134725" y="1770992"/>
            <a:chExt cx="360000" cy="3600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 rot="5400000">
            <a:off x="11476220" y="6417571"/>
            <a:ext cx="360000" cy="360000"/>
            <a:chOff x="11134725" y="1770992"/>
            <a:chExt cx="360000" cy="3600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/>
          <p:cNvCxnSpPr/>
          <p:nvPr/>
        </p:nvCxnSpPr>
        <p:spPr>
          <a:xfrm rot="5400000">
            <a:off x="3025088" y="3995947"/>
            <a:ext cx="525600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301868" y="1517878"/>
            <a:ext cx="49559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A </a:t>
            </a:r>
            <a:r>
              <a:rPr lang="pt-BR" altLang="pt-PT" sz="2000" b="1" u="sng" dirty="0" smtClean="0">
                <a:solidFill>
                  <a:srgbClr val="39A590"/>
                </a:solidFill>
                <a:latin typeface="+mn-lt"/>
              </a:rPr>
              <a:t>taxa fotossintética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 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é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influenciada por diversos fatores:</a:t>
            </a:r>
            <a:endParaRPr lang="pt-BR" altLang="pt-PT" sz="2000" dirty="0">
              <a:solidFill>
                <a:srgbClr val="39A590"/>
              </a:solidFill>
              <a:latin typeface="+mn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916980" y="3819392"/>
            <a:ext cx="3320913" cy="708646"/>
            <a:chOff x="1957387" y="4951966"/>
            <a:chExt cx="5111352" cy="648577"/>
          </a:xfrm>
        </p:grpSpPr>
        <p:sp>
          <p:nvSpPr>
            <p:cNvPr id="21" name="Rectangle 20"/>
            <p:cNvSpPr/>
            <p:nvPr/>
          </p:nvSpPr>
          <p:spPr>
            <a:xfrm>
              <a:off x="2224870" y="4951967"/>
              <a:ext cx="48438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</a:rPr>
                <a:t> </a:t>
              </a:r>
              <a:r>
                <a:rPr lang="pt-BR" b="1" dirty="0" smtClean="0">
                  <a:solidFill>
                    <a:schemeClr val="tx1"/>
                  </a:solidFill>
                </a:rPr>
                <a:t>QUANTIDADE  DE DIÓXIDO DE CARBONO NA ATMOSFERA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16980" y="2786959"/>
            <a:ext cx="2089989" cy="484902"/>
            <a:chOff x="1957387" y="4951966"/>
            <a:chExt cx="3216787" cy="648577"/>
          </a:xfrm>
        </p:grpSpPr>
        <p:sp>
          <p:nvSpPr>
            <p:cNvPr id="24" name="Rectangle 23"/>
            <p:cNvSpPr/>
            <p:nvPr/>
          </p:nvSpPr>
          <p:spPr>
            <a:xfrm>
              <a:off x="2224870" y="4951967"/>
              <a:ext cx="294930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LUMINOSIDADE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16980" y="5032695"/>
            <a:ext cx="3320913" cy="708646"/>
            <a:chOff x="1957387" y="4951966"/>
            <a:chExt cx="5111352" cy="648577"/>
          </a:xfrm>
        </p:grpSpPr>
        <p:sp>
          <p:nvSpPr>
            <p:cNvPr id="30" name="Rectangle 29"/>
            <p:cNvSpPr/>
            <p:nvPr/>
          </p:nvSpPr>
          <p:spPr>
            <a:xfrm>
              <a:off x="2224870" y="4951967"/>
              <a:ext cx="48438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 PRESENÇA DE  SAIS  MINERAIS  DISSOLVIDOS  NA  ÁGUA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77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67" y="1229547"/>
            <a:ext cx="5184650" cy="553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386518"/>
            <a:ext cx="9539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os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produtos da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fotossíntese intervêm </a:t>
            </a:r>
          </a:p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 respiração celular das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plantas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76872" y="2510283"/>
            <a:ext cx="1914544" cy="654918"/>
            <a:chOff x="1957387" y="4951966"/>
            <a:chExt cx="2946752" cy="648577"/>
          </a:xfrm>
        </p:grpSpPr>
        <p:sp>
          <p:nvSpPr>
            <p:cNvPr id="10" name="Rectangle 9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FOTOSSÍNTESE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763765" y="5740013"/>
            <a:ext cx="1914544" cy="654918"/>
            <a:chOff x="1957387" y="4951966"/>
            <a:chExt cx="2946752" cy="648577"/>
          </a:xfrm>
        </p:grpSpPr>
        <p:sp>
          <p:nvSpPr>
            <p:cNvPr id="13" name="Rectangle 12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RESPIRAÇÃO CELULAR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252785" y="3942888"/>
            <a:ext cx="1684137" cy="10299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GLICOSE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+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OXIGÉNIO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Curved Up Arrow 16"/>
          <p:cNvSpPr/>
          <p:nvPr/>
        </p:nvSpPr>
        <p:spPr>
          <a:xfrm rot="7109259">
            <a:off x="6723888" y="3048442"/>
            <a:ext cx="1044000" cy="360000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7759144">
            <a:off x="6612079" y="3007194"/>
            <a:ext cx="728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PRODUZ</a:t>
            </a:r>
            <a:endParaRPr lang="en-US" sz="1200" b="1" dirty="0"/>
          </a:p>
        </p:txBody>
      </p:sp>
      <p:sp>
        <p:nvSpPr>
          <p:cNvPr id="18" name="Curved Up Arrow 17"/>
          <p:cNvSpPr/>
          <p:nvPr/>
        </p:nvSpPr>
        <p:spPr>
          <a:xfrm rot="3321797">
            <a:off x="6745161" y="5500815"/>
            <a:ext cx="1044000" cy="360000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urved Up Arrow 19"/>
          <p:cNvSpPr/>
          <p:nvPr/>
        </p:nvSpPr>
        <p:spPr>
          <a:xfrm rot="18707713">
            <a:off x="9762810" y="5539536"/>
            <a:ext cx="1044000" cy="360000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616765" y="3836616"/>
            <a:ext cx="1684137" cy="1242531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DIÓXIDO DE CARBONO</a:t>
            </a:r>
          </a:p>
          <a:p>
            <a:pPr algn="ctr"/>
            <a:r>
              <a:rPr lang="pt-BR" b="1" dirty="0" smtClean="0">
                <a:solidFill>
                  <a:schemeClr val="tx1"/>
                </a:solidFill>
              </a:rPr>
              <a:t>+</a:t>
            </a:r>
            <a:r>
              <a:rPr lang="pt-BR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ÁGUA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8522357">
            <a:off x="10168259" y="5815375"/>
            <a:ext cx="728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PRODUZ</a:t>
            </a:r>
            <a:endParaRPr lang="en-US" sz="1200" b="1" dirty="0"/>
          </a:p>
        </p:txBody>
      </p:sp>
      <p:sp>
        <p:nvSpPr>
          <p:cNvPr id="23" name="Curved Up Arrow 22"/>
          <p:cNvSpPr/>
          <p:nvPr/>
        </p:nvSpPr>
        <p:spPr>
          <a:xfrm rot="14846183">
            <a:off x="9527606" y="3041982"/>
            <a:ext cx="1044000" cy="360000"/>
          </a:xfrm>
          <a:prstGeom prst="curvedUpArrow">
            <a:avLst/>
          </a:prstGeom>
          <a:solidFill>
            <a:srgbClr val="39A590"/>
          </a:solidFill>
          <a:ln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3974616">
            <a:off x="9885035" y="3035672"/>
            <a:ext cx="960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USADOS </a:t>
            </a:r>
            <a:r>
              <a:rPr lang="en-US" sz="1200" b="1" dirty="0"/>
              <a:t>N</a:t>
            </a:r>
            <a:r>
              <a:rPr lang="en-US" sz="1200" b="1" dirty="0" smtClean="0"/>
              <a:t>A</a:t>
            </a:r>
            <a:endParaRPr lang="en-US" sz="1200" b="1" dirty="0"/>
          </a:p>
        </p:txBody>
      </p:sp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6096000" y="1453533"/>
            <a:ext cx="547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A </a:t>
            </a:r>
            <a:r>
              <a:rPr lang="pt-BR" altLang="pt-PT" sz="2000" b="1" u="sng" dirty="0">
                <a:solidFill>
                  <a:srgbClr val="39A590"/>
                </a:solidFill>
                <a:latin typeface="+mn-lt"/>
              </a:rPr>
              <a:t>fotossíntese</a:t>
            </a:r>
            <a:r>
              <a:rPr lang="pt-BR" altLang="pt-PT" sz="2000" dirty="0">
                <a:solidFill>
                  <a:srgbClr val="39A590"/>
                </a:solidFill>
                <a:latin typeface="+mn-lt"/>
              </a:rPr>
              <a:t>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e a </a:t>
            </a:r>
            <a:r>
              <a:rPr lang="pt-BR" altLang="pt-PT" sz="2000" b="1" u="sng" dirty="0" smtClean="0">
                <a:solidFill>
                  <a:srgbClr val="39A590"/>
                </a:solidFill>
                <a:latin typeface="+mn-lt"/>
              </a:rPr>
              <a:t>respiração celular </a:t>
            </a:r>
            <a:r>
              <a:rPr lang="pt-BR" altLang="pt-PT" sz="2000" dirty="0" smtClean="0">
                <a:solidFill>
                  <a:srgbClr val="39A590"/>
                </a:solidFill>
                <a:latin typeface="+mn-lt"/>
              </a:rPr>
              <a:t>são processos complementares.</a:t>
            </a:r>
            <a:endParaRPr lang="pt-BR" altLang="pt-PT" sz="2000" dirty="0">
              <a:solidFill>
                <a:srgbClr val="39A59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 rot="3426789">
            <a:off x="6495967" y="5656500"/>
            <a:ext cx="960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USADOS </a:t>
            </a:r>
            <a:r>
              <a:rPr lang="en-US" sz="1200" b="1" dirty="0"/>
              <a:t>N</a:t>
            </a:r>
            <a:r>
              <a:rPr lang="en-US" sz="1200" b="1" dirty="0" smtClean="0"/>
              <a:t>A</a:t>
            </a:r>
            <a:endParaRPr lang="en-US" sz="1200" b="1" dirty="0"/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3025088" y="3995947"/>
            <a:ext cx="525600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7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" grpId="0"/>
      <p:bldP spid="18" grpId="0" animBg="1"/>
      <p:bldP spid="20" grpId="0" animBg="1"/>
      <p:bldP spid="21" grpId="0" animBg="1"/>
      <p:bldP spid="22" grpId="0"/>
      <p:bldP spid="23" grpId="0" animBg="1"/>
      <p:bldP spid="24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0" name="Rectângulo 48"/>
          <p:cNvSpPr/>
          <p:nvPr/>
        </p:nvSpPr>
        <p:spPr>
          <a:xfrm>
            <a:off x="10574949" y="2675200"/>
            <a:ext cx="1409700" cy="3954194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51"/>
          <p:cNvSpPr/>
          <p:nvPr/>
        </p:nvSpPr>
        <p:spPr>
          <a:xfrm>
            <a:off x="10574949" y="2807875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ascendente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520" y="1483642"/>
            <a:ext cx="101783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COMO É QUE AS PLANTAS CAPTAM A ÁGUA E OS SAIS MINERAIS?</a:t>
            </a:r>
          </a:p>
          <a:p>
            <a:r>
              <a:rPr lang="pt-BR" sz="2000" dirty="0"/>
              <a:t>A água e os sais minerais são necessários para o </a:t>
            </a:r>
            <a:r>
              <a:rPr lang="pt-BR" sz="2000" dirty="0" smtClean="0"/>
              <a:t>fabrico do </a:t>
            </a:r>
            <a:r>
              <a:rPr lang="pt-BR" sz="2000" dirty="0"/>
              <a:t>alimento das plantas</a:t>
            </a:r>
            <a:r>
              <a:rPr lang="pt-BR" sz="2000" dirty="0" smtClean="0"/>
              <a:t>. A sua absorção ocorre</a:t>
            </a:r>
            <a:r>
              <a:rPr lang="pt-BR" sz="2000" dirty="0"/>
              <a:t>, geralmente, na raiz, através dos pelos </a:t>
            </a:r>
            <a:r>
              <a:rPr lang="pt-BR" sz="2000" dirty="0" smtClean="0">
                <a:solidFill>
                  <a:schemeClr val="bg1"/>
                </a:solidFill>
              </a:rPr>
              <a:t>radiculares       </a:t>
            </a:r>
            <a:r>
              <a:rPr lang="pt-BR" sz="2000" dirty="0" smtClean="0"/>
              <a:t>. A </a:t>
            </a:r>
            <a:r>
              <a:rPr lang="pt-BR" sz="2000" dirty="0"/>
              <a:t>solução de água com sais minerais dissolvidos que entra na planta é a seiva </a:t>
            </a:r>
            <a:r>
              <a:rPr lang="pt-BR" sz="2000" dirty="0" smtClean="0"/>
              <a:t>                           e </a:t>
            </a:r>
            <a:r>
              <a:rPr lang="pt-BR" sz="2000" dirty="0"/>
              <a:t>é transportada através de um conjunto de vasos condutores designado </a:t>
            </a:r>
            <a:r>
              <a:rPr lang="pt-BR" sz="2000" dirty="0" smtClean="0"/>
              <a:t>                          .</a:t>
            </a:r>
          </a:p>
          <a:p>
            <a:endParaRPr lang="pt-BR" sz="2000" b="1" dirty="0" smtClean="0"/>
          </a:p>
          <a:p>
            <a:r>
              <a:rPr lang="pt-BR" sz="2000" b="1" dirty="0" smtClean="0"/>
              <a:t>COMO É QUE CIRCULA A SEIVA BRUTA NAS PLANTAS?</a:t>
            </a:r>
          </a:p>
          <a:p>
            <a:r>
              <a:rPr lang="pt-BR" sz="2000" dirty="0"/>
              <a:t>A seiva bruta circula desde a raiz até à parte aérea da planta através </a:t>
            </a:r>
            <a:r>
              <a:rPr lang="pt-BR" sz="2000" dirty="0" smtClean="0"/>
              <a:t>do xilema (movimento </a:t>
            </a:r>
            <a:r>
              <a:rPr lang="pt-BR" sz="2000" dirty="0" smtClean="0">
                <a:solidFill>
                  <a:schemeClr val="bg1"/>
                </a:solidFill>
              </a:rPr>
              <a:t>ascendente     </a:t>
            </a:r>
            <a:r>
              <a:rPr lang="pt-BR" sz="2000" dirty="0" smtClean="0"/>
              <a:t>). </a:t>
            </a:r>
            <a:r>
              <a:rPr lang="pt-BR" sz="2000" dirty="0"/>
              <a:t>A subida da seiva bruta é provocada pela </a:t>
            </a:r>
            <a:r>
              <a:rPr lang="pt-BR" sz="2000" dirty="0" smtClean="0">
                <a:solidFill>
                  <a:schemeClr val="bg1"/>
                </a:solidFill>
              </a:rPr>
              <a:t>transpiração    </a:t>
            </a:r>
            <a:r>
              <a:rPr lang="pt-BR" sz="2000" dirty="0" smtClean="0"/>
              <a:t>, processo em que </a:t>
            </a:r>
            <a:r>
              <a:rPr lang="pt-BR" sz="2000" dirty="0"/>
              <a:t>ocorre a libertação de vapor de água, geralmente através </a:t>
            </a:r>
            <a:r>
              <a:rPr lang="pt-BR" sz="2000" dirty="0" smtClean="0"/>
              <a:t>dos </a:t>
            </a:r>
            <a:r>
              <a:rPr lang="pt-BR" sz="2000" dirty="0" smtClean="0">
                <a:solidFill>
                  <a:schemeClr val="bg1"/>
                </a:solidFill>
              </a:rPr>
              <a:t>esto          mas</a:t>
            </a:r>
            <a:r>
              <a:rPr lang="pt-BR" sz="2000" dirty="0" smtClean="0"/>
              <a:t> </a:t>
            </a:r>
            <a:r>
              <a:rPr lang="pt-BR" sz="2000" dirty="0"/>
              <a:t>das folhas</a:t>
            </a:r>
            <a:r>
              <a:rPr lang="pt-BR" sz="2000" dirty="0" smtClean="0"/>
              <a:t>.</a:t>
            </a:r>
          </a:p>
          <a:p>
            <a:endParaRPr lang="pt-PT" sz="2000" b="1" dirty="0" smtClean="0">
              <a:cs typeface="Arial" pitchFamily="34" charset="0"/>
            </a:endParaRPr>
          </a:p>
          <a:p>
            <a:r>
              <a:rPr lang="pt-BR" sz="2000" b="1" dirty="0" smtClean="0">
                <a:cs typeface="Arial" pitchFamily="34" charset="0"/>
              </a:rPr>
              <a:t>COMO É QUE AS PLANTAS FABRICAM O SEU ALIMENTO?</a:t>
            </a:r>
          </a:p>
          <a:p>
            <a:r>
              <a:rPr lang="pt-BR" sz="2000" dirty="0">
                <a:cs typeface="Arial" pitchFamily="34" charset="0"/>
              </a:rPr>
              <a:t>As plantas fabricam o seu alimento através da </a:t>
            </a:r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fotossíntes  e  </a:t>
            </a:r>
            <a:r>
              <a:rPr lang="pt-BR" sz="2000" dirty="0" smtClean="0">
                <a:cs typeface="Arial" pitchFamily="34" charset="0"/>
              </a:rPr>
              <a:t>: na presença </a:t>
            </a:r>
            <a:r>
              <a:rPr lang="pt-BR" sz="2000" dirty="0">
                <a:cs typeface="Arial" pitchFamily="34" charset="0"/>
              </a:rPr>
              <a:t>de energia luminosa, </a:t>
            </a:r>
            <a:r>
              <a:rPr lang="pt-BR" sz="2000" dirty="0" smtClean="0">
                <a:cs typeface="Arial" pitchFamily="34" charset="0"/>
              </a:rPr>
              <a:t>dióxido </a:t>
            </a:r>
            <a:r>
              <a:rPr lang="pt-BR" sz="2000" dirty="0">
                <a:cs typeface="Arial" pitchFamily="34" charset="0"/>
              </a:rPr>
              <a:t>de </a:t>
            </a:r>
            <a:r>
              <a:rPr lang="pt-BR" sz="2000" dirty="0" smtClean="0">
                <a:cs typeface="Arial" pitchFamily="34" charset="0"/>
              </a:rPr>
              <a:t>carbono e água com minerais dissolvidos, a planta produz </a:t>
            </a:r>
            <a:r>
              <a:rPr lang="pt-BR" sz="2000" dirty="0">
                <a:cs typeface="Arial" pitchFamily="34" charset="0"/>
              </a:rPr>
              <a:t>matéria </a:t>
            </a:r>
            <a:r>
              <a:rPr lang="pt-BR" sz="2000" dirty="0" smtClean="0">
                <a:cs typeface="Arial" pitchFamily="34" charset="0"/>
              </a:rPr>
              <a:t>orgânica (principalmente glicose) e </a:t>
            </a:r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oxigéni             </a:t>
            </a:r>
            <a:r>
              <a:rPr lang="pt-BR" sz="2000" dirty="0" smtClean="0">
                <a:cs typeface="Arial" pitchFamily="34" charset="0"/>
              </a:rPr>
              <a:t>.</a:t>
            </a:r>
            <a:endParaRPr lang="pt-BR" sz="2000" dirty="0"/>
          </a:p>
        </p:txBody>
      </p:sp>
      <p:sp>
        <p:nvSpPr>
          <p:cNvPr id="13" name="Rectângulo 76"/>
          <p:cNvSpPr/>
          <p:nvPr/>
        </p:nvSpPr>
        <p:spPr>
          <a:xfrm>
            <a:off x="5118957" y="2180726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radiculares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4" name="Rectângulo 54"/>
          <p:cNvSpPr/>
          <p:nvPr/>
        </p:nvSpPr>
        <p:spPr>
          <a:xfrm>
            <a:off x="5103307" y="2180726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ângulo 76"/>
          <p:cNvSpPr/>
          <p:nvPr/>
        </p:nvSpPr>
        <p:spPr>
          <a:xfrm>
            <a:off x="5504973" y="2494258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bruta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8" name="Rectângulo 54"/>
          <p:cNvSpPr/>
          <p:nvPr/>
        </p:nvSpPr>
        <p:spPr>
          <a:xfrm>
            <a:off x="5518619" y="2491295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ângulo 76"/>
          <p:cNvSpPr/>
          <p:nvPr/>
        </p:nvSpPr>
        <p:spPr>
          <a:xfrm>
            <a:off x="4603248" y="2804263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xilema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0" name="Rectângulo 54"/>
          <p:cNvSpPr/>
          <p:nvPr/>
        </p:nvSpPr>
        <p:spPr>
          <a:xfrm>
            <a:off x="4603248" y="2804263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tângulo 76"/>
          <p:cNvSpPr/>
          <p:nvPr/>
        </p:nvSpPr>
        <p:spPr>
          <a:xfrm>
            <a:off x="346992" y="4003016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ascendente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2" name="Rectângulo 54"/>
          <p:cNvSpPr/>
          <p:nvPr/>
        </p:nvSpPr>
        <p:spPr>
          <a:xfrm>
            <a:off x="341711" y="3992396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Rectângulo 51"/>
          <p:cNvSpPr/>
          <p:nvPr/>
        </p:nvSpPr>
        <p:spPr>
          <a:xfrm>
            <a:off x="10533392" y="3676561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transpiração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4" name="Rectângulo 51"/>
          <p:cNvSpPr/>
          <p:nvPr/>
        </p:nvSpPr>
        <p:spPr>
          <a:xfrm>
            <a:off x="10574949" y="3205637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estomas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5" name="Rectângulo 51"/>
          <p:cNvSpPr/>
          <p:nvPr/>
        </p:nvSpPr>
        <p:spPr>
          <a:xfrm>
            <a:off x="10757683" y="6160518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radiculares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6" name="Rectângulo 51"/>
          <p:cNvSpPr/>
          <p:nvPr/>
        </p:nvSpPr>
        <p:spPr>
          <a:xfrm>
            <a:off x="10514039" y="4170376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oxigénio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8" name="Rectângulo 51"/>
          <p:cNvSpPr/>
          <p:nvPr/>
        </p:nvSpPr>
        <p:spPr>
          <a:xfrm>
            <a:off x="10718186" y="4656127"/>
            <a:ext cx="1056461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bruta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9" name="Rectângulo 51"/>
          <p:cNvSpPr/>
          <p:nvPr/>
        </p:nvSpPr>
        <p:spPr>
          <a:xfrm>
            <a:off x="10574951" y="5625423"/>
            <a:ext cx="1409698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fotossíntese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40" name="Rectângulo 51"/>
          <p:cNvSpPr/>
          <p:nvPr/>
        </p:nvSpPr>
        <p:spPr>
          <a:xfrm>
            <a:off x="10807800" y="5163787"/>
            <a:ext cx="88684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xilema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41" name="Rectângulo 76"/>
          <p:cNvSpPr/>
          <p:nvPr/>
        </p:nvSpPr>
        <p:spPr>
          <a:xfrm>
            <a:off x="6316671" y="4015687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transpiração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42" name="Rectângulo 54"/>
          <p:cNvSpPr/>
          <p:nvPr/>
        </p:nvSpPr>
        <p:spPr>
          <a:xfrm>
            <a:off x="6316671" y="4005067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tângulo 76"/>
          <p:cNvSpPr/>
          <p:nvPr/>
        </p:nvSpPr>
        <p:spPr>
          <a:xfrm>
            <a:off x="6677830" y="4337432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estomas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6677830" y="4326812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Rectângulo 76"/>
          <p:cNvSpPr/>
          <p:nvPr/>
        </p:nvSpPr>
        <p:spPr>
          <a:xfrm>
            <a:off x="5128330" y="5241425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fotossíntese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1" name="Rectângulo 54"/>
          <p:cNvSpPr/>
          <p:nvPr/>
        </p:nvSpPr>
        <p:spPr>
          <a:xfrm>
            <a:off x="5123049" y="5230805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Rectângulo 76"/>
          <p:cNvSpPr/>
          <p:nvPr/>
        </p:nvSpPr>
        <p:spPr>
          <a:xfrm>
            <a:off x="3082912" y="5864442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oxigénio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43" name="Rectângulo 54"/>
          <p:cNvSpPr/>
          <p:nvPr/>
        </p:nvSpPr>
        <p:spPr>
          <a:xfrm>
            <a:off x="3082912" y="5853822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459" y="1292714"/>
            <a:ext cx="1619250" cy="126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 animBg="1"/>
      <p:bldP spid="42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0" name="Rectângulo 48"/>
          <p:cNvSpPr/>
          <p:nvPr/>
        </p:nvSpPr>
        <p:spPr>
          <a:xfrm>
            <a:off x="10572750" y="2721031"/>
            <a:ext cx="1409700" cy="3679776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angle 11"/>
          <p:cNvSpPr/>
          <p:nvPr/>
        </p:nvSpPr>
        <p:spPr>
          <a:xfrm>
            <a:off x="251520" y="1483642"/>
            <a:ext cx="101783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cs typeface="Arial" pitchFamily="34" charset="0"/>
              </a:rPr>
              <a:t>COMO É QUE AS PLANTAS FABRICAM O SEU ALIMENTO?</a:t>
            </a:r>
          </a:p>
          <a:p>
            <a:r>
              <a:rPr lang="pt-BR" sz="2000" dirty="0" smtClean="0">
                <a:cs typeface="Arial" pitchFamily="34" charset="0"/>
              </a:rPr>
              <a:t>A fotossíntese ocorre nos                           das células vegetais. A </a:t>
            </a:r>
            <a:r>
              <a:rPr lang="pt-BR" sz="2000" dirty="0">
                <a:cs typeface="Arial" pitchFamily="34" charset="0"/>
              </a:rPr>
              <a:t>matéria orgânica produzida na fotossíntese, juntamente com a água e os sais minerais dissolvidos, formam a seiva </a:t>
            </a:r>
            <a:r>
              <a:rPr lang="pt-BR" sz="2000" dirty="0">
                <a:solidFill>
                  <a:schemeClr val="bg1"/>
                </a:solidFill>
                <a:cs typeface="Arial" pitchFamily="34" charset="0"/>
              </a:rPr>
              <a:t>elaborada</a:t>
            </a:r>
            <a:r>
              <a:rPr lang="pt-BR" sz="2000" dirty="0">
                <a:cs typeface="Arial" pitchFamily="34" charset="0"/>
              </a:rPr>
              <a:t> que circula </a:t>
            </a:r>
            <a:r>
              <a:rPr lang="pt-BR" sz="2000" dirty="0"/>
              <a:t>através de um conjunto de vasos condutores </a:t>
            </a:r>
            <a:r>
              <a:rPr lang="pt-BR" sz="2000" dirty="0" smtClean="0"/>
              <a:t>designado		    .</a:t>
            </a:r>
            <a:endParaRPr lang="pt-BR" sz="2000" b="1" dirty="0" smtClean="0">
              <a:cs typeface="Arial" pitchFamily="34" charset="0"/>
            </a:endParaRPr>
          </a:p>
          <a:p>
            <a:endParaRPr lang="pt-BR" sz="2000" b="1" dirty="0" smtClean="0">
              <a:cs typeface="Arial" pitchFamily="34" charset="0"/>
            </a:endParaRPr>
          </a:p>
          <a:p>
            <a:r>
              <a:rPr lang="pt-BR" sz="2000" b="1" dirty="0" smtClean="0">
                <a:cs typeface="Arial" pitchFamily="34" charset="0"/>
              </a:rPr>
              <a:t>QUAIS SÃO OS FATORES QUE INFLUENCIAM A FOTOSSÍNTESE?</a:t>
            </a:r>
            <a:endParaRPr lang="pt-PT" sz="2000" b="1" dirty="0" smtClean="0">
              <a:cs typeface="Arial" pitchFamily="34" charset="0"/>
            </a:endParaRPr>
          </a:p>
          <a:p>
            <a:r>
              <a:rPr lang="pt-BR" sz="2000" dirty="0">
                <a:cs typeface="Arial" pitchFamily="34" charset="0"/>
              </a:rPr>
              <a:t>A fotossíntese é influenciada por fatores, como a presença de sais minerais dissolvidos </a:t>
            </a:r>
          </a:p>
          <a:p>
            <a:r>
              <a:rPr lang="pt-BR" sz="2000" dirty="0">
                <a:cs typeface="Arial" pitchFamily="34" charset="0"/>
              </a:rPr>
              <a:t>na água, a quantidade de dióxido de carbono na atmosfera e a </a:t>
            </a:r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luminosidad e</a:t>
            </a:r>
            <a:r>
              <a:rPr lang="pt-BR" sz="2000" dirty="0">
                <a:cs typeface="Arial" pitchFamily="34" charset="0"/>
              </a:rPr>
              <a:t>. </a:t>
            </a:r>
            <a:endParaRPr lang="pt-BR" sz="2000" dirty="0" smtClean="0">
              <a:cs typeface="Arial" pitchFamily="34" charset="0"/>
            </a:endParaRPr>
          </a:p>
          <a:p>
            <a:endParaRPr lang="pt-PT" sz="2000" dirty="0">
              <a:cs typeface="Arial" pitchFamily="34" charset="0"/>
            </a:endParaRPr>
          </a:p>
          <a:p>
            <a:r>
              <a:rPr lang="pt-BR" sz="2000" b="1" dirty="0" smtClean="0">
                <a:cs typeface="Arial" pitchFamily="34" charset="0"/>
              </a:rPr>
              <a:t>COMO É QUE OS PRODUTOS DA FOTOSSÍNTESE INTERVÊM</a:t>
            </a:r>
          </a:p>
          <a:p>
            <a:r>
              <a:rPr lang="pt-BR" sz="2000" b="1" dirty="0" smtClean="0">
                <a:cs typeface="Arial" pitchFamily="34" charset="0"/>
              </a:rPr>
              <a:t>NA RESPIRAÇÃO CELULAR DAS PLANTAS?</a:t>
            </a:r>
          </a:p>
          <a:p>
            <a:r>
              <a:rPr lang="pt-BR" sz="2000" dirty="0">
                <a:cs typeface="Arial" pitchFamily="34" charset="0"/>
              </a:rPr>
              <a:t>A fotossíntese e a respiração celular são processos </a:t>
            </a:r>
            <a:r>
              <a:rPr lang="pt-BR" sz="2000" dirty="0" smtClean="0">
                <a:cs typeface="Arial" pitchFamily="34" charset="0"/>
              </a:rPr>
              <a:t>complementares. Através </a:t>
            </a:r>
            <a:r>
              <a:rPr lang="pt-BR" sz="2000" dirty="0">
                <a:cs typeface="Arial" pitchFamily="34" charset="0"/>
              </a:rPr>
              <a:t>da respiração celular, as células obtêm a energia contida nos nutrientes. </a:t>
            </a:r>
            <a:r>
              <a:rPr lang="pt-BR" sz="2000" dirty="0" smtClean="0">
                <a:cs typeface="Arial" pitchFamily="34" charset="0"/>
              </a:rPr>
              <a:t>Na </a:t>
            </a:r>
            <a:r>
              <a:rPr lang="pt-BR" sz="2000" dirty="0">
                <a:cs typeface="Arial" pitchFamily="34" charset="0"/>
              </a:rPr>
              <a:t>respiração celular, as células utilizam a glicose e o oxigénio produzidos na </a:t>
            </a:r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fotossíntese</a:t>
            </a:r>
            <a:r>
              <a:rPr lang="pt-BR" sz="2000" dirty="0" smtClean="0">
                <a:cs typeface="Arial" pitchFamily="34" charset="0"/>
              </a:rPr>
              <a:t>      e </a:t>
            </a:r>
            <a:r>
              <a:rPr lang="pt-BR" sz="2000" dirty="0">
                <a:cs typeface="Arial" pitchFamily="34" charset="0"/>
              </a:rPr>
              <a:t>produzem energia, dióxido de carbono e </a:t>
            </a:r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águ                   a</a:t>
            </a:r>
            <a:r>
              <a:rPr lang="pt-BR" sz="2000" dirty="0">
                <a:cs typeface="Arial" pitchFamily="34" charset="0"/>
              </a:rPr>
              <a:t>.</a:t>
            </a:r>
            <a:endParaRPr lang="pt-PT" sz="2000" dirty="0">
              <a:cs typeface="Arial" pitchFamily="34" charset="0"/>
            </a:endParaRPr>
          </a:p>
        </p:txBody>
      </p:sp>
      <p:sp>
        <p:nvSpPr>
          <p:cNvPr id="25" name="Rectângulo 76"/>
          <p:cNvSpPr/>
          <p:nvPr/>
        </p:nvSpPr>
        <p:spPr>
          <a:xfrm>
            <a:off x="2969317" y="1879693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cloroplastos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6" name="Rectângulo 54"/>
          <p:cNvSpPr/>
          <p:nvPr/>
        </p:nvSpPr>
        <p:spPr>
          <a:xfrm>
            <a:off x="2969317" y="1876998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tângulo 76"/>
          <p:cNvSpPr/>
          <p:nvPr/>
        </p:nvSpPr>
        <p:spPr>
          <a:xfrm>
            <a:off x="6802295" y="3702140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900" dirty="0" smtClean="0">
                <a:solidFill>
                  <a:schemeClr val="tx1"/>
                </a:solidFill>
              </a:rPr>
              <a:t>luminosidade</a:t>
            </a:r>
            <a:endParaRPr lang="pt-PT" sz="1900" dirty="0">
              <a:solidFill>
                <a:schemeClr val="tx1"/>
              </a:solidFill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6802295" y="3690329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ectângulo 76"/>
          <p:cNvSpPr/>
          <p:nvPr/>
        </p:nvSpPr>
        <p:spPr>
          <a:xfrm>
            <a:off x="5008161" y="5533366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fotossíntese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0" name="Rectângulo 54"/>
          <p:cNvSpPr/>
          <p:nvPr/>
        </p:nvSpPr>
        <p:spPr>
          <a:xfrm>
            <a:off x="4998004" y="5540577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Rectângulo 76"/>
          <p:cNvSpPr/>
          <p:nvPr/>
        </p:nvSpPr>
        <p:spPr>
          <a:xfrm>
            <a:off x="1460046" y="5806396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2000" dirty="0" smtClean="0">
                <a:solidFill>
                  <a:schemeClr val="tx1"/>
                </a:solidFill>
                <a:cs typeface="Arial" pitchFamily="34" charset="0"/>
              </a:rPr>
              <a:t>água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2" name="Rectângulo 54"/>
          <p:cNvSpPr/>
          <p:nvPr/>
        </p:nvSpPr>
        <p:spPr>
          <a:xfrm>
            <a:off x="1460046" y="5806396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Rectângulo 51"/>
          <p:cNvSpPr/>
          <p:nvPr/>
        </p:nvSpPr>
        <p:spPr>
          <a:xfrm>
            <a:off x="10572750" y="2869895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fotossíntese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6" name="Rectângulo 51"/>
          <p:cNvSpPr/>
          <p:nvPr/>
        </p:nvSpPr>
        <p:spPr>
          <a:xfrm>
            <a:off x="10511840" y="4028058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água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7" name="Rectângulo 51"/>
          <p:cNvSpPr/>
          <p:nvPr/>
        </p:nvSpPr>
        <p:spPr>
          <a:xfrm>
            <a:off x="10572751" y="5868793"/>
            <a:ext cx="1409699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luminosidade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9" name="Rectângulo 51"/>
          <p:cNvSpPr/>
          <p:nvPr/>
        </p:nvSpPr>
        <p:spPr>
          <a:xfrm>
            <a:off x="10572750" y="5280889"/>
            <a:ext cx="1409699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cloroplastos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20" name="Rectângulo 76"/>
          <p:cNvSpPr/>
          <p:nvPr/>
        </p:nvSpPr>
        <p:spPr>
          <a:xfrm>
            <a:off x="7300544" y="2501915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floema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1" name="Rectângulo 54"/>
          <p:cNvSpPr/>
          <p:nvPr/>
        </p:nvSpPr>
        <p:spPr>
          <a:xfrm>
            <a:off x="7300544" y="2491295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ectângulo 76"/>
          <p:cNvSpPr/>
          <p:nvPr/>
        </p:nvSpPr>
        <p:spPr>
          <a:xfrm>
            <a:off x="8919320" y="2176911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elaborada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3" name="Rectângulo 54"/>
          <p:cNvSpPr/>
          <p:nvPr/>
        </p:nvSpPr>
        <p:spPr>
          <a:xfrm>
            <a:off x="8919320" y="2166291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ectângulo 51"/>
          <p:cNvSpPr/>
          <p:nvPr/>
        </p:nvSpPr>
        <p:spPr>
          <a:xfrm>
            <a:off x="10521516" y="3459489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elaborada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3" name="Rectângulo 51"/>
          <p:cNvSpPr/>
          <p:nvPr/>
        </p:nvSpPr>
        <p:spPr>
          <a:xfrm>
            <a:off x="10725664" y="4661335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floema</a:t>
            </a:r>
            <a:endParaRPr lang="pt-PT" sz="17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459" y="1292714"/>
            <a:ext cx="1619250" cy="126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/>
      <p:bldP spid="36" grpId="0"/>
      <p:bldP spid="37" grpId="0"/>
      <p:bldP spid="39" grpId="0"/>
      <p:bldP spid="20" grpId="0" animBg="1"/>
      <p:bldP spid="21" grpId="0" animBg="1"/>
      <p:bldP spid="22" grpId="0" animBg="1"/>
      <p:bldP spid="23" grpId="0" animBg="1"/>
      <p:bldP spid="24" grpId="0"/>
      <p:bldP spid="33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861</Words>
  <Application>Microsoft Office PowerPoint</Application>
  <PresentationFormat>Custom</PresentationFormat>
  <Paragraphs>125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78</cp:revision>
  <dcterms:created xsi:type="dcterms:W3CDTF">2016-11-06T17:30:27Z</dcterms:created>
  <dcterms:modified xsi:type="dcterms:W3CDTF">2017-06-20T13:01:16Z</dcterms:modified>
</cp:coreProperties>
</file>