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6" r:id="rId2"/>
    <p:sldId id="277" r:id="rId3"/>
    <p:sldId id="292" r:id="rId4"/>
    <p:sldId id="296" r:id="rId5"/>
    <p:sldId id="293" r:id="rId6"/>
    <p:sldId id="294" r:id="rId7"/>
    <p:sldId id="295" r:id="rId8"/>
    <p:sldId id="265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0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590"/>
    <a:srgbClr val="38A28E"/>
    <a:srgbClr val="349885"/>
    <a:srgbClr val="339966"/>
    <a:srgbClr val="F0F9EB"/>
    <a:srgbClr val="EBF7E5"/>
    <a:srgbClr val="F8FCF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46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666" y="-498"/>
      </p:cViewPr>
      <p:guideLst>
        <p:guide orient="horz" pos="2461"/>
        <p:guide pos="479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0D6AF-7A96-E141-A743-7379E34BAE9B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5591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0D6AF-7A96-E141-A743-7379E34BAE9B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403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0D6AF-7A96-E141-A743-7379E34BAE9B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8068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0D6AF-7A96-E141-A743-7379E34BAE9B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0104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0D6AF-7A96-E141-A743-7379E34BAE9B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7407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930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11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563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7643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0169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3181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1478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839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3353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1552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85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19-06-2017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2.pn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20092" y="2770443"/>
            <a:ext cx="3264363" cy="249298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r"/>
            <a:r>
              <a:rPr lang="en-US" sz="3200" b="1" dirty="0" err="1">
                <a:solidFill>
                  <a:srgbClr val="20A78F"/>
                </a:solidFill>
              </a:rPr>
              <a:t>Domínio</a:t>
            </a:r>
            <a:endParaRPr lang="en-US" sz="3200" b="1" dirty="0">
              <a:solidFill>
                <a:srgbClr val="20A78F"/>
              </a:solidFill>
            </a:endParaRPr>
          </a:p>
          <a:p>
            <a:pPr algn="r"/>
            <a:r>
              <a:rPr lang="en-US" dirty="0" err="1">
                <a:solidFill>
                  <a:srgbClr val="464646"/>
                </a:solidFill>
              </a:rPr>
              <a:t>Processos</a:t>
            </a:r>
            <a:r>
              <a:rPr lang="en-US" dirty="0">
                <a:solidFill>
                  <a:srgbClr val="464646"/>
                </a:solidFill>
              </a:rPr>
              <a:t> </a:t>
            </a:r>
            <a:r>
              <a:rPr lang="en-US" dirty="0" err="1">
                <a:solidFill>
                  <a:srgbClr val="464646"/>
                </a:solidFill>
              </a:rPr>
              <a:t>vitais</a:t>
            </a:r>
            <a:r>
              <a:rPr lang="en-US" dirty="0">
                <a:solidFill>
                  <a:srgbClr val="464646"/>
                </a:solidFill>
              </a:rPr>
              <a:t> </a:t>
            </a:r>
            <a:r>
              <a:rPr lang="en-US" dirty="0" err="1">
                <a:solidFill>
                  <a:srgbClr val="464646"/>
                </a:solidFill>
              </a:rPr>
              <a:t>comuns</a:t>
            </a:r>
            <a:r>
              <a:rPr lang="en-US" dirty="0">
                <a:solidFill>
                  <a:srgbClr val="464646"/>
                </a:solidFill>
              </a:rPr>
              <a:t> </a:t>
            </a:r>
            <a:r>
              <a:rPr lang="en-US" dirty="0" err="1">
                <a:solidFill>
                  <a:srgbClr val="464646"/>
                </a:solidFill>
              </a:rPr>
              <a:t>aos</a:t>
            </a:r>
            <a:r>
              <a:rPr lang="en-US" dirty="0">
                <a:solidFill>
                  <a:srgbClr val="464646"/>
                </a:solidFill>
              </a:rPr>
              <a:t> </a:t>
            </a:r>
            <a:r>
              <a:rPr lang="en-US" dirty="0" err="1">
                <a:solidFill>
                  <a:srgbClr val="464646"/>
                </a:solidFill>
              </a:rPr>
              <a:t>seres</a:t>
            </a:r>
            <a:r>
              <a:rPr lang="en-US" dirty="0">
                <a:solidFill>
                  <a:srgbClr val="464646"/>
                </a:solidFill>
              </a:rPr>
              <a:t> </a:t>
            </a:r>
            <a:r>
              <a:rPr lang="en-US" dirty="0" err="1">
                <a:solidFill>
                  <a:srgbClr val="464646"/>
                </a:solidFill>
              </a:rPr>
              <a:t>vivos</a:t>
            </a:r>
            <a:endParaRPr lang="en-US" dirty="0">
              <a:solidFill>
                <a:srgbClr val="464646"/>
              </a:solidFill>
            </a:endParaRPr>
          </a:p>
          <a:p>
            <a:pPr algn="r"/>
            <a:endParaRPr lang="en-US" dirty="0">
              <a:solidFill>
                <a:srgbClr val="464646"/>
              </a:solidFill>
            </a:endParaRPr>
          </a:p>
          <a:p>
            <a:pPr algn="r"/>
            <a:r>
              <a:rPr lang="en-US" sz="3200" b="1" dirty="0" err="1">
                <a:solidFill>
                  <a:srgbClr val="20A78F"/>
                </a:solidFill>
              </a:rPr>
              <a:t>Subdomínio</a:t>
            </a:r>
            <a:endParaRPr lang="en-US" sz="3200" b="1" dirty="0">
              <a:solidFill>
                <a:srgbClr val="20A78F"/>
              </a:solidFill>
            </a:endParaRPr>
          </a:p>
          <a:p>
            <a:pPr algn="r"/>
            <a:r>
              <a:rPr lang="pt-BR" dirty="0">
                <a:solidFill>
                  <a:srgbClr val="464646"/>
                </a:solidFill>
              </a:rPr>
              <a:t>Trocas nutricionais entre o organismo e o meio: nas plantas </a:t>
            </a:r>
            <a:endParaRPr lang="pt-PT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7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Em que órgãos as plantas acumulam reservas alimentares?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1" r="10801"/>
          <a:stretch/>
        </p:blipFill>
        <p:spPr bwMode="auto">
          <a:xfrm>
            <a:off x="201233" y="2572791"/>
            <a:ext cx="2624047" cy="246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3" r="17508"/>
          <a:stretch/>
        </p:blipFill>
        <p:spPr bwMode="auto">
          <a:xfrm>
            <a:off x="3219103" y="3984717"/>
            <a:ext cx="2557406" cy="246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02" b="4390"/>
          <a:stretch/>
        </p:blipFill>
        <p:spPr bwMode="auto">
          <a:xfrm>
            <a:off x="6312572" y="2543323"/>
            <a:ext cx="2526858" cy="249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17" b="3499"/>
          <a:stretch/>
        </p:blipFill>
        <p:spPr bwMode="auto">
          <a:xfrm>
            <a:off x="9305351" y="3969044"/>
            <a:ext cx="2492935" cy="254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3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334449882"/>
              </p:ext>
            </p:extLst>
          </p:nvPr>
        </p:nvSpPr>
        <p:spPr bwMode="auto">
          <a:xfrm>
            <a:off x="608013" y="1508125"/>
            <a:ext cx="109281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000" dirty="0">
                <a:solidFill>
                  <a:srgbClr val="39A590"/>
                </a:solidFill>
                <a:latin typeface="+mn-lt"/>
              </a:rPr>
              <a:t>Quando as plantas não utilizam na totalidade as substâncias produzidas na fotossíntese, estas ficam acumuladas sob a forma de</a:t>
            </a:r>
            <a:r>
              <a:rPr lang="pt-BR" sz="2000" b="1" dirty="0">
                <a:solidFill>
                  <a:srgbClr val="39A590"/>
                </a:solidFill>
                <a:latin typeface="+mn-lt"/>
              </a:rPr>
              <a:t> </a:t>
            </a:r>
            <a:r>
              <a:rPr lang="pt-BR" sz="2000" b="1" u="sng" dirty="0">
                <a:solidFill>
                  <a:srgbClr val="39A590"/>
                </a:solidFill>
                <a:latin typeface="+mn-lt"/>
              </a:rPr>
              <a:t>substâncias de reserva em diferentes órgãos da planta</a:t>
            </a:r>
            <a:r>
              <a:rPr lang="pt-BR" sz="2000" dirty="0">
                <a:solidFill>
                  <a:srgbClr val="39A590"/>
                </a:solidFill>
                <a:latin typeface="+mn-lt"/>
              </a:rPr>
              <a:t>:</a:t>
            </a:r>
            <a:endParaRPr lang="pt-BR" altLang="pt-PT" sz="2000" dirty="0">
              <a:solidFill>
                <a:srgbClr val="39A590"/>
              </a:solidFill>
              <a:latin typeface="+mn-lt"/>
            </a:endParaRPr>
          </a:p>
        </p:txBody>
      </p:sp>
      <p:grpSp>
        <p:nvGrpSpPr>
          <p:cNvPr id="5" name="Group 19"/>
          <p:cNvGrpSpPr/>
          <p:nvPr/>
        </p:nvGrpSpPr>
        <p:grpSpPr>
          <a:xfrm rot="16200000">
            <a:off x="187636" y="2486024"/>
            <a:ext cx="360000" cy="360000"/>
            <a:chOff x="11134725" y="1770992"/>
            <a:chExt cx="360000" cy="360000"/>
          </a:xfrm>
        </p:grpSpPr>
        <p:cxnSp>
          <p:nvCxnSpPr>
            <p:cNvPr id="13" name="Straight Connector 2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2"/>
          <p:cNvGrpSpPr/>
          <p:nvPr/>
        </p:nvGrpSpPr>
        <p:grpSpPr>
          <a:xfrm rot="5400000">
            <a:off x="2562235" y="4778780"/>
            <a:ext cx="360000" cy="360000"/>
            <a:chOff x="11134725" y="1770992"/>
            <a:chExt cx="360000" cy="360000"/>
          </a:xfrm>
        </p:grpSpPr>
        <p:cxnSp>
          <p:nvCxnSpPr>
            <p:cNvPr id="17" name="Straight Connector 2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 rot="16200000">
            <a:off x="3139558" y="3895724"/>
            <a:ext cx="360000" cy="360000"/>
            <a:chOff x="11134725" y="1770992"/>
            <a:chExt cx="360000" cy="360000"/>
          </a:xfrm>
        </p:grpSpPr>
        <p:cxnSp>
          <p:nvCxnSpPr>
            <p:cNvPr id="21" name="Straight Connector 20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cxnSpLocks/>
            </p:cNvCxnSpPr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 rot="5400000">
            <a:off x="5513464" y="6201749"/>
            <a:ext cx="360000" cy="360000"/>
            <a:chOff x="11134725" y="1770992"/>
            <a:chExt cx="360000" cy="360000"/>
          </a:xfrm>
        </p:grpSpPr>
        <p:cxnSp>
          <p:nvCxnSpPr>
            <p:cNvPr id="24" name="Straight Connector 23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cxnSpLocks/>
            </p:cNvCxnSpPr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19"/>
          <p:cNvGrpSpPr/>
          <p:nvPr/>
        </p:nvGrpSpPr>
        <p:grpSpPr>
          <a:xfrm rot="16200000">
            <a:off x="6234873" y="2467947"/>
            <a:ext cx="360000" cy="360000"/>
            <a:chOff x="11134725" y="1760298"/>
            <a:chExt cx="360000" cy="360000"/>
          </a:xfrm>
        </p:grpSpPr>
        <p:cxnSp>
          <p:nvCxnSpPr>
            <p:cNvPr id="27" name="Straight Connector 20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1"/>
            <p:cNvCxnSpPr>
              <a:cxnSpLocks/>
            </p:cNvCxnSpPr>
            <p:nvPr/>
          </p:nvCxnSpPr>
          <p:spPr>
            <a:xfrm rot="5400000">
              <a:off x="11309822" y="1940298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9"/>
          <p:cNvGrpSpPr/>
          <p:nvPr/>
        </p:nvGrpSpPr>
        <p:grpSpPr>
          <a:xfrm>
            <a:off x="201233" y="4533575"/>
            <a:ext cx="1470872" cy="425205"/>
            <a:chOff x="1957387" y="4951966"/>
            <a:chExt cx="2263879" cy="648577"/>
          </a:xfrm>
        </p:grpSpPr>
        <p:sp>
          <p:nvSpPr>
            <p:cNvPr id="42" name="Rectangle 10"/>
            <p:cNvSpPr/>
            <p:nvPr/>
          </p:nvSpPr>
          <p:spPr>
            <a:xfrm>
              <a:off x="2224870" y="4951967"/>
              <a:ext cx="1996396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FRUTO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8" name="Group 9"/>
          <p:cNvGrpSpPr/>
          <p:nvPr/>
        </p:nvGrpSpPr>
        <p:grpSpPr>
          <a:xfrm>
            <a:off x="3130451" y="5956544"/>
            <a:ext cx="1470872" cy="425205"/>
            <a:chOff x="1957387" y="4951966"/>
            <a:chExt cx="2263879" cy="648577"/>
          </a:xfrm>
        </p:grpSpPr>
        <p:sp>
          <p:nvSpPr>
            <p:cNvPr id="49" name="Rectangle 10"/>
            <p:cNvSpPr/>
            <p:nvPr/>
          </p:nvSpPr>
          <p:spPr>
            <a:xfrm>
              <a:off x="2224870" y="4951967"/>
              <a:ext cx="1996396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FRUTO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 rot="5400000">
            <a:off x="8584274" y="4828885"/>
            <a:ext cx="360000" cy="360000"/>
            <a:chOff x="11134725" y="1770992"/>
            <a:chExt cx="360000" cy="360000"/>
          </a:xfrm>
        </p:grpSpPr>
        <p:cxnSp>
          <p:nvCxnSpPr>
            <p:cNvPr id="56" name="Straight Connector 55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cxnSpLocks/>
            </p:cNvCxnSpPr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9"/>
          <p:cNvGrpSpPr/>
          <p:nvPr/>
        </p:nvGrpSpPr>
        <p:grpSpPr>
          <a:xfrm>
            <a:off x="6276417" y="4671362"/>
            <a:ext cx="1470872" cy="425205"/>
            <a:chOff x="1957387" y="4951966"/>
            <a:chExt cx="2263879" cy="648577"/>
          </a:xfrm>
        </p:grpSpPr>
        <p:sp>
          <p:nvSpPr>
            <p:cNvPr id="59" name="Rectangle 10"/>
            <p:cNvSpPr/>
            <p:nvPr/>
          </p:nvSpPr>
          <p:spPr>
            <a:xfrm>
              <a:off x="2224870" y="4951967"/>
              <a:ext cx="1996396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CAULE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61" name="Group 19"/>
          <p:cNvGrpSpPr/>
          <p:nvPr/>
        </p:nvGrpSpPr>
        <p:grpSpPr>
          <a:xfrm rot="16200000">
            <a:off x="9224184" y="3878037"/>
            <a:ext cx="360000" cy="360000"/>
            <a:chOff x="11134725" y="1770992"/>
            <a:chExt cx="360000" cy="360000"/>
          </a:xfrm>
        </p:grpSpPr>
        <p:cxnSp>
          <p:nvCxnSpPr>
            <p:cNvPr id="62" name="Straight Connector 20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1"/>
            <p:cNvCxnSpPr>
              <a:cxnSpLocks/>
            </p:cNvCxnSpPr>
            <p:nvPr/>
          </p:nvCxnSpPr>
          <p:spPr>
            <a:xfrm rot="5400000">
              <a:off x="11309822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 rot="5400000">
            <a:off x="11562891" y="6238975"/>
            <a:ext cx="360000" cy="360000"/>
            <a:chOff x="11134725" y="1770992"/>
            <a:chExt cx="360000" cy="360000"/>
          </a:xfrm>
        </p:grpSpPr>
        <p:cxnSp>
          <p:nvCxnSpPr>
            <p:cNvPr id="65" name="Straight Connector 64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cxnSpLocks/>
            </p:cNvCxnSpPr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9"/>
          <p:cNvGrpSpPr/>
          <p:nvPr/>
        </p:nvGrpSpPr>
        <p:grpSpPr>
          <a:xfrm>
            <a:off x="9255034" y="6120089"/>
            <a:ext cx="1470872" cy="425205"/>
            <a:chOff x="1957387" y="4951966"/>
            <a:chExt cx="2263879" cy="648577"/>
          </a:xfrm>
        </p:grpSpPr>
        <p:sp>
          <p:nvSpPr>
            <p:cNvPr id="68" name="Rectangle 10"/>
            <p:cNvSpPr/>
            <p:nvPr/>
          </p:nvSpPr>
          <p:spPr>
            <a:xfrm>
              <a:off x="2224870" y="4951967"/>
              <a:ext cx="1996396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RAIZ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141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3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9" t="10151" r="3347" b="10294"/>
          <a:stretch/>
        </p:blipFill>
        <p:spPr>
          <a:xfrm>
            <a:off x="310255" y="3530600"/>
            <a:ext cx="2509146" cy="2146300"/>
          </a:xfrm>
          <a:prstGeom prst="rect">
            <a:avLst/>
          </a:prstGeom>
        </p:spPr>
      </p:pic>
      <p:pic>
        <p:nvPicPr>
          <p:cNvPr id="40" name="Imagem 3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088" y="4930401"/>
            <a:ext cx="1862297" cy="1740842"/>
          </a:xfrm>
          <a:prstGeom prst="rect">
            <a:avLst/>
          </a:prstGeom>
        </p:spPr>
      </p:pic>
      <p:pic>
        <p:nvPicPr>
          <p:cNvPr id="38" name="Imagem 3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388" y="3189288"/>
            <a:ext cx="1708453" cy="1138968"/>
          </a:xfrm>
          <a:prstGeom prst="rect">
            <a:avLst/>
          </a:prstGeom>
        </p:spPr>
      </p:pic>
      <p:pic>
        <p:nvPicPr>
          <p:cNvPr id="39" name="Imagem 39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6" t="13598" r="10131" b="9710"/>
          <a:stretch/>
        </p:blipFill>
        <p:spPr>
          <a:xfrm>
            <a:off x="8204200" y="4434101"/>
            <a:ext cx="3285256" cy="2207999"/>
          </a:xfrm>
          <a:prstGeom prst="rect">
            <a:avLst/>
          </a:prstGeom>
        </p:spPr>
      </p:pic>
      <p:pic>
        <p:nvPicPr>
          <p:cNvPr id="41" name="Imagem 41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1" b="10017"/>
          <a:stretch/>
        </p:blipFill>
        <p:spPr>
          <a:xfrm>
            <a:off x="8819768" y="3268535"/>
            <a:ext cx="2987188" cy="1470899"/>
          </a:xfrm>
          <a:prstGeom prst="rect">
            <a:avLst/>
          </a:prstGeom>
        </p:spPr>
      </p:pic>
      <p:pic>
        <p:nvPicPr>
          <p:cNvPr id="31" name="Imagem 3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406" y="5365358"/>
            <a:ext cx="2359694" cy="1216416"/>
          </a:xfrm>
          <a:prstGeom prst="rect">
            <a:avLst/>
          </a:prstGeom>
        </p:spPr>
      </p:pic>
      <p:pic>
        <p:nvPicPr>
          <p:cNvPr id="29" name="Imagem 2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84" y="4362834"/>
            <a:ext cx="1718873" cy="1718873"/>
          </a:xfrm>
          <a:prstGeom prst="rect">
            <a:avLst/>
          </a:prstGeom>
        </p:spPr>
      </p:pic>
      <p:pic>
        <p:nvPicPr>
          <p:cNvPr id="21" name="Imagem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60" y="2733347"/>
            <a:ext cx="2828945" cy="2599300"/>
          </a:xfrm>
          <a:prstGeom prst="rect">
            <a:avLst/>
          </a:prstGeom>
        </p:spPr>
      </p:pic>
      <p:sp>
        <p:nvSpPr>
          <p:cNvPr id="3" name="Rectângulo 48"/>
          <p:cNvSpPr/>
          <p:nvPr/>
        </p:nvSpPr>
        <p:spPr>
          <a:xfrm>
            <a:off x="4244315" y="2867025"/>
            <a:ext cx="3632642" cy="367982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são as substâncias que as plantas acumulam?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" name="TextBox 3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2906644888"/>
              </p:ext>
            </p:extLst>
          </p:nvPr>
        </p:nvSpPr>
        <p:spPr bwMode="auto">
          <a:xfrm>
            <a:off x="485886" y="1485852"/>
            <a:ext cx="1111184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000" dirty="0">
                <a:solidFill>
                  <a:srgbClr val="39A590"/>
                </a:solidFill>
                <a:latin typeface="+mn-lt"/>
              </a:rPr>
              <a:t> A maioria das plantas armazena </a:t>
            </a:r>
            <a:r>
              <a:rPr lang="pt-BR" sz="2000" b="1" u="sng" dirty="0" err="1">
                <a:solidFill>
                  <a:srgbClr val="39A590"/>
                </a:solidFill>
                <a:latin typeface="+mn-lt"/>
              </a:rPr>
              <a:t>glícidos</a:t>
            </a:r>
            <a:r>
              <a:rPr lang="pt-BR" sz="2000" dirty="0">
                <a:solidFill>
                  <a:srgbClr val="39A590"/>
                </a:solidFill>
                <a:latin typeface="+mn-lt"/>
              </a:rPr>
              <a:t>, como o amido, mas algumas plantas armazenam outros nutrientes, como </a:t>
            </a:r>
            <a:r>
              <a:rPr lang="pt-BR" sz="2000" b="1" u="sng" dirty="0" err="1">
                <a:solidFill>
                  <a:srgbClr val="39A590"/>
                </a:solidFill>
                <a:latin typeface="+mn-lt"/>
              </a:rPr>
              <a:t>lípidos</a:t>
            </a:r>
            <a:r>
              <a:rPr lang="pt-BR" sz="2000" dirty="0">
                <a:solidFill>
                  <a:srgbClr val="39A590"/>
                </a:solidFill>
                <a:latin typeface="+mn-lt"/>
              </a:rPr>
              <a:t> ou </a:t>
            </a:r>
            <a:r>
              <a:rPr lang="pt-BR" sz="2000" b="1" u="sng" dirty="0" err="1">
                <a:solidFill>
                  <a:srgbClr val="39A590"/>
                </a:solidFill>
                <a:latin typeface="+mn-lt"/>
              </a:rPr>
              <a:t>prótidos</a:t>
            </a:r>
            <a:r>
              <a:rPr lang="pt-BR" sz="2000" dirty="0">
                <a:solidFill>
                  <a:srgbClr val="39A590"/>
                </a:solidFill>
              </a:rPr>
              <a:t>.</a:t>
            </a:r>
            <a:endParaRPr lang="pt-BR" dirty="0"/>
          </a:p>
        </p:txBody>
      </p:sp>
      <p:sp>
        <p:nvSpPr>
          <p:cNvPr id="13" name="Rectângulo 48"/>
          <p:cNvSpPr/>
          <p:nvPr/>
        </p:nvSpPr>
        <p:spPr>
          <a:xfrm>
            <a:off x="8174315" y="2867025"/>
            <a:ext cx="3632641" cy="367982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" name="Group 9"/>
          <p:cNvGrpSpPr/>
          <p:nvPr/>
        </p:nvGrpSpPr>
        <p:grpSpPr>
          <a:xfrm>
            <a:off x="4101407" y="2686050"/>
            <a:ext cx="1914544" cy="484902"/>
            <a:chOff x="1957387" y="4951966"/>
            <a:chExt cx="2946752" cy="648577"/>
          </a:xfrm>
        </p:grpSpPr>
        <p:sp>
          <p:nvSpPr>
            <p:cNvPr id="19" name="Rectangle 10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GLÍCIDOS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1" name="Group 9"/>
          <p:cNvGrpSpPr/>
          <p:nvPr/>
        </p:nvGrpSpPr>
        <p:grpSpPr>
          <a:xfrm>
            <a:off x="8074152" y="2701560"/>
            <a:ext cx="1914544" cy="484902"/>
            <a:chOff x="1957387" y="4951966"/>
            <a:chExt cx="2946752" cy="648577"/>
          </a:xfrm>
        </p:grpSpPr>
        <p:sp>
          <p:nvSpPr>
            <p:cNvPr id="27" name="Rectangle 10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PRÓTIDOS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0" name="Rectângulo 48"/>
          <p:cNvSpPr/>
          <p:nvPr/>
        </p:nvSpPr>
        <p:spPr>
          <a:xfrm>
            <a:off x="300723" y="2876549"/>
            <a:ext cx="3632641" cy="367982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2" name="Group 9"/>
          <p:cNvGrpSpPr/>
          <p:nvPr/>
        </p:nvGrpSpPr>
        <p:grpSpPr>
          <a:xfrm>
            <a:off x="214333" y="2689042"/>
            <a:ext cx="1914544" cy="484902"/>
            <a:chOff x="1957387" y="4951966"/>
            <a:chExt cx="2946752" cy="648577"/>
          </a:xfrm>
        </p:grpSpPr>
        <p:sp>
          <p:nvSpPr>
            <p:cNvPr id="34" name="Rectangle 10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LÍPIDOS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87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são as substâncias que as plantas acumulam?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66" y="2733675"/>
            <a:ext cx="5272087" cy="234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03" y="1666875"/>
            <a:ext cx="5083175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3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1775687980"/>
              </p:ext>
            </p:extLst>
          </p:nvPr>
        </p:nvSpPr>
        <p:spPr bwMode="auto">
          <a:xfrm>
            <a:off x="285815" y="1570990"/>
            <a:ext cx="59907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000" dirty="0">
                <a:solidFill>
                  <a:srgbClr val="39A590"/>
                </a:solidFill>
              </a:rPr>
              <a:t>Em laboratório podemos realizar </a:t>
            </a:r>
            <a:r>
              <a:rPr lang="pt-BR" sz="2000" b="1" u="sng" dirty="0">
                <a:solidFill>
                  <a:srgbClr val="39A590"/>
                </a:solidFill>
              </a:rPr>
              <a:t>testes para identificar</a:t>
            </a:r>
            <a:r>
              <a:rPr lang="pt-BR" sz="2000" dirty="0">
                <a:solidFill>
                  <a:srgbClr val="39A590"/>
                </a:solidFill>
              </a:rPr>
              <a:t> a presença de determinadas substâncias nas plantas.</a:t>
            </a:r>
            <a:endParaRPr lang="pt-BR" dirty="0"/>
          </a:p>
        </p:txBody>
      </p:sp>
      <p:grpSp>
        <p:nvGrpSpPr>
          <p:cNvPr id="3" name="Group 19"/>
          <p:cNvGrpSpPr/>
          <p:nvPr/>
        </p:nvGrpSpPr>
        <p:grpSpPr>
          <a:xfrm rot="16200000">
            <a:off x="466832" y="2600325"/>
            <a:ext cx="360000" cy="360000"/>
            <a:chOff x="11134725" y="1770992"/>
            <a:chExt cx="360000" cy="360000"/>
          </a:xfrm>
        </p:grpSpPr>
        <p:cxnSp>
          <p:nvCxnSpPr>
            <p:cNvPr id="11" name="Straight Connector 20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1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22"/>
          <p:cNvGrpSpPr/>
          <p:nvPr/>
        </p:nvGrpSpPr>
        <p:grpSpPr>
          <a:xfrm rot="5400000">
            <a:off x="5601978" y="4857750"/>
            <a:ext cx="360000" cy="360000"/>
            <a:chOff x="11134725" y="1770992"/>
            <a:chExt cx="360000" cy="360000"/>
          </a:xfrm>
        </p:grpSpPr>
        <p:cxnSp>
          <p:nvCxnSpPr>
            <p:cNvPr id="16" name="Straight Connector 23"/>
            <p:cNvCxnSpPr/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4"/>
            <p:cNvCxnSpPr/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9"/>
          <p:cNvGrpSpPr/>
          <p:nvPr/>
        </p:nvGrpSpPr>
        <p:grpSpPr>
          <a:xfrm>
            <a:off x="3204767" y="4205724"/>
            <a:ext cx="2757211" cy="652025"/>
            <a:chOff x="1957387" y="4951966"/>
            <a:chExt cx="4243736" cy="648577"/>
          </a:xfrm>
        </p:grpSpPr>
        <p:sp>
          <p:nvSpPr>
            <p:cNvPr id="19" name="Rectangle 10"/>
            <p:cNvSpPr/>
            <p:nvPr/>
          </p:nvSpPr>
          <p:spPr>
            <a:xfrm>
              <a:off x="2224870" y="4951967"/>
              <a:ext cx="3976253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TESTE DA ÁGUA IODADA (AMIDO)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6" name="Rectangle 17"/>
          <p:cNvSpPr/>
          <p:nvPr>
            <p:extLst>
              <p:ext uri="{D42A27DB-BD31-4B8C-83A1-F6EECF244321}">
                <p14:modId xmlns:p14="http://schemas.microsoft.com/office/powerpoint/2010/main" val="4070621509"/>
              </p:ext>
            </p:extLst>
          </p:nvPr>
        </p:nvSpPr>
        <p:spPr>
          <a:xfrm>
            <a:off x="1733946" y="5524500"/>
            <a:ext cx="2536458" cy="10299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b="1" u="sng" dirty="0">
                <a:solidFill>
                  <a:schemeClr val="bg1"/>
                </a:solidFill>
              </a:rPr>
              <a:t>RESULTADO POSITIVO:</a:t>
            </a:r>
          </a:p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chemeClr val="bg1"/>
                </a:solidFill>
              </a:rPr>
              <a:t>COR AZULADA</a:t>
            </a:r>
          </a:p>
        </p:txBody>
      </p:sp>
      <p:grpSp>
        <p:nvGrpSpPr>
          <p:cNvPr id="24" name="Group 19"/>
          <p:cNvGrpSpPr/>
          <p:nvPr/>
        </p:nvGrpSpPr>
        <p:grpSpPr>
          <a:xfrm rot="16200000">
            <a:off x="6516586" y="1485900"/>
            <a:ext cx="360000" cy="360000"/>
            <a:chOff x="11134725" y="1770992"/>
            <a:chExt cx="360000" cy="360000"/>
          </a:xfrm>
        </p:grpSpPr>
        <p:cxnSp>
          <p:nvCxnSpPr>
            <p:cNvPr id="25" name="Straight Connector 20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1"/>
            <p:cNvCxnSpPr>
              <a:cxnSpLocks/>
            </p:cNvCxnSpPr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2"/>
          <p:cNvGrpSpPr/>
          <p:nvPr/>
        </p:nvGrpSpPr>
        <p:grpSpPr>
          <a:xfrm rot="5400000">
            <a:off x="11556461" y="4829175"/>
            <a:ext cx="360000" cy="360000"/>
            <a:chOff x="11134725" y="1770992"/>
            <a:chExt cx="360000" cy="360000"/>
          </a:xfrm>
        </p:grpSpPr>
        <p:cxnSp>
          <p:nvCxnSpPr>
            <p:cNvPr id="28" name="Straight Connector 23"/>
            <p:cNvCxnSpPr>
              <a:cxnSpLocks/>
            </p:cNvCxnSpPr>
            <p:nvPr/>
          </p:nvCxnSpPr>
          <p:spPr>
            <a:xfrm>
              <a:off x="11134725" y="1775367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4"/>
            <p:cNvCxnSpPr>
              <a:cxnSpLocks/>
            </p:cNvCxnSpPr>
            <p:nvPr/>
          </p:nvCxnSpPr>
          <p:spPr>
            <a:xfrm rot="5400000">
              <a:off x="11309469" y="1950992"/>
              <a:ext cx="360000" cy="0"/>
            </a:xfrm>
            <a:prstGeom prst="line">
              <a:avLst/>
            </a:prstGeom>
            <a:ln w="19050">
              <a:solidFill>
                <a:srgbClr val="39A59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9"/>
          <p:cNvGrpSpPr/>
          <p:nvPr/>
        </p:nvGrpSpPr>
        <p:grpSpPr>
          <a:xfrm>
            <a:off x="9507984" y="3103999"/>
            <a:ext cx="2383574" cy="645041"/>
            <a:chOff x="1957387" y="4951966"/>
            <a:chExt cx="2946752" cy="648577"/>
          </a:xfrm>
        </p:grpSpPr>
        <p:sp>
          <p:nvSpPr>
            <p:cNvPr id="31" name="Rectangle 10"/>
            <p:cNvSpPr/>
            <p:nvPr/>
          </p:nvSpPr>
          <p:spPr>
            <a:xfrm>
              <a:off x="2224870" y="4951967"/>
              <a:ext cx="2679269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TESTE DA MANCHA NO PAPEL (LÍPIDOS)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11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23" name="Rectangle 17"/>
          <p:cNvSpPr/>
          <p:nvPr>
            <p:extLst>
              <p:ext uri="{D42A27DB-BD31-4B8C-83A1-F6EECF244321}">
                <p14:modId xmlns:p14="http://schemas.microsoft.com/office/powerpoint/2010/main" val="2881010085"/>
              </p:ext>
            </p:extLst>
          </p:nvPr>
        </p:nvSpPr>
        <p:spPr>
          <a:xfrm>
            <a:off x="6983418" y="5505450"/>
            <a:ext cx="4260095" cy="1030288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b="1" u="sng" dirty="0">
                <a:solidFill>
                  <a:schemeClr val="bg1"/>
                </a:solidFill>
              </a:rPr>
              <a:t>RESULTADO POSITIVO: </a:t>
            </a:r>
            <a:endParaRPr lang="pt-BR"/>
          </a:p>
          <a:p>
            <a:pPr algn="ctr">
              <a:lnSpc>
                <a:spcPct val="150000"/>
              </a:lnSpc>
            </a:pPr>
            <a:r>
              <a:rPr lang="pt-BR" b="1" dirty="0"/>
              <a:t>MANCHA GORDUROSA NO PAPEL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733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são as utilizações mais frequentes das plantas na sociedade atual?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2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309" y="1580607"/>
            <a:ext cx="3292839" cy="2334314"/>
          </a:xfrm>
          <a:prstGeom prst="rect">
            <a:avLst/>
          </a:prstGeom>
        </p:spPr>
      </p:pic>
      <p:pic>
        <p:nvPicPr>
          <p:cNvPr id="4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82" y="1589106"/>
            <a:ext cx="3292839" cy="2320475"/>
          </a:xfrm>
          <a:prstGeom prst="rect">
            <a:avLst/>
          </a:prstGeom>
        </p:spPr>
      </p:pic>
      <p:pic>
        <p:nvPicPr>
          <p:cNvPr id="6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116" y="1591131"/>
            <a:ext cx="3220062" cy="2323790"/>
          </a:xfrm>
          <a:prstGeom prst="rect">
            <a:avLst/>
          </a:prstGeom>
        </p:spPr>
      </p:pic>
      <p:pic>
        <p:nvPicPr>
          <p:cNvPr id="10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728" y="4135673"/>
            <a:ext cx="3292839" cy="2195226"/>
          </a:xfrm>
          <a:prstGeom prst="rect">
            <a:avLst/>
          </a:prstGeom>
        </p:spPr>
      </p:pic>
      <p:pic>
        <p:nvPicPr>
          <p:cNvPr id="12" name="Image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81" y="4169373"/>
            <a:ext cx="3292839" cy="2157283"/>
          </a:xfrm>
          <a:prstGeom prst="rect">
            <a:avLst/>
          </a:prstGeom>
        </p:spPr>
      </p:pic>
      <p:pic>
        <p:nvPicPr>
          <p:cNvPr id="14" name="Imagem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294" y="4169373"/>
            <a:ext cx="3292839" cy="2157283"/>
          </a:xfrm>
          <a:prstGeom prst="rect">
            <a:avLst/>
          </a:prstGeom>
        </p:spPr>
      </p:pic>
      <p:sp>
        <p:nvSpPr>
          <p:cNvPr id="17" name="Rectângulo 48"/>
          <p:cNvSpPr/>
          <p:nvPr/>
        </p:nvSpPr>
        <p:spPr>
          <a:xfrm>
            <a:off x="203200" y="1597025"/>
            <a:ext cx="1371600" cy="4729631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76"/>
          <p:cNvSpPr/>
          <p:nvPr>
            <p:extLst>
              <p:ext uri="{D42A27DB-BD31-4B8C-83A1-F6EECF244321}">
                <p14:modId xmlns:p14="http://schemas.microsoft.com/office/powerpoint/2010/main" val="859387371"/>
              </p:ext>
            </p:extLst>
          </p:nvPr>
        </p:nvSpPr>
        <p:spPr>
          <a:xfrm>
            <a:off x="1657350" y="1584325"/>
            <a:ext cx="3299873" cy="411856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Indústria têxtil</a:t>
            </a:r>
            <a:endParaRPr lang="pt-BR" b="1" dirty="0" err="1"/>
          </a:p>
        </p:txBody>
      </p:sp>
      <p:sp>
        <p:nvSpPr>
          <p:cNvPr id="27" name="Rectângulo 51"/>
          <p:cNvSpPr/>
          <p:nvPr>
            <p:extLst>
              <p:ext uri="{D42A27DB-BD31-4B8C-83A1-F6EECF244321}">
                <p14:modId xmlns:p14="http://schemas.microsoft.com/office/powerpoint/2010/main" val="3581010776"/>
              </p:ext>
            </p:extLst>
          </p:nvPr>
        </p:nvSpPr>
        <p:spPr>
          <a:xfrm>
            <a:off x="219212" y="5810250"/>
            <a:ext cx="1358583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>
                <a:solidFill>
                  <a:schemeClr val="tx1"/>
                </a:solidFill>
              </a:rPr>
              <a:t>Indústria têxtil</a:t>
            </a:r>
            <a:endParaRPr lang="pt-PT" sz="1700" b="1" dirty="0" err="1">
              <a:solidFill>
                <a:schemeClr val="tx1"/>
              </a:solidFill>
            </a:endParaRPr>
          </a:p>
        </p:txBody>
      </p:sp>
      <p:sp>
        <p:nvSpPr>
          <p:cNvPr id="31" name="Rectângulo 76"/>
          <p:cNvSpPr/>
          <p:nvPr>
            <p:extLst>
              <p:ext uri="{D42A27DB-BD31-4B8C-83A1-F6EECF244321}">
                <p14:modId xmlns:p14="http://schemas.microsoft.com/office/powerpoint/2010/main" val="3580146945"/>
              </p:ext>
            </p:extLst>
          </p:nvPr>
        </p:nvSpPr>
        <p:spPr>
          <a:xfrm>
            <a:off x="5182782" y="1568450"/>
            <a:ext cx="3291366" cy="411856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Alimentação</a:t>
            </a:r>
            <a:endParaRPr lang="pt-BR" dirty="0"/>
          </a:p>
        </p:txBody>
      </p:sp>
      <p:sp>
        <p:nvSpPr>
          <p:cNvPr id="33" name="Rectângulo 51"/>
          <p:cNvSpPr/>
          <p:nvPr>
            <p:extLst>
              <p:ext uri="{D42A27DB-BD31-4B8C-83A1-F6EECF244321}">
                <p14:modId xmlns:p14="http://schemas.microsoft.com/office/powerpoint/2010/main" val="1218062702"/>
              </p:ext>
            </p:extLst>
          </p:nvPr>
        </p:nvSpPr>
        <p:spPr>
          <a:xfrm>
            <a:off x="200150" y="2638425"/>
            <a:ext cx="1358583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>
                <a:solidFill>
                  <a:schemeClr val="tx1"/>
                </a:solidFill>
              </a:rPr>
              <a:t>Alimentação</a:t>
            </a:r>
            <a:endParaRPr lang="pt-PT" sz="1700" b="1" dirty="0" err="1">
              <a:solidFill>
                <a:schemeClr val="tx1"/>
              </a:solidFill>
            </a:endParaRPr>
          </a:p>
        </p:txBody>
      </p:sp>
      <p:sp>
        <p:nvSpPr>
          <p:cNvPr id="35" name="Rectângulo 76"/>
          <p:cNvSpPr/>
          <p:nvPr>
            <p:extLst>
              <p:ext uri="{D42A27DB-BD31-4B8C-83A1-F6EECF244321}">
                <p14:modId xmlns:p14="http://schemas.microsoft.com/office/powerpoint/2010/main" val="1127403393"/>
              </p:ext>
            </p:extLst>
          </p:nvPr>
        </p:nvSpPr>
        <p:spPr>
          <a:xfrm>
            <a:off x="8711294" y="1546225"/>
            <a:ext cx="3279775" cy="411856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Higiene e cosmética</a:t>
            </a:r>
            <a:endParaRPr lang="pt-BR" dirty="0"/>
          </a:p>
        </p:txBody>
      </p:sp>
      <p:sp>
        <p:nvSpPr>
          <p:cNvPr id="37" name="Rectângulo 51"/>
          <p:cNvSpPr/>
          <p:nvPr>
            <p:extLst>
              <p:ext uri="{D42A27DB-BD31-4B8C-83A1-F6EECF244321}">
                <p14:modId xmlns:p14="http://schemas.microsoft.com/office/powerpoint/2010/main" val="1568047071"/>
              </p:ext>
            </p:extLst>
          </p:nvPr>
        </p:nvSpPr>
        <p:spPr>
          <a:xfrm>
            <a:off x="219212" y="5076825"/>
            <a:ext cx="1358583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>
                <a:solidFill>
                  <a:srgbClr val="000000"/>
                </a:solidFill>
              </a:rPr>
              <a:t>Higiene e cosmética</a:t>
            </a:r>
            <a:r>
              <a:rPr lang="pt-PT" sz="1700" dirty="0">
                <a:solidFill>
                  <a:srgbClr val="000000"/>
                </a:solidFill>
              </a:rPr>
              <a:t> </a:t>
            </a:r>
            <a:endParaRPr lang="pt-BR">
              <a:solidFill>
                <a:srgbClr val="000000"/>
              </a:solidFill>
            </a:endParaRPr>
          </a:p>
        </p:txBody>
      </p:sp>
      <p:sp>
        <p:nvSpPr>
          <p:cNvPr id="39" name="Rectângulo 76"/>
          <p:cNvSpPr/>
          <p:nvPr>
            <p:extLst>
              <p:ext uri="{D42A27DB-BD31-4B8C-83A1-F6EECF244321}">
                <p14:modId xmlns:p14="http://schemas.microsoft.com/office/powerpoint/2010/main" val="4263477192"/>
              </p:ext>
            </p:extLst>
          </p:nvPr>
        </p:nvSpPr>
        <p:spPr>
          <a:xfrm>
            <a:off x="1677448" y="5927725"/>
            <a:ext cx="3279775" cy="411856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Mobiliário</a:t>
            </a:r>
            <a:r>
              <a:rPr lang="pt-PT" sz="2000" b="1" dirty="0">
                <a:solidFill>
                  <a:srgbClr val="000000"/>
                </a:solidFill>
              </a:rPr>
              <a:t> e artigos de cortiça</a:t>
            </a:r>
            <a:endParaRPr lang="pt-BR" b="1" dirty="0" err="1"/>
          </a:p>
        </p:txBody>
      </p:sp>
      <p:sp>
        <p:nvSpPr>
          <p:cNvPr id="41" name="Rectângulo 51"/>
          <p:cNvSpPr/>
          <p:nvPr>
            <p:extLst>
              <p:ext uri="{D42A27DB-BD31-4B8C-83A1-F6EECF244321}">
                <p14:modId xmlns:p14="http://schemas.microsoft.com/office/powerpoint/2010/main" val="1105766296"/>
              </p:ext>
            </p:extLst>
          </p:nvPr>
        </p:nvSpPr>
        <p:spPr>
          <a:xfrm>
            <a:off x="209681" y="1933575"/>
            <a:ext cx="1358583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>
                <a:solidFill>
                  <a:srgbClr val="000000"/>
                </a:solidFill>
              </a:rPr>
              <a:t>Mobiliário e artigos de cortiça</a:t>
            </a:r>
            <a:r>
              <a:rPr lang="pt-PT" sz="1700" dirty="0">
                <a:solidFill>
                  <a:srgbClr val="000000"/>
                </a:solidFill>
              </a:rPr>
              <a:t> </a:t>
            </a:r>
            <a:endParaRPr lang="pt-BR">
              <a:solidFill>
                <a:srgbClr val="000000"/>
              </a:solidFill>
            </a:endParaRPr>
          </a:p>
        </p:txBody>
      </p:sp>
      <p:sp>
        <p:nvSpPr>
          <p:cNvPr id="3" name="Rectângulo 76"/>
          <p:cNvSpPr/>
          <p:nvPr>
            <p:extLst>
              <p:ext uri="{D42A27DB-BD31-4B8C-83A1-F6EECF244321}">
                <p14:modId xmlns:p14="http://schemas.microsoft.com/office/powerpoint/2010/main" val="72062290"/>
              </p:ext>
            </p:extLst>
          </p:nvPr>
        </p:nvSpPr>
        <p:spPr>
          <a:xfrm>
            <a:off x="5195481" y="5914800"/>
            <a:ext cx="3279775" cy="411856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chemeClr val="tx1"/>
                </a:solidFill>
              </a:rPr>
              <a:t>Indústria farmacêutica</a:t>
            </a:r>
            <a:endParaRPr lang="pt-BR" b="1" dirty="0" err="1"/>
          </a:p>
        </p:txBody>
      </p:sp>
      <p:sp>
        <p:nvSpPr>
          <p:cNvPr id="5" name="Rectângulo 51"/>
          <p:cNvSpPr/>
          <p:nvPr>
            <p:extLst>
              <p:ext uri="{D42A27DB-BD31-4B8C-83A1-F6EECF244321}">
                <p14:modId xmlns:p14="http://schemas.microsoft.com/office/powerpoint/2010/main" val="3254971439"/>
              </p:ext>
            </p:extLst>
          </p:nvPr>
        </p:nvSpPr>
        <p:spPr>
          <a:xfrm>
            <a:off x="181050" y="3352800"/>
            <a:ext cx="1358583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>
                <a:solidFill>
                  <a:schemeClr val="tx1"/>
                </a:solidFill>
              </a:rPr>
              <a:t>Indústria farmacêutica</a:t>
            </a:r>
            <a:endParaRPr lang="pt-PT" sz="1700" b="1" dirty="0" err="1">
              <a:solidFill>
                <a:schemeClr val="tx1"/>
              </a:solidFill>
            </a:endParaRPr>
          </a:p>
        </p:txBody>
      </p:sp>
      <p:sp>
        <p:nvSpPr>
          <p:cNvPr id="9" name="Rectângulo 76"/>
          <p:cNvSpPr/>
          <p:nvPr>
            <p:extLst>
              <p:ext uri="{D42A27DB-BD31-4B8C-83A1-F6EECF244321}">
                <p14:modId xmlns:p14="http://schemas.microsoft.com/office/powerpoint/2010/main" val="233276876"/>
              </p:ext>
            </p:extLst>
          </p:nvPr>
        </p:nvSpPr>
        <p:spPr>
          <a:xfrm>
            <a:off x="8709473" y="5918200"/>
            <a:ext cx="3292840" cy="411856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b="1" dirty="0">
                <a:solidFill>
                  <a:srgbClr val="000000"/>
                </a:solidFill>
              </a:rPr>
              <a:t>Fabrico de colas e vernizes</a:t>
            </a:r>
            <a:endParaRPr lang="pt-BR" b="1" dirty="0">
              <a:solidFill>
                <a:srgbClr val="000000"/>
              </a:solidFill>
            </a:endParaRPr>
          </a:p>
        </p:txBody>
      </p:sp>
      <p:sp>
        <p:nvSpPr>
          <p:cNvPr id="11" name="Rectângulo 51"/>
          <p:cNvSpPr/>
          <p:nvPr>
            <p:extLst>
              <p:ext uri="{D42A27DB-BD31-4B8C-83A1-F6EECF244321}">
                <p14:modId xmlns:p14="http://schemas.microsoft.com/office/powerpoint/2010/main" val="1005539824"/>
              </p:ext>
            </p:extLst>
          </p:nvPr>
        </p:nvSpPr>
        <p:spPr>
          <a:xfrm>
            <a:off x="200108" y="4229100"/>
            <a:ext cx="1358583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>
                <a:solidFill>
                  <a:srgbClr val="000000"/>
                </a:solidFill>
              </a:rPr>
              <a:t>Fabrico de colas e vernizes </a:t>
            </a:r>
            <a:endParaRPr lang="pt-BR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7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/>
      <p:bldP spid="31" grpId="0" animBg="1"/>
      <p:bldP spid="33" grpId="0"/>
      <p:bldP spid="35" grpId="0" animBg="1"/>
      <p:bldP spid="37" grpId="0"/>
      <p:bldP spid="39" grpId="0" animBg="1"/>
      <p:bldP spid="41" grpId="0"/>
      <p:bldP spid="3" grpId="0" animBg="1"/>
      <p:bldP spid="5" grpId="0"/>
      <p:bldP spid="9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342558"/>
            <a:ext cx="9539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é a importância das plantas para o ambiente e </a:t>
            </a:r>
          </a:p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para os outros seres vivos?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073" y="1676400"/>
            <a:ext cx="287655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654" y="1666875"/>
            <a:ext cx="2882900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8073" y="4324350"/>
            <a:ext cx="2878138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595" y="4324350"/>
            <a:ext cx="2901950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48"/>
          <p:cNvSpPr/>
          <p:nvPr/>
        </p:nvSpPr>
        <p:spPr>
          <a:xfrm>
            <a:off x="1087626" y="1495425"/>
            <a:ext cx="3544372" cy="120205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ângulo 76"/>
          <p:cNvSpPr/>
          <p:nvPr>
            <p:extLst>
              <p:ext uri="{D42A27DB-BD31-4B8C-83A1-F6EECF244321}">
                <p14:modId xmlns:p14="http://schemas.microsoft.com/office/powerpoint/2010/main" val="46828318"/>
              </p:ext>
            </p:extLst>
          </p:nvPr>
        </p:nvSpPr>
        <p:spPr>
          <a:xfrm>
            <a:off x="453556" y="1882140"/>
            <a:ext cx="637255" cy="411163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400" b="1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4" name="Rectângulo 51"/>
          <p:cNvSpPr/>
          <p:nvPr>
            <p:extLst>
              <p:ext uri="{D42A27DB-BD31-4B8C-83A1-F6EECF244321}">
                <p14:modId xmlns:p14="http://schemas.microsoft.com/office/powerpoint/2010/main" val="829214017"/>
              </p:ext>
            </p:extLst>
          </p:nvPr>
        </p:nvSpPr>
        <p:spPr>
          <a:xfrm>
            <a:off x="1071880" y="3251835"/>
            <a:ext cx="3590598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b="1" dirty="0">
                <a:solidFill>
                  <a:srgbClr val="000000"/>
                </a:solidFill>
              </a:rPr>
              <a:t>Através da transpiração, as plantas libertam vapor de água, contribuindo para o ciclo da água e para um clima mais ameno.</a:t>
            </a:r>
            <a:endParaRPr lang="pt-PT" sz="1700" b="1" dirty="0" err="1">
              <a:solidFill>
                <a:srgbClr val="000000"/>
              </a:solidFill>
            </a:endParaRPr>
          </a:p>
        </p:txBody>
      </p:sp>
      <p:sp>
        <p:nvSpPr>
          <p:cNvPr id="5" name="Rectângulo 76"/>
          <p:cNvSpPr/>
          <p:nvPr>
            <p:extLst>
              <p:ext uri="{D42A27DB-BD31-4B8C-83A1-F6EECF244321}">
                <p14:modId xmlns:p14="http://schemas.microsoft.com/office/powerpoint/2010/main" val="4085994512"/>
              </p:ext>
            </p:extLst>
          </p:nvPr>
        </p:nvSpPr>
        <p:spPr>
          <a:xfrm>
            <a:off x="450385" y="3171825"/>
            <a:ext cx="628016" cy="411163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400" b="1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6" name="Rectângulo 51"/>
          <p:cNvSpPr/>
          <p:nvPr>
            <p:extLst>
              <p:ext uri="{D42A27DB-BD31-4B8C-83A1-F6EECF244321}">
                <p14:modId xmlns:p14="http://schemas.microsoft.com/office/powerpoint/2010/main" val="2454584488"/>
              </p:ext>
            </p:extLst>
          </p:nvPr>
        </p:nvSpPr>
        <p:spPr>
          <a:xfrm>
            <a:off x="1066165" y="1905000"/>
            <a:ext cx="3602460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b="1" dirty="0">
                <a:solidFill>
                  <a:srgbClr val="000000"/>
                </a:solidFill>
              </a:rPr>
              <a:t>Parte do oxigénio libertado na fotossíntese vai para a atmosfera e transforma-se em ozono, que protege os seres vivos dos raios UV.</a:t>
            </a:r>
            <a:endParaRPr lang="pt-BR" b="1" dirty="0">
              <a:solidFill>
                <a:srgbClr val="000000"/>
              </a:solidFill>
            </a:endParaRPr>
          </a:p>
        </p:txBody>
      </p:sp>
      <p:sp>
        <p:nvSpPr>
          <p:cNvPr id="9" name="Rectângulo 76"/>
          <p:cNvSpPr/>
          <p:nvPr>
            <p:extLst>
              <p:ext uri="{D42A27DB-BD31-4B8C-83A1-F6EECF244321}">
                <p14:modId xmlns:p14="http://schemas.microsoft.com/office/powerpoint/2010/main" val="923728922"/>
              </p:ext>
            </p:extLst>
          </p:nvPr>
        </p:nvSpPr>
        <p:spPr>
          <a:xfrm>
            <a:off x="456096" y="4512945"/>
            <a:ext cx="637255" cy="411163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400" b="1" dirty="0">
                <a:solidFill>
                  <a:schemeClr val="tx1"/>
                </a:solidFill>
              </a:rPr>
              <a:t>3</a:t>
            </a:r>
            <a:endParaRPr lang="pt-BR" sz="2400" b="1" dirty="0" err="1"/>
          </a:p>
        </p:txBody>
      </p:sp>
      <p:sp>
        <p:nvSpPr>
          <p:cNvPr id="11" name="Rectângulo 51"/>
          <p:cNvSpPr/>
          <p:nvPr>
            <p:extLst>
              <p:ext uri="{D42A27DB-BD31-4B8C-83A1-F6EECF244321}">
                <p14:modId xmlns:p14="http://schemas.microsoft.com/office/powerpoint/2010/main" val="3901628551"/>
              </p:ext>
            </p:extLst>
          </p:nvPr>
        </p:nvSpPr>
        <p:spPr>
          <a:xfrm>
            <a:off x="1161933" y="4602480"/>
            <a:ext cx="3439885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b="1" dirty="0">
                <a:solidFill>
                  <a:srgbClr val="000000"/>
                </a:solidFill>
              </a:rPr>
              <a:t>As plantas captam dióxido de carbono durante a fotossíntese, contribuindo para a redução do efeito de estufa. </a:t>
            </a:r>
            <a:endParaRPr lang="pt-PT" sz="1700" b="1" dirty="0" err="1">
              <a:solidFill>
                <a:srgbClr val="000000"/>
              </a:solidFill>
            </a:endParaRPr>
          </a:p>
        </p:txBody>
      </p:sp>
      <p:sp>
        <p:nvSpPr>
          <p:cNvPr id="13" name="Rectângulo 76"/>
          <p:cNvSpPr/>
          <p:nvPr>
            <p:extLst>
              <p:ext uri="{D42A27DB-BD31-4B8C-83A1-F6EECF244321}">
                <p14:modId xmlns:p14="http://schemas.microsoft.com/office/powerpoint/2010/main" val="393652049"/>
              </p:ext>
            </p:extLst>
          </p:nvPr>
        </p:nvSpPr>
        <p:spPr>
          <a:xfrm>
            <a:off x="468165" y="5861685"/>
            <a:ext cx="628016" cy="411163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400" b="1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7" name="Rectângulo 51"/>
          <p:cNvSpPr/>
          <p:nvPr>
            <p:extLst>
              <p:ext uri="{D42A27DB-BD31-4B8C-83A1-F6EECF244321}">
                <p14:modId xmlns:p14="http://schemas.microsoft.com/office/powerpoint/2010/main" val="2160345512"/>
              </p:ext>
            </p:extLst>
          </p:nvPr>
        </p:nvSpPr>
        <p:spPr>
          <a:xfrm>
            <a:off x="1165751" y="5924550"/>
            <a:ext cx="3439885" cy="363538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b="1" dirty="0">
                <a:solidFill>
                  <a:srgbClr val="000000"/>
                </a:solidFill>
              </a:rPr>
              <a:t>As plantas libertam oxigénio na fotossíntese, gás essencial aos seres vivos.</a:t>
            </a:r>
          </a:p>
        </p:txBody>
      </p:sp>
      <p:sp>
        <p:nvSpPr>
          <p:cNvPr id="19" name="Oval 15"/>
          <p:cNvSpPr/>
          <p:nvPr/>
        </p:nvSpPr>
        <p:spPr>
          <a:xfrm>
            <a:off x="5059785" y="1510872"/>
            <a:ext cx="748829" cy="742316"/>
          </a:xfrm>
          <a:prstGeom prst="ellipse">
            <a:avLst/>
          </a:prstGeom>
          <a:solidFill>
            <a:srgbClr val="39A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1</a:t>
            </a:r>
          </a:p>
        </p:txBody>
      </p:sp>
      <p:sp>
        <p:nvSpPr>
          <p:cNvPr id="21" name="Oval 15"/>
          <p:cNvSpPr/>
          <p:nvPr>
            <p:extLst>
              <p:ext uri="{D42A27DB-BD31-4B8C-83A1-F6EECF244321}">
                <p14:modId xmlns:p14="http://schemas.microsoft.com/office/powerpoint/2010/main" val="1035931487"/>
              </p:ext>
            </p:extLst>
          </p:nvPr>
        </p:nvSpPr>
        <p:spPr>
          <a:xfrm>
            <a:off x="8642675" y="1510872"/>
            <a:ext cx="748829" cy="742316"/>
          </a:xfrm>
          <a:prstGeom prst="ellipse">
            <a:avLst/>
          </a:prstGeom>
          <a:solidFill>
            <a:srgbClr val="39A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2</a:t>
            </a:r>
          </a:p>
        </p:txBody>
      </p:sp>
      <p:sp>
        <p:nvSpPr>
          <p:cNvPr id="23" name="Oval 15"/>
          <p:cNvSpPr/>
          <p:nvPr>
            <p:extLst>
              <p:ext uri="{D42A27DB-BD31-4B8C-83A1-F6EECF244321}">
                <p14:modId xmlns:p14="http://schemas.microsoft.com/office/powerpoint/2010/main" val="2341484769"/>
              </p:ext>
            </p:extLst>
          </p:nvPr>
        </p:nvSpPr>
        <p:spPr>
          <a:xfrm>
            <a:off x="5088372" y="4124325"/>
            <a:ext cx="748829" cy="742316"/>
          </a:xfrm>
          <a:prstGeom prst="ellipse">
            <a:avLst/>
          </a:prstGeom>
          <a:solidFill>
            <a:srgbClr val="39A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3</a:t>
            </a:r>
          </a:p>
        </p:txBody>
      </p:sp>
      <p:sp>
        <p:nvSpPr>
          <p:cNvPr id="25" name="Oval 15"/>
          <p:cNvSpPr/>
          <p:nvPr>
            <p:extLst>
              <p:ext uri="{D42A27DB-BD31-4B8C-83A1-F6EECF244321}">
                <p14:modId xmlns:p14="http://schemas.microsoft.com/office/powerpoint/2010/main" val="858296724"/>
              </p:ext>
            </p:extLst>
          </p:nvPr>
        </p:nvSpPr>
        <p:spPr>
          <a:xfrm>
            <a:off x="8671262" y="4124325"/>
            <a:ext cx="748829" cy="742316"/>
          </a:xfrm>
          <a:prstGeom prst="ellipse">
            <a:avLst/>
          </a:prstGeom>
          <a:solidFill>
            <a:srgbClr val="39A5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4</a:t>
            </a:r>
          </a:p>
        </p:txBody>
      </p:sp>
      <p:sp>
        <p:nvSpPr>
          <p:cNvPr id="24" name="Rectângulo 48"/>
          <p:cNvSpPr/>
          <p:nvPr/>
        </p:nvSpPr>
        <p:spPr>
          <a:xfrm>
            <a:off x="1087626" y="2829560"/>
            <a:ext cx="3544372" cy="120205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48"/>
          <p:cNvSpPr/>
          <p:nvPr/>
        </p:nvSpPr>
        <p:spPr>
          <a:xfrm>
            <a:off x="1096824" y="4165282"/>
            <a:ext cx="3544372" cy="120205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ctângulo 48"/>
          <p:cNvSpPr/>
          <p:nvPr/>
        </p:nvSpPr>
        <p:spPr>
          <a:xfrm>
            <a:off x="1106022" y="5488940"/>
            <a:ext cx="3544372" cy="1202055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687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3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85"/>
          <a:stretch/>
        </p:blipFill>
        <p:spPr bwMode="auto">
          <a:xfrm>
            <a:off x="6980003" y="2698387"/>
            <a:ext cx="5211997" cy="412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1477630" y="342558"/>
            <a:ext cx="9539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é a importância das plantas para o ambiente e </a:t>
            </a:r>
          </a:p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para os outros seres vivos?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2" name="Rectangle 24"/>
          <p:cNvSpPr/>
          <p:nvPr>
            <p:extLst>
              <p:ext uri="{D42A27DB-BD31-4B8C-83A1-F6EECF244321}">
                <p14:modId xmlns:p14="http://schemas.microsoft.com/office/powerpoint/2010/main" val="3118228126"/>
              </p:ext>
            </p:extLst>
          </p:nvPr>
        </p:nvSpPr>
        <p:spPr>
          <a:xfrm>
            <a:off x="1514821" y="4558665"/>
            <a:ext cx="4755994" cy="178510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altLang="pt-PT" sz="2000" b="1" dirty="0"/>
              <a:t>Poluição</a:t>
            </a:r>
            <a:r>
              <a:rPr lang="pt-BR" altLang="pt-PT" sz="2000" dirty="0"/>
              <a:t>; 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b="1" dirty="0"/>
              <a:t>Construção civil </a:t>
            </a:r>
            <a:r>
              <a:rPr lang="pt-BR" sz="2000" dirty="0"/>
              <a:t>e </a:t>
            </a:r>
            <a:r>
              <a:rPr lang="pt-BR" sz="2000" b="1" dirty="0"/>
              <a:t>extração de  matérias-primas </a:t>
            </a:r>
            <a:r>
              <a:rPr lang="pt-BR" sz="2000" dirty="0"/>
              <a:t>para a indústria;</a:t>
            </a:r>
          </a:p>
          <a:p>
            <a:pPr marL="342900" indent="-342900">
              <a:lnSpc>
                <a:spcPts val="2700"/>
              </a:lnSpc>
              <a:spcBef>
                <a:spcPts val="1200"/>
              </a:spcBef>
              <a:buClr>
                <a:srgbClr val="39A590"/>
              </a:buClr>
              <a:buSzPct val="110000"/>
              <a:buFont typeface="Arial" pitchFamily="34" charset="0"/>
              <a:buChar char="•"/>
            </a:pPr>
            <a:r>
              <a:rPr lang="pt-BR" sz="2000" b="1" dirty="0"/>
              <a:t>Incêndios</a:t>
            </a:r>
            <a:r>
              <a:rPr lang="pt-BR" sz="2000" dirty="0" smtClean="0"/>
              <a:t>.</a:t>
            </a:r>
            <a:endParaRPr lang="pt-BR" sz="2000" b="1" dirty="0"/>
          </a:p>
        </p:txBody>
      </p:sp>
      <p:sp>
        <p:nvSpPr>
          <p:cNvPr id="3" name="TextBox 3"/>
          <p:cNvSpPr txBox="1">
            <a:spLocks noChangeArrowheads="1"/>
          </p:cNvSpPr>
          <p:nvPr>
            <p:extLst>
              <p:ext uri="{D42A27DB-BD31-4B8C-83A1-F6EECF244321}">
                <p14:modId xmlns:p14="http://schemas.microsoft.com/office/powerpoint/2010/main" val="959662620"/>
              </p:ext>
            </p:extLst>
          </p:nvPr>
        </p:nvSpPr>
        <p:spPr bwMode="auto">
          <a:xfrm>
            <a:off x="227195" y="1790700"/>
            <a:ext cx="646570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000" dirty="0">
                <a:solidFill>
                  <a:srgbClr val="39A590"/>
                </a:solidFill>
              </a:rPr>
              <a:t>A destruição de plantas, por exemplo através da </a:t>
            </a:r>
            <a:r>
              <a:rPr lang="pt-BR" sz="2000" b="1" u="sng" dirty="0" err="1">
                <a:solidFill>
                  <a:srgbClr val="39A590"/>
                </a:solidFill>
              </a:rPr>
              <a:t>desflorestação</a:t>
            </a:r>
            <a:r>
              <a:rPr lang="pt-BR" sz="2000" b="1" u="sng" dirty="0">
                <a:solidFill>
                  <a:srgbClr val="39A590"/>
                </a:solidFill>
              </a:rPr>
              <a:t>, altera o Índice de Qualidade do Ar</a:t>
            </a:r>
            <a:r>
              <a:rPr lang="pt-BR" sz="2000" dirty="0">
                <a:solidFill>
                  <a:srgbClr val="39A590"/>
                </a:solidFill>
              </a:rPr>
              <a:t> o que tem consequências graves para </a:t>
            </a:r>
            <a:endParaRPr lang="pt-BR" dirty="0">
              <a:solidFill>
                <a:srgbClr val="000000"/>
              </a:solidFill>
            </a:endParaRPr>
          </a:p>
          <a:p>
            <a:pPr algn="ctr"/>
            <a:r>
              <a:rPr lang="pt-BR" sz="2000" dirty="0">
                <a:solidFill>
                  <a:srgbClr val="39A590"/>
                </a:solidFill>
              </a:rPr>
              <a:t>o ambiente e para todos os seres vivos. </a:t>
            </a:r>
            <a:endParaRPr lang="pt-BR" dirty="0">
              <a:solidFill>
                <a:srgbClr val="000000"/>
              </a:solidFill>
            </a:endParaRPr>
          </a:p>
          <a:p>
            <a:pPr algn="ctr"/>
            <a:endParaRPr lang="pt-BR" sz="2000" dirty="0">
              <a:solidFill>
                <a:srgbClr val="39A590"/>
              </a:solidFill>
            </a:endParaRPr>
          </a:p>
          <a:p>
            <a:pPr algn="ctr"/>
            <a:r>
              <a:rPr lang="pt-BR" sz="2000" dirty="0">
                <a:solidFill>
                  <a:srgbClr val="39A590"/>
                </a:solidFill>
              </a:rPr>
              <a:t> </a:t>
            </a:r>
            <a:endParaRPr lang="pt-BR" dirty="0"/>
          </a:p>
        </p:txBody>
      </p:sp>
      <p:cxnSp>
        <p:nvCxnSpPr>
          <p:cNvPr id="4" name="Straight Connector 55"/>
          <p:cNvCxnSpPr/>
          <p:nvPr/>
        </p:nvCxnSpPr>
        <p:spPr>
          <a:xfrm rot="5400000">
            <a:off x="4306282" y="4241849"/>
            <a:ext cx="5256000" cy="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1"/>
          <p:cNvGrpSpPr/>
          <p:nvPr/>
        </p:nvGrpSpPr>
        <p:grpSpPr>
          <a:xfrm>
            <a:off x="7516940" y="1714499"/>
            <a:ext cx="3699700" cy="853587"/>
            <a:chOff x="1957387" y="4951966"/>
            <a:chExt cx="5694357" cy="648577"/>
          </a:xfrm>
        </p:grpSpPr>
        <p:sp>
          <p:nvSpPr>
            <p:cNvPr id="14" name="Rectangle 12"/>
            <p:cNvSpPr/>
            <p:nvPr/>
          </p:nvSpPr>
          <p:spPr>
            <a:xfrm>
              <a:off x="2224870" y="4951967"/>
              <a:ext cx="5426874" cy="64857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8100" dist="25400" dir="1500000" sx="102000" sy="102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 smtClean="0">
                  <a:solidFill>
                    <a:schemeClr val="tx1"/>
                  </a:solidFill>
                </a:rPr>
                <a:t>MEDIDAS PARA COMBATER A DESFLORESTAÇÃO:</a:t>
              </a:r>
              <a:endParaRPr lang="pt-BR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3"/>
            <p:cNvSpPr/>
            <p:nvPr/>
          </p:nvSpPr>
          <p:spPr>
            <a:xfrm>
              <a:off x="1957387" y="4951966"/>
              <a:ext cx="295275" cy="6485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38100" dist="25400" dir="1500000" sx="105000" sy="105000" algn="tl" rotWithShape="0">
                <a:schemeClr val="tx1">
                  <a:lumMod val="65000"/>
                  <a:lumOff val="35000"/>
                  <a:alpha val="6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b="1" dirty="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3" name="Rectangle 17"/>
          <p:cNvSpPr/>
          <p:nvPr>
            <p:extLst>
              <p:ext uri="{D42A27DB-BD31-4B8C-83A1-F6EECF244321}">
                <p14:modId xmlns:p14="http://schemas.microsoft.com/office/powerpoint/2010/main" val="2569227158"/>
              </p:ext>
            </p:extLst>
          </p:nvPr>
        </p:nvSpPr>
        <p:spPr>
          <a:xfrm rot="21424015">
            <a:off x="985861" y="3263049"/>
            <a:ext cx="3714471" cy="978226"/>
          </a:xfrm>
          <a:prstGeom prst="rect">
            <a:avLst/>
          </a:prstGeom>
          <a:solidFill>
            <a:srgbClr val="39A59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solidFill>
                  <a:schemeClr val="bg1"/>
                </a:solidFill>
              </a:rPr>
              <a:t>A </a:t>
            </a:r>
            <a:r>
              <a:rPr lang="pt-BR" b="1" u="sng" dirty="0" smtClean="0">
                <a:solidFill>
                  <a:schemeClr val="bg1"/>
                </a:solidFill>
              </a:rPr>
              <a:t>DESFLORESTAÇÃO</a:t>
            </a:r>
            <a:r>
              <a:rPr lang="pt-BR" b="1" dirty="0" smtClean="0">
                <a:solidFill>
                  <a:schemeClr val="bg1"/>
                </a:solidFill>
              </a:rPr>
              <a:t> PODE SER PROVOCADA POR: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87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1363980"/>
            <a:chOff x="0" y="0"/>
            <a:chExt cx="12192000" cy="136398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13639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1388850" y="532660"/>
              <a:ext cx="8119134" cy="435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>
                <a:solidFill>
                  <a:srgbClr val="292929"/>
                </a:solidFill>
                <a:latin typeface="+mn-lt"/>
              </a:rPr>
              <a:t>RESUMINDO...</a:t>
            </a:r>
          </a:p>
        </p:txBody>
      </p:sp>
      <p:sp>
        <p:nvSpPr>
          <p:cNvPr id="10" name="Rectângulo 48"/>
          <p:cNvSpPr/>
          <p:nvPr/>
        </p:nvSpPr>
        <p:spPr>
          <a:xfrm>
            <a:off x="10574949" y="2675200"/>
            <a:ext cx="1409700" cy="3954194"/>
          </a:xfrm>
          <a:prstGeom prst="rect">
            <a:avLst/>
          </a:prstGeom>
          <a:noFill/>
          <a:ln w="19050">
            <a:solidFill>
              <a:srgbClr val="39A5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51"/>
          <p:cNvSpPr/>
          <p:nvPr/>
        </p:nvSpPr>
        <p:spPr>
          <a:xfrm>
            <a:off x="10574949" y="2807875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alimentação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1520" y="1483642"/>
            <a:ext cx="1017835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/>
              <a:t>EM QUE ÓRGÃOS AS PLANTAS ACUMULAM RESERVAS ALIMENTARES?</a:t>
            </a:r>
          </a:p>
          <a:p>
            <a:r>
              <a:rPr lang="pt-BR" sz="2000" dirty="0"/>
              <a:t>As plantas acumulam reservas alimentares em vários órgãos: nas </a:t>
            </a:r>
            <a:r>
              <a:rPr lang="pt-BR" sz="2000" dirty="0">
                <a:solidFill>
                  <a:schemeClr val="bg1"/>
                </a:solidFill>
              </a:rPr>
              <a:t>raízes</a:t>
            </a:r>
            <a:r>
              <a:rPr lang="pt-BR" sz="2000" dirty="0"/>
              <a:t>                (ex: cenoura), nos </a:t>
            </a:r>
            <a:r>
              <a:rPr lang="pt-BR" sz="2000" dirty="0">
                <a:solidFill>
                  <a:schemeClr val="bg1"/>
                </a:solidFill>
              </a:rPr>
              <a:t>caules</a:t>
            </a:r>
            <a:r>
              <a:rPr lang="pt-BR" sz="2000" dirty="0"/>
              <a:t>               (ex: batateira), nos frutos (ex: oliveira).</a:t>
            </a:r>
          </a:p>
          <a:p>
            <a:endParaRPr lang="pt-BR" sz="2000" b="1" dirty="0"/>
          </a:p>
          <a:p>
            <a:r>
              <a:rPr lang="pt-BR" sz="2000" b="1" dirty="0"/>
              <a:t>QUAIS SÃO AS SUBSTÂNCIAS QUE AS PLANTAS ACUMULAM?</a:t>
            </a:r>
          </a:p>
          <a:p>
            <a:r>
              <a:rPr lang="pt-BR" sz="2000" dirty="0"/>
              <a:t>As plantas acumulam mais frequentemente </a:t>
            </a:r>
            <a:r>
              <a:rPr lang="pt-BR" sz="2000" dirty="0">
                <a:solidFill>
                  <a:schemeClr val="bg1"/>
                </a:solidFill>
              </a:rPr>
              <a:t>glícidos             </a:t>
            </a:r>
            <a:r>
              <a:rPr lang="pt-BR" sz="2000" dirty="0"/>
              <a:t>, principalmente amido. Em alguns casos, também acumulam prótidos e lípidos.</a:t>
            </a:r>
          </a:p>
          <a:p>
            <a:endParaRPr lang="pt-PT" sz="2000" b="1" dirty="0">
              <a:cs typeface="Arial" pitchFamily="34" charset="0"/>
            </a:endParaRPr>
          </a:p>
          <a:p>
            <a:r>
              <a:rPr lang="pt-BR" sz="2000" b="1" dirty="0">
                <a:cs typeface="Arial" pitchFamily="34" charset="0"/>
              </a:rPr>
              <a:t>QUAIS SÃO AS UTILIZAÇÕES MAIS FREQUENTES DAS PLANTAS NA SOCIEDADE ATUAL?</a:t>
            </a:r>
          </a:p>
          <a:p>
            <a:r>
              <a:rPr lang="pt-BR" sz="2000" dirty="0">
                <a:cs typeface="Arial" pitchFamily="34" charset="0"/>
              </a:rPr>
              <a:t>As plantas são utilizadas principalmente como fonte de nutrientes, na </a:t>
            </a:r>
            <a:r>
              <a:rPr lang="pt-BR" sz="2000" dirty="0">
                <a:solidFill>
                  <a:schemeClr val="bg1"/>
                </a:solidFill>
                <a:cs typeface="Arial" pitchFamily="34" charset="0"/>
              </a:rPr>
              <a:t>alimentação    </a:t>
            </a:r>
            <a:r>
              <a:rPr lang="pt-BR" sz="2000" dirty="0">
                <a:cs typeface="Arial" pitchFamily="34" charset="0"/>
              </a:rPr>
              <a:t>, e como fonte de matérias-primas, para a </a:t>
            </a:r>
            <a:r>
              <a:rPr lang="pt-BR" sz="2000" dirty="0">
                <a:solidFill>
                  <a:schemeClr val="bg1"/>
                </a:solidFill>
                <a:cs typeface="Arial" pitchFamily="34" charset="0"/>
              </a:rPr>
              <a:t>indústria          </a:t>
            </a:r>
            <a:r>
              <a:rPr lang="pt-BR" sz="2000" dirty="0">
                <a:cs typeface="Arial" pitchFamily="34" charset="0"/>
              </a:rPr>
              <a:t>.</a:t>
            </a:r>
          </a:p>
          <a:p>
            <a:endParaRPr lang="pt-BR" sz="2000" dirty="0">
              <a:cs typeface="Arial" pitchFamily="34" charset="0"/>
            </a:endParaRPr>
          </a:p>
          <a:p>
            <a:r>
              <a:rPr lang="pt-BR" sz="2000" b="1" dirty="0">
                <a:cs typeface="Arial" pitchFamily="34" charset="0"/>
              </a:rPr>
              <a:t>QUAL É A IMPORTÂNCIA DAS PLANTAS PARA O AMBIENTE E PARA OS OUTROS SERES VIVOS</a:t>
            </a:r>
            <a:r>
              <a:rPr lang="pt-BR" sz="2000" b="1" dirty="0" smtClean="0">
                <a:cs typeface="Arial" pitchFamily="34" charset="0"/>
              </a:rPr>
              <a:t>?</a:t>
            </a:r>
            <a:endParaRPr lang="pt-BR" sz="2000" b="1" dirty="0">
              <a:cs typeface="Arial" pitchFamily="34" charset="0"/>
            </a:endParaRPr>
          </a:p>
          <a:p>
            <a:r>
              <a:rPr lang="pt-BR" sz="2000" dirty="0">
                <a:cs typeface="Arial" pitchFamily="34" charset="0"/>
              </a:rPr>
              <a:t>As plantas são essenciais para o ambiente e para os seres </a:t>
            </a:r>
            <a:r>
              <a:rPr lang="pt-BR" sz="2000" dirty="0" smtClean="0">
                <a:cs typeface="Arial" pitchFamily="34" charset="0"/>
              </a:rPr>
              <a:t>vivos, </a:t>
            </a:r>
            <a:r>
              <a:rPr lang="pt-BR" sz="2000" dirty="0">
                <a:cs typeface="Arial" pitchFamily="34" charset="0"/>
              </a:rPr>
              <a:t>porque contribuem para a </a:t>
            </a:r>
            <a:r>
              <a:rPr lang="pt-BR" sz="2000" dirty="0">
                <a:solidFill>
                  <a:schemeClr val="bg1"/>
                </a:solidFill>
                <a:cs typeface="Arial" pitchFamily="34" charset="0"/>
              </a:rPr>
              <a:t>renovação</a:t>
            </a:r>
            <a:r>
              <a:rPr lang="pt-BR" sz="2000" dirty="0">
                <a:cs typeface="Arial" pitchFamily="34" charset="0"/>
              </a:rPr>
              <a:t>        e para a qualidade do ar através das trocas gasosas que realizam com o meio.</a:t>
            </a:r>
          </a:p>
          <a:p>
            <a:r>
              <a:rPr lang="pt-BR" sz="2000" dirty="0">
                <a:cs typeface="Arial" pitchFamily="34" charset="0"/>
              </a:rPr>
              <a:t>É importante preservar as plantas, tomando medidas tais como proteger as florestas, </a:t>
            </a:r>
          </a:p>
          <a:p>
            <a:r>
              <a:rPr lang="pt-BR" sz="2000" dirty="0">
                <a:solidFill>
                  <a:schemeClr val="bg1"/>
                </a:solidFill>
                <a:cs typeface="Arial" pitchFamily="34" charset="0"/>
              </a:rPr>
              <a:t>Recicla           r</a:t>
            </a:r>
            <a:r>
              <a:rPr lang="pt-BR" sz="2000" dirty="0">
                <a:cs typeface="Arial" pitchFamily="34" charset="0"/>
              </a:rPr>
              <a:t> papel, prevenir incêndios e promover a </a:t>
            </a:r>
            <a:r>
              <a:rPr lang="pt-BR" sz="2000" dirty="0">
                <a:solidFill>
                  <a:schemeClr val="bg1"/>
                </a:solidFill>
                <a:cs typeface="Arial" pitchFamily="34" charset="0"/>
              </a:rPr>
              <a:t>reflorestação   </a:t>
            </a:r>
            <a:r>
              <a:rPr lang="pt-BR" sz="2000" dirty="0">
                <a:cs typeface="Arial" pitchFamily="34" charset="0"/>
              </a:rPr>
              <a:t>.</a:t>
            </a:r>
            <a:endParaRPr lang="pt-BR" sz="2000" dirty="0"/>
          </a:p>
        </p:txBody>
      </p:sp>
      <p:sp>
        <p:nvSpPr>
          <p:cNvPr id="13" name="Rectângulo 76"/>
          <p:cNvSpPr/>
          <p:nvPr/>
        </p:nvSpPr>
        <p:spPr>
          <a:xfrm>
            <a:off x="7082490" y="1864203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raízes</a:t>
            </a:r>
          </a:p>
        </p:txBody>
      </p:sp>
      <p:sp>
        <p:nvSpPr>
          <p:cNvPr id="14" name="Rectângulo 54"/>
          <p:cNvSpPr/>
          <p:nvPr/>
        </p:nvSpPr>
        <p:spPr>
          <a:xfrm>
            <a:off x="7066840" y="1864203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ângulo 76"/>
          <p:cNvSpPr/>
          <p:nvPr/>
        </p:nvSpPr>
        <p:spPr>
          <a:xfrm>
            <a:off x="787944" y="2183782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caules</a:t>
            </a:r>
          </a:p>
        </p:txBody>
      </p:sp>
      <p:sp>
        <p:nvSpPr>
          <p:cNvPr id="18" name="Rectângulo 54"/>
          <p:cNvSpPr/>
          <p:nvPr/>
        </p:nvSpPr>
        <p:spPr>
          <a:xfrm>
            <a:off x="801590" y="2180819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9" name="Rectângulo 76"/>
          <p:cNvSpPr/>
          <p:nvPr/>
        </p:nvSpPr>
        <p:spPr>
          <a:xfrm>
            <a:off x="4890420" y="3079637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glícidos</a:t>
            </a:r>
          </a:p>
        </p:txBody>
      </p:sp>
      <p:sp>
        <p:nvSpPr>
          <p:cNvPr id="20" name="Rectângulo 54"/>
          <p:cNvSpPr/>
          <p:nvPr/>
        </p:nvSpPr>
        <p:spPr>
          <a:xfrm>
            <a:off x="4890420" y="3079637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ectângulo 76"/>
          <p:cNvSpPr/>
          <p:nvPr/>
        </p:nvSpPr>
        <p:spPr>
          <a:xfrm>
            <a:off x="7575156" y="4313958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alimentação</a:t>
            </a:r>
          </a:p>
        </p:txBody>
      </p:sp>
      <p:sp>
        <p:nvSpPr>
          <p:cNvPr id="22" name="Rectângulo 54"/>
          <p:cNvSpPr/>
          <p:nvPr/>
        </p:nvSpPr>
        <p:spPr>
          <a:xfrm>
            <a:off x="7569875" y="4303338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Rectângulo 51"/>
          <p:cNvSpPr/>
          <p:nvPr/>
        </p:nvSpPr>
        <p:spPr>
          <a:xfrm>
            <a:off x="10533392" y="3676561"/>
            <a:ext cx="149281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indústria</a:t>
            </a:r>
          </a:p>
        </p:txBody>
      </p:sp>
      <p:sp>
        <p:nvSpPr>
          <p:cNvPr id="34" name="Rectângulo 51"/>
          <p:cNvSpPr/>
          <p:nvPr/>
        </p:nvSpPr>
        <p:spPr>
          <a:xfrm>
            <a:off x="10574949" y="3205637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renovação</a:t>
            </a:r>
          </a:p>
        </p:txBody>
      </p:sp>
      <p:sp>
        <p:nvSpPr>
          <p:cNvPr id="35" name="Rectângulo 51"/>
          <p:cNvSpPr/>
          <p:nvPr/>
        </p:nvSpPr>
        <p:spPr>
          <a:xfrm>
            <a:off x="10757683" y="6160518"/>
            <a:ext cx="108423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raízes</a:t>
            </a:r>
          </a:p>
        </p:txBody>
      </p:sp>
      <p:sp>
        <p:nvSpPr>
          <p:cNvPr id="36" name="Rectângulo 51"/>
          <p:cNvSpPr/>
          <p:nvPr/>
        </p:nvSpPr>
        <p:spPr>
          <a:xfrm>
            <a:off x="10514039" y="4170376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reflorestação</a:t>
            </a:r>
          </a:p>
        </p:txBody>
      </p:sp>
      <p:sp>
        <p:nvSpPr>
          <p:cNvPr id="38" name="Rectângulo 51"/>
          <p:cNvSpPr/>
          <p:nvPr/>
        </p:nvSpPr>
        <p:spPr>
          <a:xfrm>
            <a:off x="10718186" y="4656127"/>
            <a:ext cx="1056461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caules</a:t>
            </a:r>
          </a:p>
        </p:txBody>
      </p:sp>
      <p:sp>
        <p:nvSpPr>
          <p:cNvPr id="39" name="Rectângulo 51"/>
          <p:cNvSpPr/>
          <p:nvPr/>
        </p:nvSpPr>
        <p:spPr>
          <a:xfrm>
            <a:off x="10574951" y="5625423"/>
            <a:ext cx="1409698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reciclar</a:t>
            </a:r>
          </a:p>
        </p:txBody>
      </p:sp>
      <p:sp>
        <p:nvSpPr>
          <p:cNvPr id="40" name="Rectângulo 51"/>
          <p:cNvSpPr/>
          <p:nvPr/>
        </p:nvSpPr>
        <p:spPr>
          <a:xfrm>
            <a:off x="10807800" y="5163787"/>
            <a:ext cx="88684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</a:rPr>
              <a:t>glícidos</a:t>
            </a:r>
          </a:p>
        </p:txBody>
      </p:sp>
      <p:sp>
        <p:nvSpPr>
          <p:cNvPr id="41" name="Rectângulo 76"/>
          <p:cNvSpPr/>
          <p:nvPr/>
        </p:nvSpPr>
        <p:spPr>
          <a:xfrm>
            <a:off x="3801641" y="4617700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indústria</a:t>
            </a:r>
          </a:p>
        </p:txBody>
      </p:sp>
      <p:sp>
        <p:nvSpPr>
          <p:cNvPr id="42" name="Rectângulo 54"/>
          <p:cNvSpPr/>
          <p:nvPr/>
        </p:nvSpPr>
        <p:spPr>
          <a:xfrm>
            <a:off x="3801641" y="4607080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ectângulo 76"/>
          <p:cNvSpPr/>
          <p:nvPr/>
        </p:nvSpPr>
        <p:spPr>
          <a:xfrm>
            <a:off x="339464" y="5822065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renovação</a:t>
            </a:r>
          </a:p>
        </p:txBody>
      </p:sp>
      <p:sp>
        <p:nvSpPr>
          <p:cNvPr id="28" name="Rectângulo 54"/>
          <p:cNvSpPr/>
          <p:nvPr/>
        </p:nvSpPr>
        <p:spPr>
          <a:xfrm>
            <a:off x="339464" y="5811445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Rectângulo 76"/>
          <p:cNvSpPr/>
          <p:nvPr/>
        </p:nvSpPr>
        <p:spPr>
          <a:xfrm>
            <a:off x="344745" y="6443146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reciclar</a:t>
            </a:r>
          </a:p>
        </p:txBody>
      </p:sp>
      <p:sp>
        <p:nvSpPr>
          <p:cNvPr id="31" name="Rectângulo 54"/>
          <p:cNvSpPr/>
          <p:nvPr/>
        </p:nvSpPr>
        <p:spPr>
          <a:xfrm>
            <a:off x="339464" y="6432526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2" name="Rectângulo 76"/>
          <p:cNvSpPr/>
          <p:nvPr/>
        </p:nvSpPr>
        <p:spPr>
          <a:xfrm>
            <a:off x="5957997" y="6453766"/>
            <a:ext cx="1440000" cy="252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reflorestação</a:t>
            </a:r>
          </a:p>
        </p:txBody>
      </p:sp>
      <p:sp>
        <p:nvSpPr>
          <p:cNvPr id="43" name="Rectângulo 54"/>
          <p:cNvSpPr/>
          <p:nvPr/>
        </p:nvSpPr>
        <p:spPr>
          <a:xfrm>
            <a:off x="5957997" y="6443146"/>
            <a:ext cx="1440000" cy="252000"/>
          </a:xfrm>
          <a:prstGeom prst="rect">
            <a:avLst/>
          </a:prstGeom>
          <a:noFill/>
          <a:ln w="12700">
            <a:solidFill>
              <a:srgbClr val="39A59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7459" y="1292714"/>
            <a:ext cx="1619250" cy="126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 animBg="1"/>
      <p:bldP spid="42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43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517</Words>
  <Application>Microsoft Office PowerPoint</Application>
  <PresentationFormat>Custom</PresentationFormat>
  <Paragraphs>97</Paragraphs>
  <Slides>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413</cp:revision>
  <dcterms:created xsi:type="dcterms:W3CDTF">2016-11-06T17:30:27Z</dcterms:created>
  <dcterms:modified xsi:type="dcterms:W3CDTF">2017-06-19T16:12:40Z</dcterms:modified>
</cp:coreProperties>
</file>