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6" r:id="rId3"/>
    <p:sldId id="266" r:id="rId4"/>
    <p:sldId id="260" r:id="rId5"/>
    <p:sldId id="267" r:id="rId6"/>
    <p:sldId id="268" r:id="rId7"/>
    <p:sldId id="269" r:id="rId8"/>
    <p:sldId id="261" r:id="rId9"/>
    <p:sldId id="272" r:id="rId10"/>
    <p:sldId id="262" r:id="rId11"/>
    <p:sldId id="263" r:id="rId12"/>
    <p:sldId id="271" r:id="rId13"/>
    <p:sldId id="265" r:id="rId14"/>
    <p:sldId id="275" r:id="rId15"/>
  </p:sldIdLst>
  <p:sldSz cx="12192000" cy="6858000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4A41E"/>
    <a:srgbClr val="C99C1D"/>
    <a:srgbClr val="39A590"/>
    <a:srgbClr val="38A28E"/>
    <a:srgbClr val="349885"/>
    <a:srgbClr val="339966"/>
    <a:srgbClr val="F0F9EB"/>
    <a:srgbClr val="EBF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95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-64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4B367B-1FC8-4EEB-AC6A-31DBFA2FAF30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 do texto de Modelo Global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F2FE5F1-BAFB-46E7-BCF7-7986F169C3D8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20500950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66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8A7FD-7F64-44B3-AC8E-D548F64CC229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5BB21-F98C-40F4-A337-0EEBFF2D7D3E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688313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6D698-A501-464A-B20C-483052E7F1BE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3C853-2856-45E7-AA35-682B106C3CE6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635297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5105E-A61C-465C-A0D6-85AE727B6A69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1F220-ED42-4FD0-B7F2-743E18BEDA00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698033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84BF4-6D14-4AD5-A224-753EEA6E6A98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8FD01-8B05-4CDE-BBC5-190EEAB5BC1D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200089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B6FF8-81E5-41BC-B35B-A098AA0C5236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20001-EE07-48F7-823B-7363FEAA8214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93672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9BF2-D0E3-47A1-9D7D-6EB8026AAD14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183E8-2BED-4177-A7D9-BF2D0E4B3330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77074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F376B-4ACE-4EB1-909B-02D1C276A868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80151-3627-40E9-8D43-2340333C51E6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656791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06A8F-F949-48AF-A72E-E721C5E50A54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CE084-D4B1-499C-8CD0-B99AF7789845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49351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238F4-4579-4DD1-8B29-312E357F26E4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7631B-98F3-4626-A22F-654BD91E1C54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472690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C8278-6200-4FE8-8C34-1AE30747BC96}" type="datetimeFigureOut">
              <a:rPr lang="pt-PT"/>
              <a:pPr>
                <a:defRPr/>
              </a:pPr>
              <a:t>07-04-2017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5B69B-CDDF-4A9F-B44D-9AC5127015B7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690016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4" descr="C:\Users\ajunqueira\Documents\_PROJETOS_Andy\_PORTUGAL_2016-2017\_2017_CN_ASA_BIOS\LAYOUTS\ppt2\ca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9193213" y="3289300"/>
            <a:ext cx="2736850" cy="431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200" b="1" dirty="0">
                <a:solidFill>
                  <a:schemeClr val="accent6"/>
                </a:solidFill>
                <a:latin typeface="+mn-lt"/>
                <a:cs typeface="+mn-cs"/>
              </a:rPr>
              <a:t>Domínio</a:t>
            </a: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8782050" y="3522663"/>
            <a:ext cx="3144838" cy="9683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  <a:cs typeface="+mn-cs"/>
              </a:rPr>
              <a:t>Processos vitais comuns   aos seres vivos</a:t>
            </a:r>
            <a:endParaRPr lang="pt-PT" altLang="pt-PT" sz="2000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24" name="TextBox 5"/>
          <p:cNvSpPr txBox="1">
            <a:spLocks noChangeArrowheads="1"/>
          </p:cNvSpPr>
          <p:nvPr/>
        </p:nvSpPr>
        <p:spPr bwMode="auto">
          <a:xfrm>
            <a:off x="9193213" y="4967288"/>
            <a:ext cx="2736850" cy="431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200" b="1" dirty="0" smtClean="0">
                <a:solidFill>
                  <a:schemeClr val="accent6"/>
                </a:solidFill>
                <a:latin typeface="+mn-lt"/>
                <a:cs typeface="+mn-cs"/>
              </a:rPr>
              <a:t>Subdomínio</a:t>
            </a:r>
            <a:endParaRPr lang="pt-PT" altLang="pt-PT" sz="2200" b="1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8774113" y="5268913"/>
            <a:ext cx="3144837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  <a:cs typeface="+mn-cs"/>
              </a:rPr>
              <a:t>Transmissão de vida: reprodução nas plantas</a:t>
            </a:r>
            <a:endParaRPr lang="pt-PT" altLang="pt-PT" sz="2000" dirty="0">
              <a:solidFill>
                <a:srgbClr val="292929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junqueira\Desktop\shutterstock_3389894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0" y="2122488"/>
            <a:ext cx="5191125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1231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800" b="1" dirty="0" smtClean="0">
                <a:solidFill>
                  <a:srgbClr val="292929"/>
                </a:solidFill>
                <a:latin typeface="+mn-lt"/>
                <a:cs typeface="+mn-cs"/>
              </a:rPr>
              <a:t>Como é constituída a flor?</a:t>
            </a:r>
            <a:endParaRPr lang="pt-PT" altLang="pt-PT" sz="28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1304925" y="1431925"/>
            <a:ext cx="9540875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000" dirty="0">
                <a:solidFill>
                  <a:srgbClr val="39A590"/>
                </a:solidFill>
                <a:latin typeface="+mn-lt"/>
                <a:cs typeface="+mn-cs"/>
              </a:rPr>
              <a:t>As plantas com flor reproduzem-se sexuadamente por sementes.</a:t>
            </a:r>
            <a:endParaRPr lang="pt-PT" altLang="pt-PT" sz="2000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3489325" y="5881688"/>
            <a:ext cx="1806575" cy="584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PEDÚNCULO</a:t>
            </a:r>
            <a:endParaRPr lang="pt-PT" altLang="pt-PT" sz="1800" b="1" dirty="0">
              <a:solidFill>
                <a:srgbClr val="39A590"/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1400" b="1" dirty="0" smtClean="0">
                <a:latin typeface="+mn-lt"/>
                <a:cs typeface="+mn-cs"/>
              </a:rPr>
              <a:t>Suporte</a:t>
            </a:r>
            <a:endParaRPr lang="pt-PT" altLang="pt-PT" sz="1200" b="1" dirty="0">
              <a:latin typeface="+mn-lt"/>
              <a:cs typeface="+mn-cs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038725" y="6089650"/>
            <a:ext cx="1036638" cy="34766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6772275" y="5873750"/>
            <a:ext cx="2601913" cy="584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>
                <a:solidFill>
                  <a:srgbClr val="39A590"/>
                </a:solidFill>
                <a:latin typeface="+mn-lt"/>
                <a:cs typeface="+mn-cs"/>
              </a:rPr>
              <a:t>RECETÁCULO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1400" b="1" dirty="0">
                <a:latin typeface="+mn-lt"/>
                <a:cs typeface="+mn-cs"/>
              </a:rPr>
              <a:t> Suporte </a:t>
            </a:r>
            <a:endParaRPr lang="pt-PT" altLang="pt-PT" sz="1400" b="1" dirty="0">
              <a:latin typeface="+mn-lt"/>
              <a:cs typeface="+mn-cs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6096000" y="5426075"/>
            <a:ext cx="1314450" cy="584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1600200" y="4383088"/>
            <a:ext cx="1808163" cy="584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PÉTALA</a:t>
            </a:r>
            <a:endParaRPr lang="pt-PT" altLang="pt-PT" sz="1800" b="1" dirty="0">
              <a:solidFill>
                <a:srgbClr val="39A590"/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1400" b="1" dirty="0" smtClean="0">
                <a:latin typeface="+mn-lt"/>
                <a:cs typeface="+mn-cs"/>
              </a:rPr>
              <a:t>Proteção </a:t>
            </a:r>
            <a:endParaRPr lang="pt-PT" altLang="pt-PT" sz="1200" b="1" dirty="0">
              <a:latin typeface="+mn-lt"/>
              <a:cs typeface="+mn-cs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3005138" y="4452938"/>
            <a:ext cx="966787" cy="1158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2851150" y="5059363"/>
            <a:ext cx="1806575" cy="584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SÉPALA</a:t>
            </a:r>
            <a:endParaRPr lang="pt-PT" altLang="pt-PT" sz="1800" b="1" dirty="0">
              <a:solidFill>
                <a:srgbClr val="39A590"/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1400" b="1" dirty="0" smtClean="0">
                <a:latin typeface="+mn-lt"/>
                <a:cs typeface="+mn-cs"/>
              </a:rPr>
              <a:t>Proteção </a:t>
            </a:r>
            <a:endParaRPr lang="pt-PT" altLang="pt-PT" sz="1200" b="1" dirty="0">
              <a:latin typeface="+mn-lt"/>
              <a:cs typeface="+mn-cs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4259263" y="5267325"/>
            <a:ext cx="1036637" cy="841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18"/>
          <p:cNvSpPr txBox="1">
            <a:spLocks noChangeArrowheads="1"/>
          </p:cNvSpPr>
          <p:nvPr/>
        </p:nvSpPr>
        <p:spPr bwMode="auto">
          <a:xfrm>
            <a:off x="1647825" y="3714750"/>
            <a:ext cx="1808163" cy="368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FILETE</a:t>
            </a:r>
            <a:endParaRPr lang="pt-PT" altLang="pt-PT" sz="1800" b="1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005138" y="3910013"/>
            <a:ext cx="193833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18"/>
          <p:cNvSpPr txBox="1">
            <a:spLocks noChangeArrowheads="1"/>
          </p:cNvSpPr>
          <p:nvPr/>
        </p:nvSpPr>
        <p:spPr bwMode="auto">
          <a:xfrm>
            <a:off x="1600200" y="2733675"/>
            <a:ext cx="1808163" cy="8001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ANTERA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400" b="1" dirty="0">
                <a:latin typeface="+mn-lt"/>
                <a:cs typeface="+mn-cs"/>
              </a:rPr>
              <a:t>Contém grãos </a:t>
            </a:r>
            <a:r>
              <a:rPr lang="pt-PT" altLang="pt-PT" sz="1400" b="1" dirty="0" smtClean="0">
                <a:latin typeface="+mn-lt"/>
                <a:cs typeface="+mn-cs"/>
              </a:rPr>
              <a:t>                        de </a:t>
            </a:r>
            <a:r>
              <a:rPr lang="pt-PT" altLang="pt-PT" sz="1400" b="1" dirty="0">
                <a:latin typeface="+mn-lt"/>
                <a:cs typeface="+mn-cs"/>
              </a:rPr>
              <a:t>pólen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957513" y="2928938"/>
            <a:ext cx="193833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Left Bracket 25"/>
          <p:cNvSpPr/>
          <p:nvPr/>
        </p:nvSpPr>
        <p:spPr>
          <a:xfrm>
            <a:off x="1905000" y="2733675"/>
            <a:ext cx="104775" cy="1258888"/>
          </a:xfrm>
          <a:prstGeom prst="leftBracket">
            <a:avLst/>
          </a:prstGeom>
          <a:ln w="19050">
            <a:solidFill>
              <a:srgbClr val="39A5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2" name="Text Box 18"/>
          <p:cNvSpPr txBox="1">
            <a:spLocks noChangeArrowheads="1"/>
          </p:cNvSpPr>
          <p:nvPr/>
        </p:nvSpPr>
        <p:spPr bwMode="auto">
          <a:xfrm>
            <a:off x="228600" y="3005138"/>
            <a:ext cx="1808163" cy="1016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ESTAME</a:t>
            </a:r>
            <a:endParaRPr lang="pt-PT" altLang="pt-PT" sz="1800" b="1" dirty="0">
              <a:solidFill>
                <a:srgbClr val="39A590"/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1400" b="1" dirty="0">
                <a:latin typeface="+mn-lt"/>
                <a:cs typeface="+mn-cs"/>
              </a:rPr>
              <a:t>Reprodução </a:t>
            </a:r>
            <a:r>
              <a:rPr lang="pt-BR" altLang="pt-PT" sz="1400" b="1" dirty="0" smtClean="0">
                <a:latin typeface="+mn-lt"/>
                <a:cs typeface="+mn-cs"/>
              </a:rPr>
              <a:t>                   (Parte reprodutora masculina)</a:t>
            </a:r>
            <a:endParaRPr lang="pt-PT" altLang="pt-PT" sz="1200" b="1" dirty="0">
              <a:latin typeface="+mn-lt"/>
              <a:cs typeface="+mn-cs"/>
            </a:endParaRPr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auto">
          <a:xfrm>
            <a:off x="8296275" y="3219450"/>
            <a:ext cx="1808163" cy="368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ESTILETE</a:t>
            </a:r>
            <a:endParaRPr lang="pt-PT" altLang="pt-PT" sz="1800" b="1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6172200" y="3429000"/>
            <a:ext cx="25336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18"/>
          <p:cNvSpPr txBox="1">
            <a:spLocks noChangeArrowheads="1"/>
          </p:cNvSpPr>
          <p:nvPr/>
        </p:nvSpPr>
        <p:spPr bwMode="auto">
          <a:xfrm>
            <a:off x="8305800" y="2082800"/>
            <a:ext cx="1808163" cy="369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ESTIGMA</a:t>
            </a:r>
            <a:endParaRPr lang="pt-PT" altLang="pt-PT" sz="1800" b="1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6134100" y="2271713"/>
            <a:ext cx="25717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Left Bracket 46"/>
          <p:cNvSpPr/>
          <p:nvPr/>
        </p:nvSpPr>
        <p:spPr>
          <a:xfrm flipH="1">
            <a:off x="10066338" y="2149475"/>
            <a:ext cx="104775" cy="2860675"/>
          </a:xfrm>
          <a:prstGeom prst="leftBracket">
            <a:avLst/>
          </a:prstGeom>
          <a:ln w="19050">
            <a:solidFill>
              <a:srgbClr val="39A5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" name="Text Box 18"/>
          <p:cNvSpPr txBox="1">
            <a:spLocks noChangeArrowheads="1"/>
          </p:cNvSpPr>
          <p:nvPr/>
        </p:nvSpPr>
        <p:spPr bwMode="auto">
          <a:xfrm>
            <a:off x="10218738" y="2941638"/>
            <a:ext cx="1806575" cy="1016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CARPELO</a:t>
            </a:r>
            <a:endParaRPr lang="pt-PT" altLang="pt-PT" sz="1800" b="1" dirty="0">
              <a:solidFill>
                <a:srgbClr val="39A590"/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1400" b="1" dirty="0">
                <a:latin typeface="+mn-lt"/>
                <a:cs typeface="+mn-cs"/>
              </a:rPr>
              <a:t>Reprodução </a:t>
            </a:r>
            <a:r>
              <a:rPr lang="pt-BR" altLang="pt-PT" sz="1400" b="1" dirty="0" smtClean="0">
                <a:latin typeface="+mn-lt"/>
                <a:cs typeface="+mn-cs"/>
              </a:rPr>
              <a:t>                       (Parte reprodutora feminina)</a:t>
            </a:r>
            <a:endParaRPr lang="pt-PT" altLang="pt-PT" sz="1200" b="1" dirty="0">
              <a:latin typeface="+mn-lt"/>
              <a:cs typeface="+mn-cs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6448425" y="4679950"/>
            <a:ext cx="225742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18"/>
          <p:cNvSpPr txBox="1">
            <a:spLocks noChangeArrowheads="1"/>
          </p:cNvSpPr>
          <p:nvPr/>
        </p:nvSpPr>
        <p:spPr bwMode="auto">
          <a:xfrm>
            <a:off x="8301038" y="4481513"/>
            <a:ext cx="1806575" cy="5857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OVÁRIO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400" b="1" dirty="0">
                <a:latin typeface="+mn-lt"/>
                <a:cs typeface="+mn-cs"/>
              </a:rPr>
              <a:t>Contém </a:t>
            </a:r>
            <a:r>
              <a:rPr lang="pt-PT" altLang="pt-PT" sz="1400" b="1" dirty="0" smtClean="0">
                <a:latin typeface="+mn-lt"/>
                <a:cs typeface="+mn-cs"/>
              </a:rPr>
              <a:t>os óvulos</a:t>
            </a:r>
            <a:endParaRPr lang="pt-PT" altLang="pt-PT" sz="1400" b="1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9" grpId="0"/>
      <p:bldP spid="32" grpId="0"/>
      <p:bldP spid="36" grpId="0"/>
      <p:bldP spid="39" grpId="0"/>
      <p:bldP spid="26" grpId="0" animBg="1"/>
      <p:bldP spid="42" grpId="0"/>
      <p:bldP spid="43" grpId="0"/>
      <p:bldP spid="45" grpId="0"/>
      <p:bldP spid="47" grpId="0" animBg="1"/>
      <p:bldP spid="48" grpId="0"/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47" descr="C:\Users\ajunqueira\Desktop\PETAL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00" y="2033588"/>
            <a:ext cx="5354638" cy="493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ajunqueira\Desktop\shutterstock_3389894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2082800"/>
            <a:ext cx="5191125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45" name="Picture 49" descr="C:\Users\ajunqueira\Desktop\ANDROCEU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013" y="2019300"/>
            <a:ext cx="5329237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46" name="Picture 50" descr="C:\Users\ajunqueira\Desktop\GINECEU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013" y="1998663"/>
            <a:ext cx="5360987" cy="49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Rectangle 75"/>
          <p:cNvSpPr/>
          <p:nvPr/>
        </p:nvSpPr>
        <p:spPr>
          <a:xfrm>
            <a:off x="1949450" y="2082800"/>
            <a:ext cx="1797050" cy="1030288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CONJUNTO      DE TODOS OS CARPELOS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477963" y="4706938"/>
            <a:ext cx="1797050" cy="1030287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CONJUNTO      DE TODAS AS SÉPALAS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0034588" y="4611688"/>
            <a:ext cx="1797050" cy="1030287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CONJUNTO      DE TODAS AS PÉTALAS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539163" y="2317750"/>
            <a:ext cx="1797050" cy="1030288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CONJUNTO      DE TODOS OS ESTAMES</a:t>
            </a:r>
          </a:p>
        </p:txBody>
      </p:sp>
      <p:grpSp>
        <p:nvGrpSpPr>
          <p:cNvPr id="13322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13338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800" b="1" dirty="0" smtClean="0">
                <a:solidFill>
                  <a:srgbClr val="292929"/>
                </a:solidFill>
                <a:latin typeface="+mn-lt"/>
                <a:cs typeface="+mn-cs"/>
              </a:rPr>
              <a:t>Como é constituída a flor?</a:t>
            </a:r>
            <a:endParaRPr lang="pt-PT" altLang="pt-PT" sz="28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1304925" y="1431925"/>
            <a:ext cx="9540875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000" dirty="0" smtClean="0">
                <a:solidFill>
                  <a:srgbClr val="39A590"/>
                </a:solidFill>
                <a:latin typeface="+mn-lt"/>
                <a:cs typeface="+mn-cs"/>
              </a:rPr>
              <a:t>Podemos agrupar as peças florais semelhantes, formando conjuntos.</a:t>
            </a:r>
            <a:endParaRPr lang="pt-PT" altLang="pt-PT" sz="2000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grpSp>
        <p:nvGrpSpPr>
          <p:cNvPr id="13325" name="Group 3"/>
          <p:cNvGrpSpPr>
            <a:grpSpLocks/>
          </p:cNvGrpSpPr>
          <p:nvPr/>
        </p:nvGrpSpPr>
        <p:grpSpPr bwMode="auto">
          <a:xfrm>
            <a:off x="2655888" y="5668963"/>
            <a:ext cx="1798637" cy="484187"/>
            <a:chOff x="1957387" y="4951966"/>
            <a:chExt cx="2766281" cy="648577"/>
          </a:xfrm>
        </p:grpSpPr>
        <p:sp>
          <p:nvSpPr>
            <p:cNvPr id="50" name="Rectangle 49"/>
            <p:cNvSpPr/>
            <p:nvPr/>
          </p:nvSpPr>
          <p:spPr>
            <a:xfrm>
              <a:off x="2225958" y="4951966"/>
              <a:ext cx="2497710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CÁLICE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957387" y="4951966"/>
              <a:ext cx="295427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3326" name="Group 53"/>
          <p:cNvGrpSpPr>
            <a:grpSpLocks/>
          </p:cNvGrpSpPr>
          <p:nvPr/>
        </p:nvGrpSpPr>
        <p:grpSpPr bwMode="auto">
          <a:xfrm>
            <a:off x="8539163" y="5502275"/>
            <a:ext cx="1797050" cy="485775"/>
            <a:chOff x="1957387" y="4951966"/>
            <a:chExt cx="2766281" cy="648577"/>
          </a:xfrm>
        </p:grpSpPr>
        <p:sp>
          <p:nvSpPr>
            <p:cNvPr id="55" name="Rectangle 54"/>
            <p:cNvSpPr/>
            <p:nvPr/>
          </p:nvSpPr>
          <p:spPr>
            <a:xfrm>
              <a:off x="2223751" y="4951966"/>
              <a:ext cx="2499917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COROLA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957387" y="4951966"/>
              <a:ext cx="295688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3327" name="Group 60"/>
          <p:cNvGrpSpPr>
            <a:grpSpLocks/>
          </p:cNvGrpSpPr>
          <p:nvPr/>
        </p:nvGrpSpPr>
        <p:grpSpPr bwMode="auto">
          <a:xfrm>
            <a:off x="7010400" y="1998663"/>
            <a:ext cx="1798638" cy="485775"/>
            <a:chOff x="1957387" y="4951966"/>
            <a:chExt cx="2766281" cy="648577"/>
          </a:xfrm>
        </p:grpSpPr>
        <p:sp>
          <p:nvSpPr>
            <p:cNvPr id="62" name="Rectangle 61"/>
            <p:cNvSpPr/>
            <p:nvPr/>
          </p:nvSpPr>
          <p:spPr>
            <a:xfrm>
              <a:off x="2225958" y="4951966"/>
              <a:ext cx="2497710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ANDROCEU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957387" y="4951966"/>
              <a:ext cx="295429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3328" name="Group 69"/>
          <p:cNvGrpSpPr>
            <a:grpSpLocks/>
          </p:cNvGrpSpPr>
          <p:nvPr/>
        </p:nvGrpSpPr>
        <p:grpSpPr bwMode="auto">
          <a:xfrm>
            <a:off x="1203325" y="3028950"/>
            <a:ext cx="1797050" cy="485775"/>
            <a:chOff x="1957387" y="4951966"/>
            <a:chExt cx="2766281" cy="648577"/>
          </a:xfrm>
        </p:grpSpPr>
        <p:sp>
          <p:nvSpPr>
            <p:cNvPr id="71" name="Rectangle 70"/>
            <p:cNvSpPr/>
            <p:nvPr/>
          </p:nvSpPr>
          <p:spPr>
            <a:xfrm>
              <a:off x="2223752" y="4951966"/>
              <a:ext cx="2499916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GINECEU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957387" y="4951966"/>
              <a:ext cx="295690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78" name="Picture 52" descr="C:\Users\ajunqueira\Desktop\SEPALAS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2016125"/>
            <a:ext cx="5392738" cy="496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5" grpId="0" animBg="1"/>
      <p:bldP spid="74" grpId="0" animBg="1"/>
      <p:bldP spid="6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1436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PT" altLang="pt-PT" sz="2800" b="1">
                <a:solidFill>
                  <a:srgbClr val="292929"/>
                </a:solidFill>
                <a:latin typeface="Calibri" pitchFamily="34" charset="0"/>
              </a:rPr>
              <a:t>Reprodução sexuada das plantas com flor</a:t>
            </a: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333375" y="1704975"/>
            <a:ext cx="9948863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800" b="1" dirty="0" smtClean="0">
                <a:solidFill>
                  <a:srgbClr val="39A590"/>
                </a:solidFill>
                <a:latin typeface="+mn-lt"/>
                <a:cs typeface="+mn-cs"/>
              </a:rPr>
              <a:t>Etapas da reprodução sexuada das plantas com flor:</a:t>
            </a:r>
            <a:endParaRPr lang="pt-PT" altLang="pt-PT" sz="2800" b="1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4530725" y="2679700"/>
            <a:ext cx="1797050" cy="484188"/>
            <a:chOff x="1957387" y="4951966"/>
            <a:chExt cx="2766281" cy="648577"/>
          </a:xfrm>
        </p:grpSpPr>
        <p:sp>
          <p:nvSpPr>
            <p:cNvPr id="21" name="Rectangle 20"/>
            <p:cNvSpPr/>
            <p:nvPr/>
          </p:nvSpPr>
          <p:spPr>
            <a:xfrm>
              <a:off x="2223752" y="4951966"/>
              <a:ext cx="2499916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1"/>
                  </a:solidFill>
                </a:rPr>
                <a:t>FECUNDAÇÃO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957387" y="4951966"/>
              <a:ext cx="295690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8542338" y="2679700"/>
            <a:ext cx="1798637" cy="485775"/>
            <a:chOff x="1957387" y="4951966"/>
            <a:chExt cx="2766281" cy="648577"/>
          </a:xfrm>
        </p:grpSpPr>
        <p:sp>
          <p:nvSpPr>
            <p:cNvPr id="24" name="Rectangle 23"/>
            <p:cNvSpPr/>
            <p:nvPr/>
          </p:nvSpPr>
          <p:spPr>
            <a:xfrm>
              <a:off x="2225958" y="4951966"/>
              <a:ext cx="2497710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1"/>
                  </a:solidFill>
                </a:rPr>
                <a:t>FRUTIFICAÇÃO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57387" y="4951966"/>
              <a:ext cx="295427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388938" y="4940300"/>
            <a:ext cx="1798637" cy="484188"/>
            <a:chOff x="1957387" y="4951966"/>
            <a:chExt cx="2766281" cy="648577"/>
          </a:xfrm>
        </p:grpSpPr>
        <p:sp>
          <p:nvSpPr>
            <p:cNvPr id="27" name="Rectangle 26"/>
            <p:cNvSpPr/>
            <p:nvPr/>
          </p:nvSpPr>
          <p:spPr>
            <a:xfrm>
              <a:off x="2225958" y="4951966"/>
              <a:ext cx="2497710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1"/>
                  </a:solidFill>
                </a:rPr>
                <a:t>DISPERSÃO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957387" y="4951966"/>
              <a:ext cx="295427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388938" y="2679700"/>
            <a:ext cx="1797050" cy="484188"/>
            <a:chOff x="1957387" y="4951966"/>
            <a:chExt cx="2766281" cy="648577"/>
          </a:xfrm>
        </p:grpSpPr>
        <p:sp>
          <p:nvSpPr>
            <p:cNvPr id="30" name="Rectangle 29"/>
            <p:cNvSpPr/>
            <p:nvPr/>
          </p:nvSpPr>
          <p:spPr>
            <a:xfrm>
              <a:off x="2223751" y="4951966"/>
              <a:ext cx="2499917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1"/>
                  </a:solidFill>
                </a:rPr>
                <a:t>POLINIZAÇÃO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57387" y="4951966"/>
              <a:ext cx="295688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4530725" y="4940300"/>
            <a:ext cx="1797050" cy="484188"/>
            <a:chOff x="1957387" y="4951966"/>
            <a:chExt cx="2766281" cy="648577"/>
          </a:xfrm>
        </p:grpSpPr>
        <p:sp>
          <p:nvSpPr>
            <p:cNvPr id="33" name="Rectangle 32"/>
            <p:cNvSpPr/>
            <p:nvPr/>
          </p:nvSpPr>
          <p:spPr>
            <a:xfrm>
              <a:off x="2223752" y="4951966"/>
              <a:ext cx="2499916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b="1" dirty="0">
                  <a:solidFill>
                    <a:schemeClr val="tx1"/>
                  </a:solidFill>
                </a:rPr>
                <a:t>GERMINAÇÃO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57387" y="4951966"/>
              <a:ext cx="295690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388938" y="3440113"/>
            <a:ext cx="3398837" cy="6461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altLang="pt-PT" dirty="0"/>
              <a:t>transporte dos grãos de pólen desde a antera até ao estigma.</a:t>
            </a:r>
            <a:endParaRPr lang="pt-PT" dirty="0"/>
          </a:p>
        </p:txBody>
      </p:sp>
      <p:sp>
        <p:nvSpPr>
          <p:cNvPr id="29" name="Rectangle 28"/>
          <p:cNvSpPr/>
          <p:nvPr/>
        </p:nvSpPr>
        <p:spPr>
          <a:xfrm>
            <a:off x="8542338" y="3440113"/>
            <a:ext cx="3398837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altLang="pt-PT" dirty="0"/>
              <a:t>formação do fruto.</a:t>
            </a:r>
            <a:endParaRPr lang="pt-PT" dirty="0"/>
          </a:p>
        </p:txBody>
      </p:sp>
      <p:sp>
        <p:nvSpPr>
          <p:cNvPr id="32" name="Rectangle 31"/>
          <p:cNvSpPr/>
          <p:nvPr/>
        </p:nvSpPr>
        <p:spPr>
          <a:xfrm>
            <a:off x="388938" y="5703888"/>
            <a:ext cx="3398837" cy="6461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dirty="0"/>
              <a:t>separar as sementes para diversas partes.</a:t>
            </a:r>
            <a:endParaRPr lang="pt-PT" dirty="0"/>
          </a:p>
        </p:txBody>
      </p:sp>
      <p:sp>
        <p:nvSpPr>
          <p:cNvPr id="36" name="Rectangle 35"/>
          <p:cNvSpPr/>
          <p:nvPr/>
        </p:nvSpPr>
        <p:spPr>
          <a:xfrm>
            <a:off x="4530725" y="5703888"/>
            <a:ext cx="3398838" cy="369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altLang="pt-PT" dirty="0"/>
              <a:t>desenvolvimento da semante.</a:t>
            </a:r>
            <a:endParaRPr lang="pt-PT" dirty="0"/>
          </a:p>
        </p:txBody>
      </p:sp>
      <p:sp>
        <p:nvSpPr>
          <p:cNvPr id="37" name="Rectangle 36"/>
          <p:cNvSpPr/>
          <p:nvPr/>
        </p:nvSpPr>
        <p:spPr>
          <a:xfrm>
            <a:off x="4530725" y="3440113"/>
            <a:ext cx="3398838" cy="6461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altLang="pt-PT" dirty="0"/>
              <a:t>união da célula sexual feminina com a célula sexual masculina.</a:t>
            </a:r>
            <a:endParaRPr lang="pt-PT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animBg="1"/>
      <p:bldP spid="32" grpId="0" animBg="1"/>
      <p:bldP spid="36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646363"/>
            <a:ext cx="4878388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3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1538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800" b="1" dirty="0" smtClean="0">
                <a:solidFill>
                  <a:srgbClr val="292929"/>
                </a:solidFill>
                <a:latin typeface="+mn-lt"/>
                <a:cs typeface="+mn-cs"/>
              </a:rPr>
              <a:t>Como são transportados os grãos de pólen?</a:t>
            </a:r>
            <a:endParaRPr lang="pt-PT" altLang="pt-PT" sz="28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619125" y="1503363"/>
            <a:ext cx="10906125" cy="8302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400" dirty="0">
                <a:solidFill>
                  <a:srgbClr val="39A590"/>
                </a:solidFill>
                <a:latin typeface="+mn-lt"/>
                <a:cs typeface="+mn-cs"/>
              </a:rPr>
              <a:t>A </a:t>
            </a:r>
            <a:r>
              <a:rPr lang="pt-BR" altLang="pt-PT" sz="2400" b="1" u="sng" dirty="0">
                <a:solidFill>
                  <a:srgbClr val="39A590"/>
                </a:solidFill>
                <a:latin typeface="+mn-lt"/>
                <a:cs typeface="+mn-cs"/>
              </a:rPr>
              <a:t>polinização</a:t>
            </a:r>
            <a:r>
              <a:rPr lang="pt-BR" altLang="pt-PT" sz="2400" dirty="0">
                <a:solidFill>
                  <a:srgbClr val="39A590"/>
                </a:solidFill>
                <a:latin typeface="+mn-lt"/>
                <a:cs typeface="+mn-cs"/>
              </a:rPr>
              <a:t> é o transporte dos grãos de pólen desde a antera até ao estigma de uma </a:t>
            </a:r>
            <a:r>
              <a:rPr lang="pt-BR" altLang="pt-PT" sz="2400" dirty="0" smtClean="0">
                <a:solidFill>
                  <a:srgbClr val="39A590"/>
                </a:solidFill>
                <a:latin typeface="+mn-lt"/>
                <a:cs typeface="+mn-cs"/>
              </a:rPr>
              <a:t>flor. Poder ser:</a:t>
            </a:r>
            <a:endParaRPr lang="pt-PT" altLang="pt-PT" sz="2400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425" y="2646363"/>
            <a:ext cx="4879975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7" name="Group 10"/>
          <p:cNvGrpSpPr>
            <a:grpSpLocks/>
          </p:cNvGrpSpPr>
          <p:nvPr/>
        </p:nvGrpSpPr>
        <p:grpSpPr bwMode="auto">
          <a:xfrm rot="-5400000">
            <a:off x="653256" y="2405857"/>
            <a:ext cx="358775" cy="360362"/>
            <a:chOff x="11134725" y="1770992"/>
            <a:chExt cx="360000" cy="3600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11134725" y="1775749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11309946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68" name="Group 13"/>
          <p:cNvGrpSpPr>
            <a:grpSpLocks/>
          </p:cNvGrpSpPr>
          <p:nvPr/>
        </p:nvGrpSpPr>
        <p:grpSpPr bwMode="auto">
          <a:xfrm rot="5400000">
            <a:off x="5391944" y="5580856"/>
            <a:ext cx="358775" cy="360363"/>
            <a:chOff x="11134725" y="1770992"/>
            <a:chExt cx="360000" cy="3600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1134726" y="1755133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11309947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69" name="Group 18"/>
          <p:cNvGrpSpPr>
            <a:grpSpLocks/>
          </p:cNvGrpSpPr>
          <p:nvPr/>
        </p:nvGrpSpPr>
        <p:grpSpPr bwMode="auto">
          <a:xfrm rot="-5400000">
            <a:off x="6463506" y="2405857"/>
            <a:ext cx="358775" cy="360362"/>
            <a:chOff x="11134725" y="1770992"/>
            <a:chExt cx="360000" cy="3600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1134725" y="1775749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11309946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0" name="Group 21"/>
          <p:cNvGrpSpPr>
            <a:grpSpLocks/>
          </p:cNvGrpSpPr>
          <p:nvPr/>
        </p:nvGrpSpPr>
        <p:grpSpPr bwMode="auto">
          <a:xfrm rot="5400000">
            <a:off x="11211719" y="5580856"/>
            <a:ext cx="358775" cy="360363"/>
            <a:chOff x="11134725" y="1770992"/>
            <a:chExt cx="360000" cy="3600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11134726" y="1755133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11309947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652463" y="5184775"/>
            <a:ext cx="2471737" cy="484188"/>
            <a:chOff x="1957387" y="4951966"/>
            <a:chExt cx="3803563" cy="648577"/>
          </a:xfrm>
        </p:grpSpPr>
        <p:sp>
          <p:nvSpPr>
            <p:cNvPr id="26" name="Rectangle 25"/>
            <p:cNvSpPr/>
            <p:nvPr/>
          </p:nvSpPr>
          <p:spPr>
            <a:xfrm>
              <a:off x="2223660" y="4951966"/>
              <a:ext cx="3537290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Autopolinização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57387" y="4951966"/>
              <a:ext cx="295588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0" name="Group 27"/>
          <p:cNvGrpSpPr>
            <a:grpSpLocks/>
          </p:cNvGrpSpPr>
          <p:nvPr/>
        </p:nvGrpSpPr>
        <p:grpSpPr bwMode="auto">
          <a:xfrm>
            <a:off x="6462713" y="5184775"/>
            <a:ext cx="2452687" cy="484188"/>
            <a:chOff x="1957387" y="4951966"/>
            <a:chExt cx="3774242" cy="648577"/>
          </a:xfrm>
        </p:grpSpPr>
        <p:sp>
          <p:nvSpPr>
            <p:cNvPr id="29" name="Rectangle 28"/>
            <p:cNvSpPr/>
            <p:nvPr/>
          </p:nvSpPr>
          <p:spPr>
            <a:xfrm>
              <a:off x="2223660" y="4951966"/>
              <a:ext cx="3507969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Polinização cruzada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957387" y="4951966"/>
              <a:ext cx="295587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" name="Curved Right Arrow 2"/>
          <p:cNvSpPr/>
          <p:nvPr/>
        </p:nvSpPr>
        <p:spPr>
          <a:xfrm rot="17400000" flipH="1">
            <a:off x="3143250" y="4298950"/>
            <a:ext cx="261938" cy="439738"/>
          </a:xfrm>
          <a:prstGeom prst="curvedRightArrow">
            <a:avLst/>
          </a:prstGeom>
          <a:solidFill>
            <a:srgbClr val="39A590"/>
          </a:solidFill>
          <a:ln>
            <a:solidFill>
              <a:srgbClr val="39A59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Curved Right Arrow 30"/>
          <p:cNvSpPr/>
          <p:nvPr/>
        </p:nvSpPr>
        <p:spPr>
          <a:xfrm rot="18159373" flipV="1">
            <a:off x="8130382" y="3702844"/>
            <a:ext cx="349250" cy="1354137"/>
          </a:xfrm>
          <a:prstGeom prst="curvedRightArrow">
            <a:avLst>
              <a:gd name="adj1" fmla="val 25000"/>
              <a:gd name="adj2" fmla="val 50000"/>
              <a:gd name="adj3" fmla="val 29222"/>
            </a:avLst>
          </a:prstGeom>
          <a:solidFill>
            <a:srgbClr val="39A590"/>
          </a:solidFill>
          <a:ln>
            <a:solidFill>
              <a:srgbClr val="39A59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2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2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16" descr="http://www.isciren.com/uploads/3/8/9/4/38947255/67694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4003675"/>
            <a:ext cx="36195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1642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800" b="1" dirty="0" smtClean="0">
                <a:solidFill>
                  <a:srgbClr val="292929"/>
                </a:solidFill>
                <a:latin typeface="+mn-lt"/>
                <a:cs typeface="+mn-cs"/>
              </a:rPr>
              <a:t>Como são transportados os grãos de pólen?</a:t>
            </a:r>
            <a:endParaRPr lang="pt-PT" altLang="pt-PT" sz="28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342900" y="1843088"/>
            <a:ext cx="3700463" cy="15684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400" dirty="0">
                <a:solidFill>
                  <a:srgbClr val="39A590"/>
                </a:solidFill>
                <a:latin typeface="+mn-lt"/>
                <a:cs typeface="+mn-cs"/>
              </a:rPr>
              <a:t>O transporte dos grãos de pólen é realizado por diferentes </a:t>
            </a:r>
            <a:endParaRPr lang="pt-BR" altLang="pt-PT" sz="2400" dirty="0" smtClean="0">
              <a:solidFill>
                <a:srgbClr val="39A590"/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400" b="1" u="sng" dirty="0" smtClean="0">
                <a:solidFill>
                  <a:srgbClr val="39A590"/>
                </a:solidFill>
                <a:latin typeface="+mn-lt"/>
                <a:cs typeface="+mn-cs"/>
              </a:rPr>
              <a:t>agentes de polinização</a:t>
            </a:r>
            <a:r>
              <a:rPr lang="pt-BR" altLang="pt-PT" sz="2400" dirty="0" smtClean="0">
                <a:solidFill>
                  <a:srgbClr val="39A590"/>
                </a:solidFill>
                <a:latin typeface="+mn-lt"/>
                <a:cs typeface="+mn-cs"/>
              </a:rPr>
              <a:t> .</a:t>
            </a:r>
            <a:endParaRPr lang="pt-PT" altLang="pt-PT" sz="2400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grpSp>
        <p:nvGrpSpPr>
          <p:cNvPr id="16390" name="Group 10"/>
          <p:cNvGrpSpPr>
            <a:grpSpLocks/>
          </p:cNvGrpSpPr>
          <p:nvPr/>
        </p:nvGrpSpPr>
        <p:grpSpPr bwMode="auto">
          <a:xfrm rot="-5400000">
            <a:off x="338931" y="3861595"/>
            <a:ext cx="358775" cy="360362"/>
            <a:chOff x="11134725" y="1770992"/>
            <a:chExt cx="360000" cy="3600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11134725" y="1775749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11309947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91" name="Group 13"/>
          <p:cNvGrpSpPr>
            <a:grpSpLocks/>
          </p:cNvGrpSpPr>
          <p:nvPr/>
        </p:nvGrpSpPr>
        <p:grpSpPr bwMode="auto">
          <a:xfrm rot="5400000">
            <a:off x="3863976" y="6392862"/>
            <a:ext cx="360362" cy="360363"/>
            <a:chOff x="11134725" y="1770992"/>
            <a:chExt cx="360000" cy="3600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1134725" y="1755133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11309968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376238" y="5919788"/>
            <a:ext cx="1700212" cy="484187"/>
            <a:chOff x="1957387" y="4951966"/>
            <a:chExt cx="2616077" cy="648577"/>
          </a:xfrm>
        </p:grpSpPr>
        <p:sp>
          <p:nvSpPr>
            <p:cNvPr id="26" name="Rectangle 25"/>
            <p:cNvSpPr/>
            <p:nvPr/>
          </p:nvSpPr>
          <p:spPr>
            <a:xfrm>
              <a:off x="2226078" y="4951966"/>
              <a:ext cx="2347386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Vento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57387" y="4951966"/>
              <a:ext cx="295560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288" y="1566863"/>
            <a:ext cx="3187700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506538"/>
            <a:ext cx="3724275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4186238"/>
            <a:ext cx="3724275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6" name="Group 33"/>
          <p:cNvGrpSpPr>
            <a:grpSpLocks/>
          </p:cNvGrpSpPr>
          <p:nvPr/>
        </p:nvGrpSpPr>
        <p:grpSpPr bwMode="auto">
          <a:xfrm rot="-5400000">
            <a:off x="4347370" y="1402556"/>
            <a:ext cx="360362" cy="358775"/>
            <a:chOff x="11134725" y="1770992"/>
            <a:chExt cx="360000" cy="360000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11134725" y="1775770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11289350" y="1950991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97" name="Group 36"/>
          <p:cNvGrpSpPr>
            <a:grpSpLocks/>
          </p:cNvGrpSpPr>
          <p:nvPr/>
        </p:nvGrpSpPr>
        <p:grpSpPr bwMode="auto">
          <a:xfrm rot="5400000">
            <a:off x="7416006" y="6396832"/>
            <a:ext cx="358775" cy="360362"/>
            <a:chOff x="11134725" y="1770992"/>
            <a:chExt cx="360000" cy="36000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1134725" y="1755133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11309946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4352925" y="1890713"/>
            <a:ext cx="1700213" cy="485775"/>
            <a:chOff x="1957387" y="4951966"/>
            <a:chExt cx="2616077" cy="648577"/>
          </a:xfrm>
        </p:grpSpPr>
        <p:sp>
          <p:nvSpPr>
            <p:cNvPr id="41" name="Rectangle 40"/>
            <p:cNvSpPr/>
            <p:nvPr/>
          </p:nvSpPr>
          <p:spPr>
            <a:xfrm>
              <a:off x="2226078" y="4951966"/>
              <a:ext cx="2347386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Mamíferos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957387" y="4951966"/>
              <a:ext cx="295561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6399" name="Group 42"/>
          <p:cNvGrpSpPr>
            <a:grpSpLocks/>
          </p:cNvGrpSpPr>
          <p:nvPr/>
        </p:nvGrpSpPr>
        <p:grpSpPr bwMode="auto">
          <a:xfrm rot="-5400000">
            <a:off x="7863681" y="1400970"/>
            <a:ext cx="358775" cy="360362"/>
            <a:chOff x="11134725" y="1770992"/>
            <a:chExt cx="360000" cy="360000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11134725" y="1775749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1309947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00" name="Group 45"/>
          <p:cNvGrpSpPr>
            <a:grpSpLocks/>
          </p:cNvGrpSpPr>
          <p:nvPr/>
        </p:nvGrpSpPr>
        <p:grpSpPr bwMode="auto">
          <a:xfrm rot="5400000">
            <a:off x="11445876" y="3675062"/>
            <a:ext cx="360362" cy="360363"/>
            <a:chOff x="11134725" y="1770992"/>
            <a:chExt cx="360000" cy="360000"/>
          </a:xfrm>
        </p:grpSpPr>
        <p:cxnSp>
          <p:nvCxnSpPr>
            <p:cNvPr id="47" name="Straight Connector 46"/>
            <p:cNvCxnSpPr/>
            <p:nvPr/>
          </p:nvCxnSpPr>
          <p:spPr>
            <a:xfrm>
              <a:off x="11134725" y="1755133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5400000">
              <a:off x="11309968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48"/>
          <p:cNvGrpSpPr>
            <a:grpSpLocks/>
          </p:cNvGrpSpPr>
          <p:nvPr/>
        </p:nvGrpSpPr>
        <p:grpSpPr bwMode="auto">
          <a:xfrm>
            <a:off x="7862888" y="3262313"/>
            <a:ext cx="1700212" cy="485775"/>
            <a:chOff x="1957387" y="4951966"/>
            <a:chExt cx="2616077" cy="648577"/>
          </a:xfrm>
        </p:grpSpPr>
        <p:sp>
          <p:nvSpPr>
            <p:cNvPr id="50" name="Rectangle 49"/>
            <p:cNvSpPr/>
            <p:nvPr/>
          </p:nvSpPr>
          <p:spPr>
            <a:xfrm>
              <a:off x="2226078" y="4951966"/>
              <a:ext cx="2347386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Insetos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957387" y="4951966"/>
              <a:ext cx="295560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6402" name="Group 51"/>
          <p:cNvGrpSpPr>
            <a:grpSpLocks/>
          </p:cNvGrpSpPr>
          <p:nvPr/>
        </p:nvGrpSpPr>
        <p:grpSpPr bwMode="auto">
          <a:xfrm rot="-5400000">
            <a:off x="7876381" y="4079082"/>
            <a:ext cx="358775" cy="360362"/>
            <a:chOff x="11134725" y="1770992"/>
            <a:chExt cx="360000" cy="360000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11134725" y="1775749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5400000">
              <a:off x="11309946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03" name="Group 54"/>
          <p:cNvGrpSpPr>
            <a:grpSpLocks/>
          </p:cNvGrpSpPr>
          <p:nvPr/>
        </p:nvGrpSpPr>
        <p:grpSpPr bwMode="auto">
          <a:xfrm rot="5400000">
            <a:off x="11441112" y="6391276"/>
            <a:ext cx="360363" cy="360362"/>
            <a:chOff x="11134725" y="1770992"/>
            <a:chExt cx="360000" cy="360000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11134725" y="1755133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11309966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57"/>
          <p:cNvGrpSpPr>
            <a:grpSpLocks/>
          </p:cNvGrpSpPr>
          <p:nvPr/>
        </p:nvGrpSpPr>
        <p:grpSpPr bwMode="auto">
          <a:xfrm>
            <a:off x="7880350" y="5919788"/>
            <a:ext cx="1698625" cy="484187"/>
            <a:chOff x="1957387" y="4951966"/>
            <a:chExt cx="2616077" cy="648577"/>
          </a:xfrm>
        </p:grpSpPr>
        <p:sp>
          <p:nvSpPr>
            <p:cNvPr id="59" name="Rectangle 58"/>
            <p:cNvSpPr/>
            <p:nvPr/>
          </p:nvSpPr>
          <p:spPr>
            <a:xfrm>
              <a:off x="2223885" y="4951966"/>
              <a:ext cx="2349579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Aves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957387" y="4951966"/>
              <a:ext cx="295838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33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33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5" y="4137025"/>
            <a:ext cx="3795713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9" t="60052" r="43089" b="6927"/>
          <a:stretch>
            <a:fillRect/>
          </a:stretch>
        </p:blipFill>
        <p:spPr bwMode="auto">
          <a:xfrm>
            <a:off x="4224338" y="4038600"/>
            <a:ext cx="3748087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1401763"/>
            <a:ext cx="3748087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25" y="1397000"/>
            <a:ext cx="3783013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4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17429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800" b="1" dirty="0" smtClean="0">
                <a:solidFill>
                  <a:srgbClr val="292929"/>
                </a:solidFill>
                <a:latin typeface="+mn-lt"/>
                <a:cs typeface="+mn-cs"/>
              </a:rPr>
              <a:t>Como são transportados os grãos de pólen?</a:t>
            </a:r>
            <a:endParaRPr lang="pt-PT" altLang="pt-PT" sz="28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0" y="1419225"/>
            <a:ext cx="4224338" cy="14462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200" dirty="0" smtClean="0">
                <a:solidFill>
                  <a:srgbClr val="39A590"/>
                </a:solidFill>
                <a:latin typeface="+mn-lt"/>
                <a:cs typeface="+mn-cs"/>
              </a:rPr>
              <a:t>As plantas podem apresentar diferentes adaptações que facilitam o processo de polinização.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200" b="1" dirty="0" smtClean="0">
                <a:solidFill>
                  <a:srgbClr val="39A590"/>
                </a:solidFill>
                <a:latin typeface="+mn-lt"/>
                <a:cs typeface="+mn-cs"/>
              </a:rPr>
              <a:t>Consegues descobrir quais?</a:t>
            </a:r>
            <a:endParaRPr lang="pt-PT" altLang="pt-PT" sz="2200" b="1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sp>
        <p:nvSpPr>
          <p:cNvPr id="86" name="Rectângulo 16"/>
          <p:cNvSpPr/>
          <p:nvPr/>
        </p:nvSpPr>
        <p:spPr>
          <a:xfrm>
            <a:off x="8137525" y="6170613"/>
            <a:ext cx="3795713" cy="53975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tx1"/>
                </a:solidFill>
                <a:cs typeface="Calibri" pitchFamily="34" charset="0"/>
              </a:rPr>
              <a:t>Flores com estigmas pegajosos para adesão do pólen</a:t>
            </a:r>
          </a:p>
        </p:txBody>
      </p:sp>
      <p:sp>
        <p:nvSpPr>
          <p:cNvPr id="87" name="Rectângulo 54"/>
          <p:cNvSpPr/>
          <p:nvPr/>
        </p:nvSpPr>
        <p:spPr>
          <a:xfrm>
            <a:off x="4224338" y="1401763"/>
            <a:ext cx="3748087" cy="536575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  <a:cs typeface="Calibri" pitchFamily="34" charset="0"/>
              </a:rPr>
              <a:t>Pólen largo e com “ganchos” para se fixar nos animais</a:t>
            </a:r>
            <a:endParaRPr lang="pt-PT" b="1" dirty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89" name="Rectângulo 89"/>
          <p:cNvSpPr/>
          <p:nvPr/>
        </p:nvSpPr>
        <p:spPr>
          <a:xfrm>
            <a:off x="8150225" y="1387475"/>
            <a:ext cx="3783013" cy="53975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tx1"/>
                </a:solidFill>
                <a:cs typeface="Calibri" pitchFamily="34" charset="0"/>
              </a:rPr>
              <a:t>Pétalas coloridas e com odores                  atrativos para os animais</a:t>
            </a:r>
          </a:p>
        </p:txBody>
      </p:sp>
      <p:sp>
        <p:nvSpPr>
          <p:cNvPr id="90" name="Rectângulo 91"/>
          <p:cNvSpPr/>
          <p:nvPr/>
        </p:nvSpPr>
        <p:spPr>
          <a:xfrm>
            <a:off x="4224338" y="6170613"/>
            <a:ext cx="3748087" cy="53975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tx1"/>
                </a:solidFill>
                <a:cs typeface="Calibri" pitchFamily="34" charset="0"/>
              </a:rPr>
              <a:t>Flores sem pétalas para melhor dispersão do pólen pelo vento</a:t>
            </a:r>
          </a:p>
        </p:txBody>
      </p:sp>
      <p:sp>
        <p:nvSpPr>
          <p:cNvPr id="92" name="Rectângulo 2"/>
          <p:cNvSpPr/>
          <p:nvPr/>
        </p:nvSpPr>
        <p:spPr>
          <a:xfrm>
            <a:off x="258763" y="3060700"/>
            <a:ext cx="3741737" cy="3557588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b="1" dirty="0">
              <a:solidFill>
                <a:srgbClr val="292929"/>
              </a:solidFill>
            </a:endParaRPr>
          </a:p>
        </p:txBody>
      </p:sp>
      <p:sp>
        <p:nvSpPr>
          <p:cNvPr id="93" name="Rectângulo 64"/>
          <p:cNvSpPr/>
          <p:nvPr/>
        </p:nvSpPr>
        <p:spPr>
          <a:xfrm>
            <a:off x="319088" y="6078538"/>
            <a:ext cx="3660775" cy="53975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>
                <a:solidFill>
                  <a:schemeClr val="tx1"/>
                </a:solidFill>
                <a:cs typeface="Calibri" pitchFamily="34" charset="0"/>
              </a:rPr>
              <a:t>Pólen largo e com “ganchos” para se fixar nos animais</a:t>
            </a:r>
          </a:p>
        </p:txBody>
      </p:sp>
      <p:sp>
        <p:nvSpPr>
          <p:cNvPr id="95" name="Rectângulo 67"/>
          <p:cNvSpPr/>
          <p:nvPr/>
        </p:nvSpPr>
        <p:spPr>
          <a:xfrm>
            <a:off x="276225" y="5043488"/>
            <a:ext cx="3724275" cy="56832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tx1"/>
                </a:solidFill>
                <a:cs typeface="Calibri" pitchFamily="34" charset="0"/>
              </a:rPr>
              <a:t>Flores sem pétalas para melhor dispersão do pólen pelo vento</a:t>
            </a:r>
          </a:p>
        </p:txBody>
      </p:sp>
      <p:sp>
        <p:nvSpPr>
          <p:cNvPr id="96" name="Rectângulo 68"/>
          <p:cNvSpPr/>
          <p:nvPr/>
        </p:nvSpPr>
        <p:spPr>
          <a:xfrm>
            <a:off x="258763" y="3108325"/>
            <a:ext cx="3741737" cy="557213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tx1"/>
                </a:solidFill>
                <a:cs typeface="Calibri" pitchFamily="34" charset="0"/>
              </a:rPr>
              <a:t>Pétalas coloridas e com odores atrativos para os animais</a:t>
            </a:r>
          </a:p>
        </p:txBody>
      </p:sp>
      <p:sp>
        <p:nvSpPr>
          <p:cNvPr id="97" name="Rectângulo 70"/>
          <p:cNvSpPr/>
          <p:nvPr/>
        </p:nvSpPr>
        <p:spPr>
          <a:xfrm>
            <a:off x="276225" y="4027488"/>
            <a:ext cx="3709988" cy="62865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>
                <a:solidFill>
                  <a:schemeClr val="tx1"/>
                </a:solidFill>
                <a:cs typeface="Calibri" pitchFamily="34" charset="0"/>
              </a:rPr>
              <a:t>Flores com estigmas pegajosos para adesão do pólen</a:t>
            </a:r>
          </a:p>
        </p:txBody>
      </p:sp>
      <p:cxnSp>
        <p:nvCxnSpPr>
          <p:cNvPr id="20" name="Conexão reta 26"/>
          <p:cNvCxnSpPr/>
          <p:nvPr/>
        </p:nvCxnSpPr>
        <p:spPr>
          <a:xfrm>
            <a:off x="668338" y="3671888"/>
            <a:ext cx="2879725" cy="0"/>
          </a:xfrm>
          <a:prstGeom prst="line">
            <a:avLst/>
          </a:prstGeom>
          <a:ln w="19050">
            <a:solidFill>
              <a:srgbClr val="39A59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 reta 26"/>
          <p:cNvCxnSpPr/>
          <p:nvPr/>
        </p:nvCxnSpPr>
        <p:spPr>
          <a:xfrm>
            <a:off x="674688" y="4637088"/>
            <a:ext cx="2879725" cy="0"/>
          </a:xfrm>
          <a:prstGeom prst="line">
            <a:avLst/>
          </a:prstGeom>
          <a:ln w="19050">
            <a:solidFill>
              <a:srgbClr val="39A59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xão reta 26"/>
          <p:cNvCxnSpPr/>
          <p:nvPr/>
        </p:nvCxnSpPr>
        <p:spPr>
          <a:xfrm>
            <a:off x="668338" y="5616575"/>
            <a:ext cx="2879725" cy="0"/>
          </a:xfrm>
          <a:prstGeom prst="line">
            <a:avLst/>
          </a:prstGeom>
          <a:ln w="19050">
            <a:solidFill>
              <a:srgbClr val="39A59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9" grpId="0" animBg="1"/>
      <p:bldP spid="90" grpId="0" animBg="1"/>
      <p:bldP spid="93" grpId="0"/>
      <p:bldP spid="95" grpId="0"/>
      <p:bldP spid="96" grpId="0"/>
      <p:bldP spid="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4" descr="C:\Users\ajunqueira\Desktop\f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2428875"/>
            <a:ext cx="579437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5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1845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800" b="1" dirty="0" smtClean="0">
                <a:solidFill>
                  <a:srgbClr val="292929"/>
                </a:solidFill>
                <a:latin typeface="+mn-lt"/>
                <a:cs typeface="+mn-cs"/>
              </a:rPr>
              <a:t>Como se dá a fecundação?</a:t>
            </a:r>
            <a:endParaRPr lang="pt-PT" altLang="pt-PT" sz="28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rot="5400000">
            <a:off x="6722269" y="4044157"/>
            <a:ext cx="5329237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ângulo 33"/>
          <p:cNvSpPr/>
          <p:nvPr/>
        </p:nvSpPr>
        <p:spPr>
          <a:xfrm rot="16200000">
            <a:off x="9344819" y="3996531"/>
            <a:ext cx="4676775" cy="239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rgbClr val="39A590"/>
                </a:solidFill>
              </a:rPr>
              <a:t>FRUTIFICAÇÃO:  FORMAÇÃO DO FRUTO</a:t>
            </a:r>
          </a:p>
        </p:txBody>
      </p:sp>
      <p:sp>
        <p:nvSpPr>
          <p:cNvPr id="52" name="Left Bracket 51"/>
          <p:cNvSpPr/>
          <p:nvPr/>
        </p:nvSpPr>
        <p:spPr>
          <a:xfrm flipH="1">
            <a:off x="11376025" y="1704975"/>
            <a:ext cx="104775" cy="5003800"/>
          </a:xfrm>
          <a:prstGeom prst="leftBracket">
            <a:avLst/>
          </a:prstGeom>
          <a:ln w="19050">
            <a:solidFill>
              <a:srgbClr val="39A5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704850" y="1328738"/>
            <a:ext cx="8393113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000" dirty="0" smtClean="0">
                <a:solidFill>
                  <a:srgbClr val="39A590"/>
                </a:solidFill>
                <a:latin typeface="+mn-lt"/>
                <a:cs typeface="+mn-cs"/>
              </a:rPr>
              <a:t>Os grãos de pólen que cae</a:t>
            </a:r>
            <a:r>
              <a:rPr lang="pt-PT" altLang="pt-PT" sz="2000" dirty="0" smtClean="0">
                <a:solidFill>
                  <a:srgbClr val="39A590"/>
                </a:solidFill>
                <a:cs typeface="+mn-cs"/>
              </a:rPr>
              <a:t>m </a:t>
            </a:r>
            <a:r>
              <a:rPr lang="pt-PT" altLang="pt-PT" sz="2000" dirty="0">
                <a:solidFill>
                  <a:srgbClr val="39A590"/>
                </a:solidFill>
                <a:cs typeface="+mn-cs"/>
              </a:rPr>
              <a:t>no estigma </a:t>
            </a:r>
            <a:r>
              <a:rPr lang="pt-PT" altLang="pt-PT" sz="2000" dirty="0" smtClean="0">
                <a:solidFill>
                  <a:srgbClr val="39A590"/>
                </a:solidFill>
                <a:cs typeface="+mn-cs"/>
              </a:rPr>
              <a:t>germinam,</a:t>
            </a:r>
            <a:r>
              <a:rPr lang="pt-PT" altLang="pt-PT" sz="2000" dirty="0" smtClean="0">
                <a:solidFill>
                  <a:srgbClr val="39A590"/>
                </a:solidFill>
                <a:latin typeface="+mn-lt"/>
                <a:cs typeface="+mn-cs"/>
              </a:rPr>
              <a:t> formando </a:t>
            </a:r>
            <a:r>
              <a:rPr lang="pt-PT" altLang="pt-PT" sz="2000" b="1" u="sng" dirty="0" smtClean="0">
                <a:solidFill>
                  <a:srgbClr val="39A590"/>
                </a:solidFill>
                <a:latin typeface="+mn-lt"/>
                <a:cs typeface="+mn-cs"/>
              </a:rPr>
              <a:t>tubos polínicos</a:t>
            </a:r>
            <a:r>
              <a:rPr lang="pt-PT" altLang="pt-PT" sz="2000" dirty="0" smtClean="0">
                <a:solidFill>
                  <a:srgbClr val="39A590"/>
                </a:solidFill>
                <a:latin typeface="+mn-lt"/>
                <a:cs typeface="+mn-cs"/>
              </a:rPr>
              <a:t> que descem pelo estilete até ao ovário, local onde ocorre uma </a:t>
            </a:r>
            <a:r>
              <a:rPr lang="pt-PT" altLang="pt-PT" sz="2000" b="1" u="sng" dirty="0" smtClean="0">
                <a:solidFill>
                  <a:srgbClr val="39A590"/>
                </a:solidFill>
                <a:latin typeface="+mn-lt"/>
                <a:cs typeface="+mn-cs"/>
              </a:rPr>
              <a:t>dupla fecundação</a:t>
            </a:r>
            <a:r>
              <a:rPr lang="pt-PT" altLang="pt-PT" sz="2000" dirty="0" smtClean="0">
                <a:solidFill>
                  <a:srgbClr val="39A590"/>
                </a:solidFill>
                <a:latin typeface="+mn-lt"/>
                <a:cs typeface="+mn-cs"/>
              </a:rPr>
              <a:t>.</a:t>
            </a:r>
            <a:endParaRPr lang="pt-PT" altLang="pt-PT" sz="2000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pic>
        <p:nvPicPr>
          <p:cNvPr id="18480" name="Picture 4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2016125"/>
            <a:ext cx="3214688" cy="211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508500" y="2911475"/>
            <a:ext cx="4754563" cy="3663950"/>
            <a:chOff x="4509223" y="2910967"/>
            <a:chExt cx="4754105" cy="3664335"/>
          </a:xfrm>
        </p:grpSpPr>
        <p:pic>
          <p:nvPicPr>
            <p:cNvPr id="18448" name="Picture 47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8097" y="2910967"/>
              <a:ext cx="3775231" cy="36643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4509223" y="5303581"/>
              <a:ext cx="177783" cy="214335"/>
            </a:xfrm>
            <a:prstGeom prst="ellipse">
              <a:avLst/>
            </a:prstGeom>
            <a:noFill/>
            <a:ln w="38100">
              <a:solidFill>
                <a:srgbClr val="D4A4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PT"/>
            </a:p>
          </p:txBody>
        </p:sp>
        <p:cxnSp>
          <p:nvCxnSpPr>
            <p:cNvPr id="6" name="Straight Connector 5"/>
            <p:cNvCxnSpPr>
              <a:stCxn id="3" idx="1"/>
            </p:cNvCxnSpPr>
            <p:nvPr/>
          </p:nvCxnSpPr>
          <p:spPr>
            <a:xfrm flipV="1">
              <a:off x="4534621" y="3544447"/>
              <a:ext cx="1561950" cy="1790888"/>
            </a:xfrm>
            <a:prstGeom prst="line">
              <a:avLst/>
            </a:prstGeom>
            <a:ln w="38100">
              <a:solidFill>
                <a:srgbClr val="D4A41E"/>
              </a:solidFill>
              <a:prstDash val="sysDash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3" idx="4"/>
            </p:cNvCxnSpPr>
            <p:nvPr/>
          </p:nvCxnSpPr>
          <p:spPr>
            <a:xfrm>
              <a:off x="4598114" y="5517916"/>
              <a:ext cx="2219111" cy="936723"/>
            </a:xfrm>
            <a:prstGeom prst="line">
              <a:avLst/>
            </a:prstGeom>
            <a:ln w="38100">
              <a:solidFill>
                <a:srgbClr val="D4A41E"/>
              </a:solidFill>
              <a:prstDash val="sysDash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18481" name="Picture 4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2832">
            <a:off x="2417763" y="2657475"/>
            <a:ext cx="19653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82" name="Picture 50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86810">
            <a:off x="2268538" y="3875088"/>
            <a:ext cx="1520825" cy="91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5" name="Picture 5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925" y="1574800"/>
            <a:ext cx="2168525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5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63" y="3238500"/>
            <a:ext cx="48577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Picture 54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825" y="5145088"/>
            <a:ext cx="760413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2089150"/>
            <a:ext cx="304641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63" y="4254500"/>
            <a:ext cx="1274762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038" y="4333875"/>
            <a:ext cx="3400425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463" y="1536700"/>
            <a:ext cx="318135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2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19492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800" b="1" dirty="0" smtClean="0">
                <a:solidFill>
                  <a:srgbClr val="292929"/>
                </a:solidFill>
                <a:latin typeface="+mn-lt"/>
                <a:cs typeface="+mn-cs"/>
              </a:rPr>
              <a:t>Frutificação</a:t>
            </a:r>
            <a:endParaRPr lang="pt-PT" altLang="pt-PT" sz="28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448550" y="1397000"/>
            <a:ext cx="4524375" cy="2549525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7599363" y="4235450"/>
            <a:ext cx="2255837" cy="484188"/>
            <a:chOff x="1957387" y="4951966"/>
            <a:chExt cx="3471825" cy="648577"/>
          </a:xfrm>
        </p:grpSpPr>
        <p:sp>
          <p:nvSpPr>
            <p:cNvPr id="42" name="Rectangle 41"/>
            <p:cNvSpPr/>
            <p:nvPr/>
          </p:nvSpPr>
          <p:spPr>
            <a:xfrm>
              <a:off x="2223698" y="4951966"/>
              <a:ext cx="3205514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Frutos secos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957387" y="4951966"/>
              <a:ext cx="295630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7473950" y="4183063"/>
            <a:ext cx="4524375" cy="2549525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7599363" y="1449388"/>
            <a:ext cx="2255837" cy="485775"/>
            <a:chOff x="1957387" y="4951966"/>
            <a:chExt cx="3471825" cy="648577"/>
          </a:xfrm>
        </p:grpSpPr>
        <p:sp>
          <p:nvSpPr>
            <p:cNvPr id="46" name="Rectangle 45"/>
            <p:cNvSpPr/>
            <p:nvPr/>
          </p:nvSpPr>
          <p:spPr>
            <a:xfrm>
              <a:off x="2223698" y="4951966"/>
              <a:ext cx="3205514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Frutos carnudos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957387" y="4951966"/>
              <a:ext cx="295630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360988" y="4791075"/>
            <a:ext cx="1833562" cy="693738"/>
            <a:chOff x="5360267" y="4791078"/>
            <a:chExt cx="1834140" cy="693521"/>
          </a:xfrm>
        </p:grpSpPr>
        <p:cxnSp>
          <p:nvCxnSpPr>
            <p:cNvPr id="54" name="Conexão reta 6"/>
            <p:cNvCxnSpPr/>
            <p:nvPr/>
          </p:nvCxnSpPr>
          <p:spPr>
            <a:xfrm flipV="1">
              <a:off x="5360267" y="4916452"/>
              <a:ext cx="552624" cy="2205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tângulo 40"/>
            <p:cNvSpPr/>
            <p:nvPr/>
          </p:nvSpPr>
          <p:spPr>
            <a:xfrm>
              <a:off x="5538123" y="4791078"/>
              <a:ext cx="1656284" cy="6935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400" b="1" dirty="0">
                  <a:solidFill>
                    <a:srgbClr val="39A590"/>
                  </a:solidFill>
                </a:rPr>
                <a:t>PERICARPO </a:t>
              </a:r>
              <a:r>
                <a:rPr lang="pt-PT" sz="1400" b="1" dirty="0">
                  <a:solidFill>
                    <a:schemeClr val="tx1"/>
                  </a:solidFill>
                </a:rPr>
                <a:t>(paredes do ovário amadurecidas)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4138613" y="3981450"/>
            <a:ext cx="1398587" cy="368300"/>
            <a:chOff x="4138324" y="3981450"/>
            <a:chExt cx="1399308" cy="368300"/>
          </a:xfrm>
        </p:grpSpPr>
        <p:sp>
          <p:nvSpPr>
            <p:cNvPr id="52" name="Retângulo 38"/>
            <p:cNvSpPr/>
            <p:nvPr/>
          </p:nvSpPr>
          <p:spPr>
            <a:xfrm>
              <a:off x="4138324" y="3981450"/>
              <a:ext cx="1399308" cy="25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400" b="1" dirty="0">
                  <a:solidFill>
                    <a:srgbClr val="39A590"/>
                  </a:solidFill>
                </a:rPr>
                <a:t>FRUTO</a:t>
              </a:r>
            </a:p>
          </p:txBody>
        </p:sp>
        <p:sp>
          <p:nvSpPr>
            <p:cNvPr id="56" name="Left Bracket 55"/>
            <p:cNvSpPr/>
            <p:nvPr/>
          </p:nvSpPr>
          <p:spPr>
            <a:xfrm rot="16200000" flipH="1">
              <a:off x="4780032" y="3603267"/>
              <a:ext cx="104775" cy="1388190"/>
            </a:xfrm>
            <a:prstGeom prst="leftBracket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624388" y="5919788"/>
            <a:ext cx="1658937" cy="565150"/>
            <a:chOff x="4624388" y="5919788"/>
            <a:chExt cx="1659009" cy="565726"/>
          </a:xfrm>
        </p:grpSpPr>
        <p:sp>
          <p:nvSpPr>
            <p:cNvPr id="51" name="Retângulo 37"/>
            <p:cNvSpPr/>
            <p:nvPr/>
          </p:nvSpPr>
          <p:spPr>
            <a:xfrm>
              <a:off x="5257827" y="6253503"/>
              <a:ext cx="1025570" cy="2320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400" b="1" dirty="0">
                  <a:solidFill>
                    <a:srgbClr val="39A590"/>
                  </a:solidFill>
                </a:rPr>
                <a:t>SEMENTES</a:t>
              </a:r>
            </a:p>
          </p:txBody>
        </p:sp>
        <p:cxnSp>
          <p:nvCxnSpPr>
            <p:cNvPr id="57" name="Conexão reta 6"/>
            <p:cNvCxnSpPr/>
            <p:nvPr/>
          </p:nvCxnSpPr>
          <p:spPr>
            <a:xfrm flipH="1" flipV="1">
              <a:off x="4624388" y="5919788"/>
              <a:ext cx="720756" cy="460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xão reta 6"/>
            <p:cNvCxnSpPr/>
            <p:nvPr/>
          </p:nvCxnSpPr>
          <p:spPr>
            <a:xfrm flipH="1" flipV="1">
              <a:off x="4991116" y="5919788"/>
              <a:ext cx="354028" cy="4608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3"/>
          <p:cNvSpPr txBox="1">
            <a:spLocks noChangeArrowheads="1"/>
          </p:cNvSpPr>
          <p:nvPr/>
        </p:nvSpPr>
        <p:spPr bwMode="auto">
          <a:xfrm>
            <a:off x="2281238" y="1377950"/>
            <a:ext cx="4991100" cy="2308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400" b="1" dirty="0" smtClean="0">
                <a:solidFill>
                  <a:srgbClr val="39A590"/>
                </a:solidFill>
                <a:latin typeface="+mn-lt"/>
                <a:cs typeface="+mn-cs"/>
              </a:rPr>
              <a:t>Frutificação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400" dirty="0">
                <a:latin typeface="+mn-lt"/>
                <a:cs typeface="+mn-cs"/>
              </a:rPr>
              <a:t>Depois da fecundação as pétalas murcham e caem e as paredes do ovário originam o pericarpo. Ao conjunto do pericarpo e da(s) semente(s), dá-se o nome de </a:t>
            </a:r>
            <a:r>
              <a:rPr lang="pt-PT" sz="2400" dirty="0" smtClean="0">
                <a:latin typeface="+mn-lt"/>
                <a:cs typeface="+mn-cs"/>
              </a:rPr>
              <a:t>fruto.</a:t>
            </a:r>
            <a:endParaRPr lang="pt-PT" altLang="pt-PT" sz="2400" dirty="0">
              <a:latin typeface="+mn-lt"/>
              <a:cs typeface="+mn-cs"/>
            </a:endParaRPr>
          </a:p>
        </p:txBody>
      </p:sp>
      <p:sp>
        <p:nvSpPr>
          <p:cNvPr id="19472" name="AutoShape 28" descr="https://image.shutterstock.com/z/stock-photo-fresh-peaches-on-wooden-white-background-top-view-flat-lay-4574895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PT" altLang="pt-PT"/>
          </a:p>
        </p:txBody>
      </p:sp>
      <p:sp>
        <p:nvSpPr>
          <p:cNvPr id="19473" name="AutoShape 30" descr="https://image.shutterstock.com/z/stock-photo-fresh-peaches-on-wooden-white-background-top-view-flat-lay-457489576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PT" altLang="pt-PT"/>
          </a:p>
        </p:txBody>
      </p:sp>
      <p:sp>
        <p:nvSpPr>
          <p:cNvPr id="19474" name="AutoShape 32" descr="https://image.shutterstock.com/z/stock-photo-fresh-peaches-on-wooden-white-background-top-view-flat-lay-457489576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PT" altLang="pt-PT"/>
          </a:p>
        </p:txBody>
      </p:sp>
      <p:sp>
        <p:nvSpPr>
          <p:cNvPr id="19475" name="AutoShape 34" descr="Fresh peaches on wooden white background. Top view, flat lay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PT" altLang="pt-PT"/>
          </a:p>
        </p:txBody>
      </p:sp>
      <p:sp>
        <p:nvSpPr>
          <p:cNvPr id="19476" name="AutoShape 36" descr="Fresh peaches on wooden white background. Top view, flat lay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PT" altLang="pt-PT"/>
          </a:p>
        </p:txBody>
      </p:sp>
      <p:sp>
        <p:nvSpPr>
          <p:cNvPr id="19477" name="AutoShape 39" descr="Ripe peach  fruit isolated on white background cutout"/>
          <p:cNvSpPr>
            <a:spLocks noChangeAspect="1" noChangeArrowheads="1"/>
          </p:cNvSpPr>
          <p:nvPr/>
        </p:nvSpPr>
        <p:spPr bwMode="auto">
          <a:xfrm>
            <a:off x="917575" y="6175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PT" altLang="pt-PT"/>
          </a:p>
        </p:txBody>
      </p:sp>
      <p:sp>
        <p:nvSpPr>
          <p:cNvPr id="19478" name="AutoShape 42" descr="Green beans close up"/>
          <p:cNvSpPr>
            <a:spLocks noChangeAspect="1" noChangeArrowheads="1"/>
          </p:cNvSpPr>
          <p:nvPr/>
        </p:nvSpPr>
        <p:spPr bwMode="auto">
          <a:xfrm>
            <a:off x="1069975" y="769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PT" altLang="pt-PT"/>
          </a:p>
        </p:txBody>
      </p:sp>
      <p:sp>
        <p:nvSpPr>
          <p:cNvPr id="19479" name="AutoShape 44" descr="Raw rice and wooden spoon in wooden bowl on sack background."/>
          <p:cNvSpPr>
            <a:spLocks noChangeAspect="1" noChangeArrowheads="1"/>
          </p:cNvSpPr>
          <p:nvPr/>
        </p:nvSpPr>
        <p:spPr bwMode="auto">
          <a:xfrm>
            <a:off x="1222375" y="922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PT" altLang="pt-PT"/>
          </a:p>
        </p:txBody>
      </p:sp>
      <p:pic>
        <p:nvPicPr>
          <p:cNvPr id="19480" name="Picture 5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4017963"/>
            <a:ext cx="736600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2052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800" b="1" dirty="0" smtClean="0">
                <a:solidFill>
                  <a:srgbClr val="292929"/>
                </a:solidFill>
                <a:latin typeface="+mn-lt"/>
                <a:cs typeface="+mn-cs"/>
              </a:rPr>
              <a:t>Como se dispersam as sementes?</a:t>
            </a:r>
            <a:endParaRPr lang="pt-PT" altLang="pt-PT" sz="28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354013" y="1377950"/>
            <a:ext cx="3521075" cy="2678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400" dirty="0">
                <a:solidFill>
                  <a:srgbClr val="39A590"/>
                </a:solidFill>
                <a:latin typeface="+mn-lt"/>
                <a:cs typeface="+mn-cs"/>
              </a:rPr>
              <a:t>As plantas apresentam diferentes mecanismos para espalhar as suas sementes e, desta forma, ocuparem novos </a:t>
            </a:r>
            <a:r>
              <a:rPr lang="pt-BR" altLang="pt-PT" sz="2400" dirty="0" smtClean="0">
                <a:solidFill>
                  <a:srgbClr val="39A590"/>
                </a:solidFill>
                <a:latin typeface="+mn-lt"/>
                <a:cs typeface="+mn-cs"/>
              </a:rPr>
              <a:t>espaços:  </a:t>
            </a:r>
            <a:r>
              <a:rPr lang="pt-BR" altLang="pt-PT" sz="2400" b="1" u="sng" dirty="0" smtClean="0">
                <a:solidFill>
                  <a:srgbClr val="39A590"/>
                </a:solidFill>
                <a:latin typeface="+mn-lt"/>
                <a:cs typeface="+mn-cs"/>
              </a:rPr>
              <a:t>dispersão</a:t>
            </a:r>
            <a:r>
              <a:rPr lang="pt-BR" altLang="pt-PT" sz="2400" dirty="0" smtClean="0">
                <a:solidFill>
                  <a:srgbClr val="39A590"/>
                </a:solidFill>
                <a:latin typeface="+mn-lt"/>
                <a:cs typeface="+mn-cs"/>
              </a:rPr>
              <a:t> </a:t>
            </a:r>
            <a:r>
              <a:rPr lang="pt-BR" altLang="pt-PT" sz="2400" dirty="0">
                <a:solidFill>
                  <a:srgbClr val="39A590"/>
                </a:solidFill>
                <a:latin typeface="+mn-lt"/>
                <a:cs typeface="+mn-cs"/>
              </a:rPr>
              <a:t>ou</a:t>
            </a:r>
            <a:r>
              <a:rPr lang="pt-BR" altLang="pt-PT" sz="2400" b="1" u="sng" dirty="0">
                <a:solidFill>
                  <a:srgbClr val="39A590"/>
                </a:solidFill>
                <a:latin typeface="+mn-lt"/>
                <a:cs typeface="+mn-cs"/>
              </a:rPr>
              <a:t> </a:t>
            </a:r>
            <a:r>
              <a:rPr lang="pt-BR" altLang="pt-PT" sz="2400" b="1" u="sng" dirty="0" smtClean="0">
                <a:solidFill>
                  <a:srgbClr val="39A590"/>
                </a:solidFill>
                <a:latin typeface="+mn-lt"/>
                <a:cs typeface="+mn-cs"/>
              </a:rPr>
              <a:t>disseminação</a:t>
            </a:r>
            <a:r>
              <a:rPr lang="pt-BR" altLang="pt-PT" sz="2400" dirty="0" smtClean="0">
                <a:solidFill>
                  <a:srgbClr val="39A590"/>
                </a:solidFill>
                <a:latin typeface="+mn-lt"/>
                <a:cs typeface="+mn-cs"/>
              </a:rPr>
              <a:t>.</a:t>
            </a:r>
            <a:endParaRPr lang="pt-PT" altLang="pt-PT" sz="2400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4165600"/>
            <a:ext cx="3622675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1" b="16438"/>
          <a:stretch>
            <a:fillRect/>
          </a:stretch>
        </p:blipFill>
        <p:spPr bwMode="auto">
          <a:xfrm>
            <a:off x="4776788" y="4133850"/>
            <a:ext cx="2957512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363" y="1514475"/>
            <a:ext cx="27686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4224338"/>
            <a:ext cx="3633788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88" y="1471613"/>
            <a:ext cx="3622675" cy="241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35425" y="1411288"/>
            <a:ext cx="3775075" cy="2551112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0491" name="Group 19"/>
          <p:cNvGrpSpPr>
            <a:grpSpLocks/>
          </p:cNvGrpSpPr>
          <p:nvPr/>
        </p:nvGrpSpPr>
        <p:grpSpPr bwMode="auto">
          <a:xfrm rot="-5400000">
            <a:off x="8072438" y="1411288"/>
            <a:ext cx="360362" cy="360362"/>
            <a:chOff x="11134725" y="1770992"/>
            <a:chExt cx="360000" cy="3600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1134725" y="1775749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11289351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92" name="Group 22"/>
          <p:cNvGrpSpPr>
            <a:grpSpLocks/>
          </p:cNvGrpSpPr>
          <p:nvPr/>
        </p:nvGrpSpPr>
        <p:grpSpPr bwMode="auto">
          <a:xfrm rot="5400000">
            <a:off x="11584781" y="3726657"/>
            <a:ext cx="358775" cy="360362"/>
            <a:chOff x="11134725" y="1770992"/>
            <a:chExt cx="360000" cy="3600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11134725" y="1755133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11309946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8077200" y="3435350"/>
            <a:ext cx="1990725" cy="485775"/>
            <a:chOff x="1957387" y="4951966"/>
            <a:chExt cx="3063813" cy="648577"/>
          </a:xfrm>
        </p:grpSpPr>
        <p:sp>
          <p:nvSpPr>
            <p:cNvPr id="27" name="Rectangle 26"/>
            <p:cNvSpPr/>
            <p:nvPr/>
          </p:nvSpPr>
          <p:spPr>
            <a:xfrm>
              <a:off x="2223700" y="4951966"/>
              <a:ext cx="2797500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b="1" dirty="0">
                  <a:solidFill>
                    <a:schemeClr val="tx1"/>
                  </a:solidFill>
                </a:rPr>
                <a:t>Aderindo ao corpo dos animais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957387" y="4951966"/>
              <a:ext cx="295632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0494" name="Group 28"/>
          <p:cNvGrpSpPr>
            <a:grpSpLocks/>
          </p:cNvGrpSpPr>
          <p:nvPr/>
        </p:nvGrpSpPr>
        <p:grpSpPr bwMode="auto">
          <a:xfrm rot="-5400000">
            <a:off x="8072437" y="4086226"/>
            <a:ext cx="360363" cy="360362"/>
            <a:chOff x="11134725" y="1770992"/>
            <a:chExt cx="360000" cy="360000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11134725" y="1775749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11289351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95" name="Group 31"/>
          <p:cNvGrpSpPr>
            <a:grpSpLocks/>
          </p:cNvGrpSpPr>
          <p:nvPr/>
        </p:nvGrpSpPr>
        <p:grpSpPr bwMode="auto">
          <a:xfrm rot="5400000">
            <a:off x="11584781" y="6401595"/>
            <a:ext cx="358775" cy="360362"/>
            <a:chOff x="11134725" y="1770992"/>
            <a:chExt cx="360000" cy="36000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1134725" y="1755133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1309945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8142288" y="6042025"/>
            <a:ext cx="2147887" cy="485775"/>
            <a:chOff x="1957387" y="4951966"/>
            <a:chExt cx="3305227" cy="648577"/>
          </a:xfrm>
        </p:grpSpPr>
        <p:sp>
          <p:nvSpPr>
            <p:cNvPr id="36" name="Rectangle 35"/>
            <p:cNvSpPr/>
            <p:nvPr/>
          </p:nvSpPr>
          <p:spPr>
            <a:xfrm>
              <a:off x="2223661" y="4951966"/>
              <a:ext cx="3038953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Através da água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957387" y="4951966"/>
              <a:ext cx="295589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1" name="Group 37"/>
          <p:cNvGrpSpPr>
            <a:grpSpLocks/>
          </p:cNvGrpSpPr>
          <p:nvPr/>
        </p:nvGrpSpPr>
        <p:grpSpPr bwMode="auto">
          <a:xfrm>
            <a:off x="3868738" y="3419475"/>
            <a:ext cx="2255837" cy="485775"/>
            <a:chOff x="1957387" y="4951966"/>
            <a:chExt cx="3471825" cy="648577"/>
          </a:xfrm>
        </p:grpSpPr>
        <p:sp>
          <p:nvSpPr>
            <p:cNvPr id="39" name="Rectangle 38"/>
            <p:cNvSpPr/>
            <p:nvPr/>
          </p:nvSpPr>
          <p:spPr>
            <a:xfrm>
              <a:off x="2223698" y="4951966"/>
              <a:ext cx="3205514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b="1" dirty="0">
                  <a:solidFill>
                    <a:schemeClr val="tx1"/>
                  </a:solidFill>
                </a:rPr>
                <a:t>Através do vento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957387" y="4951966"/>
              <a:ext cx="295630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4641850" y="4090988"/>
            <a:ext cx="3321050" cy="2557462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2" name="Group 41"/>
          <p:cNvGrpSpPr>
            <a:grpSpLocks/>
          </p:cNvGrpSpPr>
          <p:nvPr/>
        </p:nvGrpSpPr>
        <p:grpSpPr bwMode="auto">
          <a:xfrm>
            <a:off x="4618038" y="6042025"/>
            <a:ext cx="2943225" cy="485775"/>
            <a:chOff x="1957387" y="4951966"/>
            <a:chExt cx="4529845" cy="648577"/>
          </a:xfrm>
        </p:grpSpPr>
        <p:sp>
          <p:nvSpPr>
            <p:cNvPr id="43" name="Rectangle 42"/>
            <p:cNvSpPr/>
            <p:nvPr/>
          </p:nvSpPr>
          <p:spPr>
            <a:xfrm>
              <a:off x="2223704" y="4951966"/>
              <a:ext cx="4263528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b="1" dirty="0">
                  <a:solidFill>
                    <a:schemeClr val="tx1"/>
                  </a:solidFill>
                </a:rPr>
                <a:t>Por ação mecânica (secagem e abertura do fruto)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957387" y="4951966"/>
              <a:ext cx="295636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742950" y="4092575"/>
            <a:ext cx="3789363" cy="2557463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3" name="Group 46"/>
          <p:cNvGrpSpPr>
            <a:grpSpLocks/>
          </p:cNvGrpSpPr>
          <p:nvPr/>
        </p:nvGrpSpPr>
        <p:grpSpPr bwMode="auto">
          <a:xfrm>
            <a:off x="742950" y="6042025"/>
            <a:ext cx="2843213" cy="485775"/>
            <a:chOff x="1957387" y="4951966"/>
            <a:chExt cx="4377384" cy="648577"/>
          </a:xfrm>
        </p:grpSpPr>
        <p:sp>
          <p:nvSpPr>
            <p:cNvPr id="48" name="Rectangle 47"/>
            <p:cNvSpPr/>
            <p:nvPr/>
          </p:nvSpPr>
          <p:spPr>
            <a:xfrm>
              <a:off x="2223795" y="4951966"/>
              <a:ext cx="4110976" cy="6485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b="1" dirty="0">
                  <a:solidFill>
                    <a:schemeClr val="tx1"/>
                  </a:solidFill>
                </a:rPr>
                <a:t>Sendo transportadas no trato digestivo de animais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957387" y="4951966"/>
              <a:ext cx="295737" cy="6485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5" t="10733" r="8134"/>
          <a:stretch>
            <a:fillRect/>
          </a:stretch>
        </p:blipFill>
        <p:spPr bwMode="auto">
          <a:xfrm>
            <a:off x="5834063" y="1703388"/>
            <a:ext cx="5992812" cy="506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15" b="18701"/>
          <a:stretch>
            <a:fillRect/>
          </a:stretch>
        </p:blipFill>
        <p:spPr bwMode="auto">
          <a:xfrm>
            <a:off x="2857500" y="1690688"/>
            <a:ext cx="2157413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8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2152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800" b="1" dirty="0" smtClean="0">
                <a:solidFill>
                  <a:srgbClr val="292929"/>
                </a:solidFill>
                <a:latin typeface="+mn-lt"/>
                <a:cs typeface="+mn-cs"/>
              </a:rPr>
              <a:t>O que é necessário para as sementes germinarem?</a:t>
            </a:r>
            <a:endParaRPr lang="pt-PT" altLang="pt-PT" sz="28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427038" y="4491038"/>
            <a:ext cx="5021262" cy="2308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PT" sz="2400" dirty="0">
                <a:solidFill>
                  <a:srgbClr val="39A590"/>
                </a:solidFill>
                <a:latin typeface="+mn-lt"/>
                <a:cs typeface="+mn-cs"/>
              </a:rPr>
              <a:t>A </a:t>
            </a:r>
            <a:r>
              <a:rPr lang="pt-BR" altLang="pt-PT" sz="2400" dirty="0" smtClean="0">
                <a:solidFill>
                  <a:srgbClr val="39A590"/>
                </a:solidFill>
                <a:latin typeface="+mn-lt"/>
                <a:cs typeface="+mn-cs"/>
              </a:rPr>
              <a:t>germinação de uma semente </a:t>
            </a:r>
            <a:r>
              <a:rPr lang="pt-BR" altLang="pt-PT" sz="2400" dirty="0">
                <a:solidFill>
                  <a:srgbClr val="39A590"/>
                </a:solidFill>
                <a:latin typeface="+mn-lt"/>
                <a:cs typeface="+mn-cs"/>
              </a:rPr>
              <a:t>depende de </a:t>
            </a:r>
            <a:r>
              <a:rPr lang="pt-BR" altLang="pt-PT" sz="2400" b="1" u="sng" dirty="0">
                <a:solidFill>
                  <a:srgbClr val="39A590"/>
                </a:solidFill>
                <a:latin typeface="+mn-lt"/>
                <a:cs typeface="+mn-cs"/>
              </a:rPr>
              <a:t>fatores internos </a:t>
            </a:r>
            <a:r>
              <a:rPr lang="pt-BR" altLang="pt-PT" sz="2400" dirty="0">
                <a:solidFill>
                  <a:srgbClr val="39A590"/>
                </a:solidFill>
                <a:latin typeface="+mn-lt"/>
                <a:cs typeface="+mn-cs"/>
              </a:rPr>
              <a:t>(embrião e reservas nutritivas em boas condições)  </a:t>
            </a:r>
            <a:r>
              <a:rPr lang="pt-BR" altLang="pt-PT" sz="2400" b="1" dirty="0">
                <a:solidFill>
                  <a:srgbClr val="39A590"/>
                </a:solidFill>
                <a:latin typeface="+mn-lt"/>
                <a:cs typeface="+mn-cs"/>
              </a:rPr>
              <a:t>e </a:t>
            </a:r>
            <a:r>
              <a:rPr lang="pt-BR" altLang="pt-PT" sz="2400" b="1" u="sng" dirty="0">
                <a:solidFill>
                  <a:srgbClr val="39A590"/>
                </a:solidFill>
                <a:latin typeface="+mn-lt"/>
                <a:cs typeface="+mn-cs"/>
              </a:rPr>
              <a:t>fatores externos</a:t>
            </a:r>
            <a:r>
              <a:rPr lang="pt-BR" altLang="pt-PT" sz="2400" dirty="0">
                <a:solidFill>
                  <a:srgbClr val="39A590"/>
                </a:solidFill>
                <a:latin typeface="+mn-lt"/>
                <a:cs typeface="+mn-cs"/>
              </a:rPr>
              <a:t> </a:t>
            </a:r>
            <a:r>
              <a:rPr lang="pt-BR" altLang="pt-PT" sz="2400" dirty="0" smtClean="0">
                <a:solidFill>
                  <a:srgbClr val="39A590"/>
                </a:solidFill>
                <a:latin typeface="+mn-lt"/>
                <a:cs typeface="+mn-cs"/>
              </a:rPr>
              <a:t>adequados (temperatura</a:t>
            </a:r>
            <a:r>
              <a:rPr lang="pt-BR" altLang="pt-PT" sz="2400" dirty="0">
                <a:solidFill>
                  <a:srgbClr val="39A590"/>
                </a:solidFill>
                <a:latin typeface="+mn-lt"/>
                <a:cs typeface="+mn-cs"/>
              </a:rPr>
              <a:t>, humidade e quantidade de ar). </a:t>
            </a:r>
          </a:p>
        </p:txBody>
      </p:sp>
      <p:sp>
        <p:nvSpPr>
          <p:cNvPr id="33" name="Retângulo 15"/>
          <p:cNvSpPr/>
          <p:nvPr/>
        </p:nvSpPr>
        <p:spPr>
          <a:xfrm>
            <a:off x="9482138" y="1276350"/>
            <a:ext cx="2651125" cy="908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chemeClr val="tx1"/>
                </a:solidFill>
                <a:cs typeface="Calibri" pitchFamily="34" charset="0"/>
              </a:rPr>
              <a:t>CRESCIMENTO E DESENVOLVIMENTO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chemeClr val="tx1"/>
                </a:solidFill>
                <a:cs typeface="Calibri" pitchFamily="34" charset="0"/>
              </a:rPr>
              <a:t>DA PLANTA</a:t>
            </a:r>
          </a:p>
        </p:txBody>
      </p:sp>
      <p:sp>
        <p:nvSpPr>
          <p:cNvPr id="35" name="Retângulo 18"/>
          <p:cNvSpPr/>
          <p:nvPr/>
        </p:nvSpPr>
        <p:spPr>
          <a:xfrm>
            <a:off x="5834063" y="1357313"/>
            <a:ext cx="3648075" cy="747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b="1" dirty="0">
                <a:solidFill>
                  <a:schemeClr val="tx1"/>
                </a:solidFill>
                <a:cs typeface="Calibri" pitchFamily="34" charset="0"/>
              </a:rPr>
              <a:t>GERMINAÇÃO</a:t>
            </a:r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623888" y="2487613"/>
            <a:ext cx="1806575" cy="584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TEGUMENTO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400" b="1" dirty="0" smtClean="0">
                <a:cs typeface="+mn-cs"/>
              </a:rPr>
              <a:t>Proteção</a:t>
            </a:r>
            <a:endParaRPr lang="pt-PT" altLang="pt-PT" sz="1400" b="1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2185988" y="2671763"/>
            <a:ext cx="79851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18"/>
          <p:cNvSpPr txBox="1">
            <a:spLocks noChangeArrowheads="1"/>
          </p:cNvSpPr>
          <p:nvPr/>
        </p:nvSpPr>
        <p:spPr bwMode="auto">
          <a:xfrm>
            <a:off x="1216025" y="3074988"/>
            <a:ext cx="1939925" cy="10779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COTILÉDONES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400" b="1" dirty="0" smtClean="0">
                <a:cs typeface="+mn-cs"/>
              </a:rPr>
              <a:t>Contêm substâncias de reserva</a:t>
            </a:r>
            <a:endParaRPr lang="pt-PT" altLang="pt-PT" sz="1400" b="1" dirty="0"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altLang="pt-PT" sz="1800" b="1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2933700" y="2673350"/>
            <a:ext cx="354013" cy="5857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2933700" y="2767013"/>
            <a:ext cx="1049338" cy="4921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Box 18"/>
          <p:cNvSpPr txBox="1">
            <a:spLocks noChangeArrowheads="1"/>
          </p:cNvSpPr>
          <p:nvPr/>
        </p:nvSpPr>
        <p:spPr bwMode="auto">
          <a:xfrm>
            <a:off x="925513" y="1690688"/>
            <a:ext cx="1806575" cy="10779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800" b="1" dirty="0" smtClean="0">
                <a:solidFill>
                  <a:srgbClr val="39A590"/>
                </a:solidFill>
                <a:latin typeface="+mn-lt"/>
                <a:cs typeface="+mn-cs"/>
              </a:rPr>
              <a:t>EMBRIÃO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1400" b="1" dirty="0" smtClean="0">
                <a:cs typeface="+mn-cs"/>
              </a:rPr>
              <a:t>Originará a               nova planta</a:t>
            </a:r>
            <a:endParaRPr lang="pt-PT" altLang="pt-PT" sz="1400" b="1" dirty="0"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altLang="pt-PT" sz="1800" b="1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2339975" y="1982788"/>
            <a:ext cx="94773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339975" y="1982788"/>
            <a:ext cx="1233488" cy="1619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3003550" y="4027488"/>
            <a:ext cx="5327650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6877844" y="3991769"/>
            <a:ext cx="5256212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ângulo 54"/>
          <p:cNvSpPr/>
          <p:nvPr/>
        </p:nvSpPr>
        <p:spPr>
          <a:xfrm>
            <a:off x="5834063" y="5973763"/>
            <a:ext cx="3671887" cy="776287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tx1"/>
                </a:solidFill>
                <a:cs typeface="Calibri" pitchFamily="34" charset="0"/>
              </a:rPr>
              <a:t>Ausência de luz.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tx1"/>
                </a:solidFill>
                <a:cs typeface="Calibri" pitchFamily="34" charset="0"/>
              </a:rPr>
              <a:t>Utilização das reservas nutritivas dos cotilédones.</a:t>
            </a:r>
            <a:endParaRPr lang="pt-PT" sz="1600" b="1" dirty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59" name="Rectângulo 54"/>
          <p:cNvSpPr/>
          <p:nvPr/>
        </p:nvSpPr>
        <p:spPr>
          <a:xfrm>
            <a:off x="9539288" y="5973763"/>
            <a:ext cx="2287587" cy="776287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tx1"/>
                </a:solidFill>
                <a:cs typeface="Calibri" pitchFamily="34" charset="0"/>
              </a:rPr>
              <a:t>Presença de luz.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tx1"/>
                </a:solidFill>
                <a:cs typeface="Calibri" pitchFamily="34" charset="0"/>
              </a:rPr>
              <a:t>Produção do seu alimento através da fotossíntese.</a:t>
            </a:r>
            <a:endParaRPr lang="pt-PT" sz="1600" b="1" dirty="0">
              <a:solidFill>
                <a:schemeClr val="tx1"/>
              </a:solidFill>
              <a:cs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2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2256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PT" altLang="pt-PT" sz="2800" b="1">
                <a:solidFill>
                  <a:srgbClr val="292929"/>
                </a:solidFill>
                <a:latin typeface="Calibri" pitchFamily="34" charset="0"/>
              </a:rPr>
              <a:t>Como se reproduzem as plantas sem flor?</a:t>
            </a: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246063" y="1308100"/>
            <a:ext cx="11776075" cy="4619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400" dirty="0" smtClean="0">
                <a:solidFill>
                  <a:srgbClr val="39A590"/>
                </a:solidFill>
                <a:latin typeface="+mn-lt"/>
                <a:cs typeface="+mn-cs"/>
              </a:rPr>
              <a:t>As plantas sem flor, como os musgos e os fetos, reproduzem-se por </a:t>
            </a:r>
            <a:r>
              <a:rPr lang="pt-PT" altLang="pt-PT" sz="2400" b="1" u="sng" dirty="0" smtClean="0">
                <a:solidFill>
                  <a:srgbClr val="39A590"/>
                </a:solidFill>
                <a:latin typeface="+mn-lt"/>
                <a:cs typeface="+mn-cs"/>
              </a:rPr>
              <a:t>esporos</a:t>
            </a:r>
            <a:r>
              <a:rPr lang="pt-PT" altLang="pt-PT" sz="2400" dirty="0" smtClean="0">
                <a:solidFill>
                  <a:srgbClr val="39A590"/>
                </a:solidFill>
                <a:latin typeface="+mn-lt"/>
                <a:cs typeface="+mn-cs"/>
              </a:rPr>
              <a:t>.</a:t>
            </a:r>
            <a:endParaRPr lang="pt-PT" altLang="pt-PT" sz="2400" dirty="0">
              <a:solidFill>
                <a:srgbClr val="39A590"/>
              </a:solidFill>
              <a:latin typeface="+mn-lt"/>
              <a:cs typeface="+mn-cs"/>
            </a:endParaRPr>
          </a:p>
        </p:txBody>
      </p:sp>
      <p:pic>
        <p:nvPicPr>
          <p:cNvPr id="2253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2589213"/>
            <a:ext cx="5540375" cy="40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7"/>
          <a:stretch>
            <a:fillRect/>
          </a:stretch>
        </p:blipFill>
        <p:spPr bwMode="auto">
          <a:xfrm>
            <a:off x="6297613" y="2632075"/>
            <a:ext cx="5572125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5" name="Group 10"/>
          <p:cNvGrpSpPr>
            <a:grpSpLocks/>
          </p:cNvGrpSpPr>
          <p:nvPr/>
        </p:nvGrpSpPr>
        <p:grpSpPr bwMode="auto">
          <a:xfrm rot="-5400000">
            <a:off x="183357" y="2567781"/>
            <a:ext cx="360362" cy="358775"/>
            <a:chOff x="11134725" y="1770992"/>
            <a:chExt cx="360000" cy="3600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11134725" y="1775771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11289350" y="1950991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6" name="Group 13"/>
          <p:cNvGrpSpPr>
            <a:grpSpLocks/>
          </p:cNvGrpSpPr>
          <p:nvPr/>
        </p:nvGrpSpPr>
        <p:grpSpPr bwMode="auto">
          <a:xfrm rot="5400000">
            <a:off x="5583238" y="6469063"/>
            <a:ext cx="360362" cy="360362"/>
            <a:chOff x="11134725" y="1770992"/>
            <a:chExt cx="360000" cy="3600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1134725" y="1755133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11309968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ângulo 54"/>
          <p:cNvSpPr/>
          <p:nvPr/>
        </p:nvSpPr>
        <p:spPr>
          <a:xfrm>
            <a:off x="227013" y="1998663"/>
            <a:ext cx="5716587" cy="53498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chemeClr val="tx1"/>
                </a:solidFill>
                <a:cs typeface="Calibri" pitchFamily="34" charset="0"/>
              </a:rPr>
              <a:t>REPRODUÇÃO NOS MUSGOS</a:t>
            </a:r>
            <a:endParaRPr lang="pt-PT" sz="2000" b="1" dirty="0">
              <a:solidFill>
                <a:schemeClr val="tx1"/>
              </a:solidFill>
              <a:cs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84150" y="2478088"/>
            <a:ext cx="5759450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39" name="Group 23"/>
          <p:cNvGrpSpPr>
            <a:grpSpLocks/>
          </p:cNvGrpSpPr>
          <p:nvPr/>
        </p:nvGrpSpPr>
        <p:grpSpPr bwMode="auto">
          <a:xfrm rot="-5400000">
            <a:off x="6203950" y="2571750"/>
            <a:ext cx="360363" cy="360363"/>
            <a:chOff x="11134725" y="1770992"/>
            <a:chExt cx="360000" cy="3600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11134725" y="1775750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>
              <a:off x="11289351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40" name="Group 26"/>
          <p:cNvGrpSpPr>
            <a:grpSpLocks/>
          </p:cNvGrpSpPr>
          <p:nvPr/>
        </p:nvGrpSpPr>
        <p:grpSpPr bwMode="auto">
          <a:xfrm rot="5400000">
            <a:off x="11603038" y="6469063"/>
            <a:ext cx="360362" cy="360362"/>
            <a:chOff x="11134725" y="1770992"/>
            <a:chExt cx="360000" cy="3600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11134725" y="1755133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>
              <a:off x="11309968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ângulo 54"/>
          <p:cNvSpPr/>
          <p:nvPr/>
        </p:nvSpPr>
        <p:spPr>
          <a:xfrm>
            <a:off x="6246813" y="2022475"/>
            <a:ext cx="5716587" cy="5365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chemeClr val="tx1"/>
                </a:solidFill>
                <a:cs typeface="Calibri" pitchFamily="34" charset="0"/>
              </a:rPr>
              <a:t>REPRODUÇÃO NOS FETOS</a:t>
            </a:r>
            <a:endParaRPr lang="pt-PT" sz="2000" b="1" dirty="0">
              <a:solidFill>
                <a:schemeClr val="tx1"/>
              </a:solidFill>
              <a:cs typeface="Calibri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6203950" y="2503488"/>
            <a:ext cx="5759450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ângulo 54"/>
          <p:cNvSpPr/>
          <p:nvPr/>
        </p:nvSpPr>
        <p:spPr>
          <a:xfrm>
            <a:off x="363538" y="2582863"/>
            <a:ext cx="1355725" cy="5365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  <a:cs typeface="Calibri" pitchFamily="34" charset="0"/>
              </a:rPr>
              <a:t>Masculino</a:t>
            </a:r>
            <a:endParaRPr lang="pt-PT" sz="1400" b="1" dirty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1973263" y="5222875"/>
            <a:ext cx="1562100" cy="2587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b="1" dirty="0">
                <a:solidFill>
                  <a:schemeClr val="tx1"/>
                </a:solidFill>
              </a:rPr>
              <a:t>Os esporos encontram-se dentro da cápsula</a:t>
            </a:r>
            <a:endParaRPr lang="pt-PT" sz="1400" dirty="0">
              <a:solidFill>
                <a:schemeClr val="tx1"/>
              </a:solidFill>
            </a:endParaRPr>
          </a:p>
        </p:txBody>
      </p:sp>
      <p:sp>
        <p:nvSpPr>
          <p:cNvPr id="35" name="Rectângulo 54"/>
          <p:cNvSpPr/>
          <p:nvPr/>
        </p:nvSpPr>
        <p:spPr>
          <a:xfrm>
            <a:off x="2019300" y="2343150"/>
            <a:ext cx="1355725" cy="5365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1"/>
                </a:solidFill>
                <a:cs typeface="Calibri" pitchFamily="34" charset="0"/>
              </a:rPr>
              <a:t>Feminino</a:t>
            </a:r>
            <a:endParaRPr lang="pt-PT" sz="1400" b="1" dirty="0">
              <a:solidFill>
                <a:schemeClr val="tx1"/>
              </a:solidFill>
              <a:cs typeface="Calibri" pitchFamily="34" charset="0"/>
            </a:endParaRPr>
          </a:p>
        </p:txBody>
      </p:sp>
      <p:sp>
        <p:nvSpPr>
          <p:cNvPr id="22546" name="Rectangle 3"/>
          <p:cNvSpPr>
            <a:spLocks noChangeArrowheads="1"/>
          </p:cNvSpPr>
          <p:nvPr/>
        </p:nvSpPr>
        <p:spPr bwMode="auto">
          <a:xfrm>
            <a:off x="2673350" y="3709988"/>
            <a:ext cx="18827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t-PT" altLang="pt-PT" sz="1200" b="1">
                <a:latin typeface="Calibri" pitchFamily="34" charset="0"/>
              </a:rPr>
              <a:t>As células sexuais masculinas nadam até às células sexuais femininas. Ocorre a fecundação</a:t>
            </a:r>
            <a:endParaRPr lang="pt-PT" altLang="pt-PT" sz="1200">
              <a:latin typeface="Calibri" pitchFamily="34" charset="0"/>
            </a:endParaRPr>
          </a:p>
        </p:txBody>
      </p:sp>
      <p:sp>
        <p:nvSpPr>
          <p:cNvPr id="36" name="Retângulo 19"/>
          <p:cNvSpPr/>
          <p:nvPr/>
        </p:nvSpPr>
        <p:spPr>
          <a:xfrm>
            <a:off x="8335963" y="3706813"/>
            <a:ext cx="879475" cy="250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b="1" dirty="0">
                <a:solidFill>
                  <a:schemeClr val="tx1"/>
                </a:solidFill>
              </a:rPr>
              <a:t>Esporos</a:t>
            </a:r>
            <a:endParaRPr lang="pt-PT" sz="1400" dirty="0">
              <a:solidFill>
                <a:schemeClr val="tx1"/>
              </a:solidFill>
            </a:endParaRPr>
          </a:p>
        </p:txBody>
      </p:sp>
      <p:sp>
        <p:nvSpPr>
          <p:cNvPr id="37" name="Retângulo 21"/>
          <p:cNvSpPr/>
          <p:nvPr/>
        </p:nvSpPr>
        <p:spPr>
          <a:xfrm>
            <a:off x="9083675" y="2762250"/>
            <a:ext cx="1630363" cy="250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200" b="1" dirty="0">
                <a:solidFill>
                  <a:schemeClr val="tx1"/>
                </a:solidFill>
              </a:rPr>
              <a:t>Célula reprodutora masculina</a:t>
            </a:r>
            <a:endParaRPr lang="pt-PT" sz="1200" dirty="0">
              <a:solidFill>
                <a:schemeClr val="tx1"/>
              </a:solidFill>
            </a:endParaRPr>
          </a:p>
        </p:txBody>
      </p:sp>
      <p:sp>
        <p:nvSpPr>
          <p:cNvPr id="38" name="Retângulo 22"/>
          <p:cNvSpPr/>
          <p:nvPr/>
        </p:nvSpPr>
        <p:spPr>
          <a:xfrm>
            <a:off x="10933113" y="4554538"/>
            <a:ext cx="1258887" cy="24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200" b="1" dirty="0">
                <a:solidFill>
                  <a:schemeClr val="tx1"/>
                </a:solidFill>
              </a:rPr>
              <a:t>Célula reprodutora feminina</a:t>
            </a:r>
            <a:endParaRPr lang="pt-PT" sz="1200" dirty="0">
              <a:solidFill>
                <a:schemeClr val="tx1"/>
              </a:solidFill>
            </a:endParaRPr>
          </a:p>
        </p:txBody>
      </p:sp>
      <p:sp>
        <p:nvSpPr>
          <p:cNvPr id="39" name="Retângulo 23"/>
          <p:cNvSpPr/>
          <p:nvPr/>
        </p:nvSpPr>
        <p:spPr>
          <a:xfrm>
            <a:off x="10852150" y="5946775"/>
            <a:ext cx="877888" cy="250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b="1" dirty="0">
                <a:solidFill>
                  <a:schemeClr val="tx1"/>
                </a:solidFill>
              </a:rPr>
              <a:t>Ovo ou zigoto</a:t>
            </a:r>
            <a:endParaRPr lang="pt-PT" sz="1400" dirty="0">
              <a:solidFill>
                <a:schemeClr val="tx1"/>
              </a:solidFill>
            </a:endParaRPr>
          </a:p>
        </p:txBody>
      </p:sp>
      <p:sp>
        <p:nvSpPr>
          <p:cNvPr id="40" name="Retângulo 24"/>
          <p:cNvSpPr/>
          <p:nvPr/>
        </p:nvSpPr>
        <p:spPr>
          <a:xfrm>
            <a:off x="8850313" y="6599238"/>
            <a:ext cx="1119187" cy="250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b="1" dirty="0">
                <a:solidFill>
                  <a:schemeClr val="tx1"/>
                </a:solidFill>
              </a:rPr>
              <a:t>Feto jovem</a:t>
            </a:r>
            <a:endParaRPr lang="pt-PT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  <p:bldP spid="32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2357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400" b="1" dirty="0" smtClean="0">
                <a:solidFill>
                  <a:srgbClr val="292929"/>
                </a:solidFill>
                <a:latin typeface="+mn-lt"/>
                <a:cs typeface="+mn-cs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10" name="Rectângulo 48"/>
          <p:cNvSpPr/>
          <p:nvPr/>
        </p:nvSpPr>
        <p:spPr>
          <a:xfrm>
            <a:off x="10572750" y="1495425"/>
            <a:ext cx="1409700" cy="5246688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1" name="Rectângulo 51"/>
          <p:cNvSpPr/>
          <p:nvPr/>
        </p:nvSpPr>
        <p:spPr>
          <a:xfrm>
            <a:off x="10834688" y="1628775"/>
            <a:ext cx="885825" cy="36195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cruzada</a:t>
            </a:r>
          </a:p>
        </p:txBody>
      </p:sp>
      <p:sp>
        <p:nvSpPr>
          <p:cNvPr id="23558" name="Rectangle 11"/>
          <p:cNvSpPr>
            <a:spLocks noChangeArrowheads="1"/>
          </p:cNvSpPr>
          <p:nvPr/>
        </p:nvSpPr>
        <p:spPr bwMode="auto">
          <a:xfrm>
            <a:off x="250825" y="1484313"/>
            <a:ext cx="1017905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PT" sz="2000" b="1">
                <a:latin typeface="Calibri" pitchFamily="34" charset="0"/>
              </a:rPr>
              <a:t>COMO É CONSTITUÍDA A FLOR?</a:t>
            </a:r>
          </a:p>
          <a:p>
            <a:pPr algn="just" eaLnBrk="1" hangingPunct="1"/>
            <a:r>
              <a:rPr lang="pt-BR" altLang="pt-PT" sz="2000">
                <a:latin typeface="Calibri" pitchFamily="34" charset="0"/>
              </a:rPr>
              <a:t>Uma flor completa é constituída por pedúnculo,                                , cálice (conjunto de sépalas), corola (conjunto de pétalas), estames (que contêm                          ) e carpelos (produzem óvulos).</a:t>
            </a:r>
          </a:p>
          <a:p>
            <a:pPr algn="just" eaLnBrk="1" hangingPunct="1"/>
            <a:endParaRPr lang="pt-BR" altLang="pt-PT" sz="2000" b="1">
              <a:latin typeface="Calibri" pitchFamily="34" charset="0"/>
            </a:endParaRPr>
          </a:p>
          <a:p>
            <a:pPr algn="just" eaLnBrk="1" hangingPunct="1"/>
            <a:r>
              <a:rPr lang="pt-BR" altLang="pt-PT" sz="2000" b="1">
                <a:latin typeface="Calibri" pitchFamily="34" charset="0"/>
              </a:rPr>
              <a:t>COMO SÃO TRANSPORTADOS OS GRÃOS DE PÓLEN?</a:t>
            </a:r>
          </a:p>
          <a:p>
            <a:pPr algn="just" eaLnBrk="1" hangingPunct="1"/>
            <a:r>
              <a:rPr lang="pt-BR" altLang="pt-PT" sz="2000">
                <a:latin typeface="Calibri" pitchFamily="34" charset="0"/>
              </a:rPr>
              <a:t>A polinização é o transporte dos grãos de pólen da antera até ao                                 . Pode ocorrer autopolinização ou polinização                                 . Existem diversos agentes de polinização: vento, insetos, aves e mamíferos. </a:t>
            </a:r>
          </a:p>
          <a:p>
            <a:pPr algn="just" eaLnBrk="1" hangingPunct="1"/>
            <a:endParaRPr lang="pt-PT" altLang="pt-PT" sz="2000" b="1">
              <a:latin typeface="Calibri" pitchFamily="34" charset="0"/>
            </a:endParaRPr>
          </a:p>
          <a:p>
            <a:pPr algn="just" eaLnBrk="1" hangingPunct="1"/>
            <a:r>
              <a:rPr lang="pt-BR" altLang="pt-PT" sz="2000" b="1">
                <a:latin typeface="Calibri" pitchFamily="34" charset="0"/>
              </a:rPr>
              <a:t>COMO SE DÁ A FECUNDAÇÃO?</a:t>
            </a:r>
          </a:p>
          <a:p>
            <a:pPr algn="just" eaLnBrk="1" hangingPunct="1"/>
            <a:r>
              <a:rPr lang="pt-BR" altLang="pt-PT" sz="2000">
                <a:latin typeface="Calibri" pitchFamily="34" charset="0"/>
              </a:rPr>
              <a:t>O grão de pólen forma um tubo polínico que desce pelo estilete até ao óvulo. O tubo polínico liberta duas células sexuais masculinas e ocorre uma dupla fecundação das duas células sexuais femininas presentes no óvulo. Após esta dupla fecundação, origina-se a semente.</a:t>
            </a:r>
          </a:p>
          <a:p>
            <a:pPr algn="just" eaLnBrk="1" hangingPunct="1"/>
            <a:r>
              <a:rPr lang="pt-BR" altLang="pt-PT" sz="2000">
                <a:latin typeface="Calibri" pitchFamily="34" charset="0"/>
              </a:rPr>
              <a:t>Depois da fecundação as pétalas murcham e caem e as paredes do ovário originam o                    </a:t>
            </a:r>
          </a:p>
          <a:p>
            <a:pPr algn="just" eaLnBrk="1" hangingPunct="1"/>
            <a:r>
              <a:rPr lang="pt-BR" altLang="pt-PT" sz="2000">
                <a:latin typeface="Calibri" pitchFamily="34" charset="0"/>
              </a:rPr>
              <a:t>                           .</a:t>
            </a:r>
          </a:p>
          <a:p>
            <a:pPr algn="just" eaLnBrk="1" hangingPunct="1"/>
            <a:r>
              <a:rPr lang="pt-BR" altLang="pt-PT" sz="2000">
                <a:latin typeface="Calibri" pitchFamily="34" charset="0"/>
              </a:rPr>
              <a:t>O conjunto do pericarpo e da(s) semente(s) forma o fruto. </a:t>
            </a:r>
          </a:p>
        </p:txBody>
      </p:sp>
      <p:sp>
        <p:nvSpPr>
          <p:cNvPr id="13" name="Rectângulo 76"/>
          <p:cNvSpPr/>
          <p:nvPr/>
        </p:nvSpPr>
        <p:spPr>
          <a:xfrm>
            <a:off x="5530850" y="1865313"/>
            <a:ext cx="1439863" cy="252412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tx1"/>
                </a:solidFill>
              </a:rPr>
              <a:t>recetáculo</a:t>
            </a:r>
          </a:p>
        </p:txBody>
      </p:sp>
      <p:sp>
        <p:nvSpPr>
          <p:cNvPr id="14" name="Rectângulo 54"/>
          <p:cNvSpPr/>
          <p:nvPr/>
        </p:nvSpPr>
        <p:spPr>
          <a:xfrm>
            <a:off x="5514975" y="1865313"/>
            <a:ext cx="1441450" cy="252412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ângulo 76"/>
          <p:cNvSpPr/>
          <p:nvPr/>
        </p:nvSpPr>
        <p:spPr>
          <a:xfrm>
            <a:off x="5611813" y="2209800"/>
            <a:ext cx="1439862" cy="250825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tx1"/>
                </a:solidFill>
              </a:rPr>
              <a:t>pólen</a:t>
            </a:r>
          </a:p>
        </p:txBody>
      </p:sp>
      <p:sp>
        <p:nvSpPr>
          <p:cNvPr id="18" name="Rectângulo 54"/>
          <p:cNvSpPr/>
          <p:nvPr/>
        </p:nvSpPr>
        <p:spPr>
          <a:xfrm>
            <a:off x="5624513" y="2206625"/>
            <a:ext cx="1441450" cy="252413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ângulo 76"/>
          <p:cNvSpPr/>
          <p:nvPr/>
        </p:nvSpPr>
        <p:spPr>
          <a:xfrm>
            <a:off x="7169150" y="3063875"/>
            <a:ext cx="1441450" cy="250825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tx1"/>
                </a:solidFill>
              </a:rPr>
              <a:t>estigma</a:t>
            </a:r>
          </a:p>
        </p:txBody>
      </p:sp>
      <p:sp>
        <p:nvSpPr>
          <p:cNvPr id="20" name="Rectângulo 54"/>
          <p:cNvSpPr/>
          <p:nvPr/>
        </p:nvSpPr>
        <p:spPr>
          <a:xfrm>
            <a:off x="7169150" y="3063875"/>
            <a:ext cx="1441450" cy="250825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tângulo 76"/>
          <p:cNvSpPr/>
          <p:nvPr/>
        </p:nvSpPr>
        <p:spPr>
          <a:xfrm>
            <a:off x="3900488" y="3422650"/>
            <a:ext cx="1439862" cy="252413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tx1"/>
                </a:solidFill>
              </a:rPr>
              <a:t>cruzada</a:t>
            </a:r>
          </a:p>
        </p:txBody>
      </p:sp>
      <p:sp>
        <p:nvSpPr>
          <p:cNvPr id="22" name="Rectângulo 54"/>
          <p:cNvSpPr/>
          <p:nvPr/>
        </p:nvSpPr>
        <p:spPr>
          <a:xfrm>
            <a:off x="3895725" y="3413125"/>
            <a:ext cx="1439863" cy="250825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Rectângulo 51"/>
          <p:cNvSpPr/>
          <p:nvPr/>
        </p:nvSpPr>
        <p:spPr>
          <a:xfrm>
            <a:off x="10531475" y="2874963"/>
            <a:ext cx="1492250" cy="36195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pericarpo</a:t>
            </a:r>
          </a:p>
        </p:txBody>
      </p:sp>
      <p:sp>
        <p:nvSpPr>
          <p:cNvPr id="34" name="Rectângulo 51"/>
          <p:cNvSpPr/>
          <p:nvPr/>
        </p:nvSpPr>
        <p:spPr>
          <a:xfrm>
            <a:off x="10572750" y="2254250"/>
            <a:ext cx="1409700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tegumento</a:t>
            </a:r>
          </a:p>
        </p:txBody>
      </p:sp>
      <p:sp>
        <p:nvSpPr>
          <p:cNvPr id="35" name="Rectângulo 51"/>
          <p:cNvSpPr/>
          <p:nvPr/>
        </p:nvSpPr>
        <p:spPr>
          <a:xfrm>
            <a:off x="10755313" y="6281738"/>
            <a:ext cx="1084262" cy="3635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recetáculo</a:t>
            </a:r>
          </a:p>
        </p:txBody>
      </p:sp>
      <p:sp>
        <p:nvSpPr>
          <p:cNvPr id="36" name="Rectângulo 51"/>
          <p:cNvSpPr/>
          <p:nvPr/>
        </p:nvSpPr>
        <p:spPr>
          <a:xfrm>
            <a:off x="10512425" y="3413125"/>
            <a:ext cx="1511300" cy="36195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esporos</a:t>
            </a:r>
          </a:p>
        </p:txBody>
      </p:sp>
      <p:sp>
        <p:nvSpPr>
          <p:cNvPr id="37" name="Rectângulo 51"/>
          <p:cNvSpPr/>
          <p:nvPr/>
        </p:nvSpPr>
        <p:spPr>
          <a:xfrm>
            <a:off x="10572750" y="5692775"/>
            <a:ext cx="1409700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temperatura</a:t>
            </a:r>
          </a:p>
        </p:txBody>
      </p:sp>
      <p:sp>
        <p:nvSpPr>
          <p:cNvPr id="38" name="Rectângulo 51"/>
          <p:cNvSpPr/>
          <p:nvPr/>
        </p:nvSpPr>
        <p:spPr>
          <a:xfrm>
            <a:off x="10715625" y="3941763"/>
            <a:ext cx="1057275" cy="3635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pólen</a:t>
            </a:r>
          </a:p>
        </p:txBody>
      </p:sp>
      <p:sp>
        <p:nvSpPr>
          <p:cNvPr id="39" name="Rectângulo 51"/>
          <p:cNvSpPr/>
          <p:nvPr/>
        </p:nvSpPr>
        <p:spPr>
          <a:xfrm>
            <a:off x="10715625" y="5095875"/>
            <a:ext cx="1104900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água</a:t>
            </a:r>
          </a:p>
        </p:txBody>
      </p:sp>
      <p:sp>
        <p:nvSpPr>
          <p:cNvPr id="40" name="Rectângulo 51"/>
          <p:cNvSpPr/>
          <p:nvPr/>
        </p:nvSpPr>
        <p:spPr>
          <a:xfrm>
            <a:off x="10806113" y="4502150"/>
            <a:ext cx="885825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estigma</a:t>
            </a:r>
          </a:p>
        </p:txBody>
      </p:sp>
      <p:sp>
        <p:nvSpPr>
          <p:cNvPr id="41" name="Rectângulo 76"/>
          <p:cNvSpPr/>
          <p:nvPr/>
        </p:nvSpPr>
        <p:spPr>
          <a:xfrm>
            <a:off x="354013" y="5868988"/>
            <a:ext cx="1439862" cy="250825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tx1"/>
                </a:solidFill>
              </a:rPr>
              <a:t>pericarpo</a:t>
            </a:r>
          </a:p>
        </p:txBody>
      </p:sp>
      <p:sp>
        <p:nvSpPr>
          <p:cNvPr id="42" name="Rectângulo 54"/>
          <p:cNvSpPr/>
          <p:nvPr/>
        </p:nvSpPr>
        <p:spPr>
          <a:xfrm>
            <a:off x="354013" y="5872163"/>
            <a:ext cx="1439862" cy="252412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4" grpId="0"/>
      <p:bldP spid="35" grpId="0"/>
      <p:bldP spid="38" grpId="0"/>
      <p:bldP spid="40" grpId="0"/>
      <p:bldP spid="41" grpId="0" animBg="1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7"/>
          <p:cNvGrpSpPr>
            <a:grpSpLocks/>
          </p:cNvGrpSpPr>
          <p:nvPr/>
        </p:nvGrpSpPr>
        <p:grpSpPr bwMode="auto">
          <a:xfrm>
            <a:off x="0" y="0"/>
            <a:ext cx="12192000" cy="1363663"/>
            <a:chOff x="0" y="0"/>
            <a:chExt cx="12192000" cy="1363980"/>
          </a:xfrm>
        </p:grpSpPr>
        <p:pic>
          <p:nvPicPr>
            <p:cNvPr id="2459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9063" y="531937"/>
              <a:ext cx="8118475" cy="435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963" y="509588"/>
            <a:ext cx="953928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altLang="pt-PT" sz="2400" b="1" dirty="0" smtClean="0">
                <a:solidFill>
                  <a:srgbClr val="292929"/>
                </a:solidFill>
                <a:latin typeface="+mn-lt"/>
                <a:cs typeface="+mn-cs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  <a:cs typeface="+mn-cs"/>
            </a:endParaRPr>
          </a:p>
        </p:txBody>
      </p:sp>
      <p:sp>
        <p:nvSpPr>
          <p:cNvPr id="10" name="Rectângulo 48"/>
          <p:cNvSpPr/>
          <p:nvPr/>
        </p:nvSpPr>
        <p:spPr>
          <a:xfrm>
            <a:off x="10572750" y="1495425"/>
            <a:ext cx="1409700" cy="5246688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24581" name="Rectangle 11"/>
          <p:cNvSpPr>
            <a:spLocks noChangeArrowheads="1"/>
          </p:cNvSpPr>
          <p:nvPr/>
        </p:nvSpPr>
        <p:spPr bwMode="auto">
          <a:xfrm>
            <a:off x="250825" y="1484313"/>
            <a:ext cx="10179050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PT" altLang="pt-PT" sz="2000" b="1">
                <a:latin typeface="Calibri" pitchFamily="34" charset="0"/>
              </a:rPr>
              <a:t>COMO SE DISPERSAM AS SEMENTES? </a:t>
            </a:r>
          </a:p>
          <a:p>
            <a:pPr algn="just" eaLnBrk="1" hangingPunct="1"/>
            <a:r>
              <a:rPr lang="pt-BR" altLang="pt-PT" sz="2000">
                <a:latin typeface="Calibri" pitchFamily="34" charset="0"/>
              </a:rPr>
              <a:t>As sementes podem ser dispersas pelo vento, pela                                  , pelos animais ou por ação mecânica. </a:t>
            </a:r>
          </a:p>
          <a:p>
            <a:pPr algn="just" eaLnBrk="1" hangingPunct="1"/>
            <a:endParaRPr lang="pt-PT" altLang="pt-PT" sz="2000">
              <a:latin typeface="Calibri" pitchFamily="34" charset="0"/>
            </a:endParaRPr>
          </a:p>
          <a:p>
            <a:pPr algn="just" eaLnBrk="1" hangingPunct="1"/>
            <a:r>
              <a:rPr lang="pt-BR" altLang="pt-PT" sz="2000" b="1">
                <a:latin typeface="Calibri" pitchFamily="34" charset="0"/>
              </a:rPr>
              <a:t>O QUE É NECESSÁRIO PARA AS SEMENTES GERMINAREM?</a:t>
            </a:r>
          </a:p>
          <a:p>
            <a:pPr algn="just" eaLnBrk="1" hangingPunct="1"/>
            <a:r>
              <a:rPr lang="pt-BR" altLang="pt-PT" sz="2000">
                <a:latin typeface="Calibri" pitchFamily="34" charset="0"/>
              </a:rPr>
              <a:t>A germinação de uma semente depende de fatores internos (embrião e reservas nutritivas em boas condições)  e fatores externos adequados (                                 ), humidade e quantidade de ar. </a:t>
            </a:r>
            <a:r>
              <a:rPr lang="pt-PT" altLang="pt-PT" sz="2000">
                <a:latin typeface="Calibri" pitchFamily="34" charset="0"/>
              </a:rPr>
              <a:t>A semente é formada pelo                                , embrião e cotilédone(s). </a:t>
            </a:r>
          </a:p>
          <a:p>
            <a:pPr algn="just" eaLnBrk="1" hangingPunct="1"/>
            <a:endParaRPr lang="pt-BR" altLang="pt-PT" sz="2000">
              <a:latin typeface="Calibri" pitchFamily="34" charset="0"/>
            </a:endParaRPr>
          </a:p>
          <a:p>
            <a:pPr algn="just" eaLnBrk="1" hangingPunct="1"/>
            <a:r>
              <a:rPr lang="pt-PT" altLang="pt-PT" sz="2000" b="1">
                <a:latin typeface="Calibri" pitchFamily="34" charset="0"/>
              </a:rPr>
              <a:t>COMO SE REPRODUZEM AS PLANTAS SEM FLOR?</a:t>
            </a:r>
          </a:p>
          <a:p>
            <a:pPr algn="just" eaLnBrk="1" hangingPunct="1"/>
            <a:r>
              <a:rPr lang="pt-PT" altLang="pt-PT" sz="2000">
                <a:latin typeface="Calibri" pitchFamily="34" charset="0"/>
              </a:rPr>
              <a:t>As plantas que não produzem semente, como os fetos e os musgos, reproduzem-se sexuadamente por                                .</a:t>
            </a:r>
          </a:p>
          <a:p>
            <a:pPr algn="just" eaLnBrk="1" hangingPunct="1"/>
            <a:endParaRPr lang="pt-PT" altLang="pt-PT" sz="2000">
              <a:latin typeface="Calibri" pitchFamily="34" charset="0"/>
            </a:endParaRPr>
          </a:p>
        </p:txBody>
      </p:sp>
      <p:sp>
        <p:nvSpPr>
          <p:cNvPr id="25" name="Rectângulo 76"/>
          <p:cNvSpPr/>
          <p:nvPr/>
        </p:nvSpPr>
        <p:spPr>
          <a:xfrm>
            <a:off x="5780088" y="1912938"/>
            <a:ext cx="1439862" cy="250825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tx1"/>
                </a:solidFill>
              </a:rPr>
              <a:t>água</a:t>
            </a:r>
          </a:p>
        </p:txBody>
      </p:sp>
      <p:sp>
        <p:nvSpPr>
          <p:cNvPr id="26" name="Rectângulo 54"/>
          <p:cNvSpPr/>
          <p:nvPr/>
        </p:nvSpPr>
        <p:spPr>
          <a:xfrm>
            <a:off x="5780088" y="1909763"/>
            <a:ext cx="1439862" cy="252412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Rectângulo 76"/>
          <p:cNvSpPr/>
          <p:nvPr/>
        </p:nvSpPr>
        <p:spPr>
          <a:xfrm>
            <a:off x="5527675" y="3403600"/>
            <a:ext cx="1439863" cy="252413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tx1"/>
                </a:solidFill>
              </a:rPr>
              <a:t>temperatura</a:t>
            </a:r>
          </a:p>
        </p:txBody>
      </p:sp>
      <p:sp>
        <p:nvSpPr>
          <p:cNvPr id="28" name="Rectângulo 54"/>
          <p:cNvSpPr/>
          <p:nvPr/>
        </p:nvSpPr>
        <p:spPr>
          <a:xfrm>
            <a:off x="5527675" y="3392488"/>
            <a:ext cx="1439863" cy="252412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Rectângulo 76"/>
          <p:cNvSpPr/>
          <p:nvPr/>
        </p:nvSpPr>
        <p:spPr>
          <a:xfrm>
            <a:off x="3689350" y="3690938"/>
            <a:ext cx="1439863" cy="250825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tx1"/>
                </a:solidFill>
              </a:rPr>
              <a:t>tegumento</a:t>
            </a:r>
          </a:p>
        </p:txBody>
      </p:sp>
      <p:sp>
        <p:nvSpPr>
          <p:cNvPr id="30" name="Rectângulo 54"/>
          <p:cNvSpPr/>
          <p:nvPr/>
        </p:nvSpPr>
        <p:spPr>
          <a:xfrm>
            <a:off x="3679825" y="3697288"/>
            <a:ext cx="1439863" cy="252412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Rectângulo 76"/>
          <p:cNvSpPr/>
          <p:nvPr/>
        </p:nvSpPr>
        <p:spPr>
          <a:xfrm>
            <a:off x="2441575" y="4970463"/>
            <a:ext cx="1439863" cy="252412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>
                <a:solidFill>
                  <a:schemeClr val="tx1"/>
                </a:solidFill>
                <a:cs typeface="Arial" pitchFamily="34" charset="0"/>
              </a:rPr>
              <a:t>esporos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32" name="Rectângulo 54"/>
          <p:cNvSpPr/>
          <p:nvPr/>
        </p:nvSpPr>
        <p:spPr>
          <a:xfrm>
            <a:off x="2441575" y="4970463"/>
            <a:ext cx="1439863" cy="252412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Rectângulo 51"/>
          <p:cNvSpPr/>
          <p:nvPr/>
        </p:nvSpPr>
        <p:spPr>
          <a:xfrm>
            <a:off x="10572750" y="2254250"/>
            <a:ext cx="1409700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tegumento</a:t>
            </a:r>
          </a:p>
        </p:txBody>
      </p:sp>
      <p:sp>
        <p:nvSpPr>
          <p:cNvPr id="36" name="Rectângulo 51"/>
          <p:cNvSpPr/>
          <p:nvPr/>
        </p:nvSpPr>
        <p:spPr>
          <a:xfrm>
            <a:off x="10512425" y="3413125"/>
            <a:ext cx="1511300" cy="36195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esporos</a:t>
            </a:r>
          </a:p>
        </p:txBody>
      </p:sp>
      <p:sp>
        <p:nvSpPr>
          <p:cNvPr id="37" name="Rectângulo 51"/>
          <p:cNvSpPr/>
          <p:nvPr/>
        </p:nvSpPr>
        <p:spPr>
          <a:xfrm>
            <a:off x="10572750" y="5692775"/>
            <a:ext cx="1409700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temperatura</a:t>
            </a:r>
          </a:p>
        </p:txBody>
      </p:sp>
      <p:sp>
        <p:nvSpPr>
          <p:cNvPr id="39" name="Rectângulo 51"/>
          <p:cNvSpPr/>
          <p:nvPr/>
        </p:nvSpPr>
        <p:spPr>
          <a:xfrm>
            <a:off x="10715625" y="5095875"/>
            <a:ext cx="1104900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tx1"/>
                </a:solidFill>
              </a:rPr>
              <a:t>água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/>
      <p:bldP spid="36" grpId="0"/>
      <p:bldP spid="37" grpId="0"/>
      <p:bldP spid="39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900</Words>
  <Application>Microsoft Office PowerPoint</Application>
  <PresentationFormat>Custom</PresentationFormat>
  <Paragraphs>158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 Light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Fportela</dc:creator>
  <cp:lastModifiedBy>Andrea Junqueira</cp:lastModifiedBy>
  <cp:revision>154</cp:revision>
  <dcterms:created xsi:type="dcterms:W3CDTF">2016-11-06T17:30:27Z</dcterms:created>
  <dcterms:modified xsi:type="dcterms:W3CDTF">2017-04-07T14:42:30Z</dcterms:modified>
</cp:coreProperties>
</file>