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5" r:id="rId4"/>
    <p:sldId id="276" r:id="rId5"/>
    <p:sldId id="277" r:id="rId6"/>
    <p:sldId id="279" r:id="rId7"/>
    <p:sldId id="267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68" r:id="rId16"/>
    <p:sldId id="288" r:id="rId17"/>
    <p:sldId id="289" r:id="rId18"/>
  </p:sldIdLst>
  <p:sldSz cx="9144000" cy="5143500" type="screen16x9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946"/>
    <a:srgbClr val="FAB056"/>
    <a:srgbClr val="20A78F"/>
    <a:srgbClr val="B6D997"/>
    <a:srgbClr val="44C8F5"/>
    <a:srgbClr val="464646"/>
    <a:srgbClr val="306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6" y="-3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880DA-316F-43B9-90B3-C628AD30F552}" type="datetimeFigureOut">
              <a:rPr lang="pt-PT" smtClean="0"/>
              <a:t>14-07-2017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2F6820-7C4C-4C3B-8196-CB4FE0EE404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62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6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03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33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9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72200" y="2077832"/>
            <a:ext cx="26161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err="1" smtClean="0">
                <a:solidFill>
                  <a:srgbClr val="FAB056"/>
                </a:solidFill>
              </a:rPr>
              <a:t>Domínio</a:t>
            </a:r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pt-BR" dirty="0" smtClean="0">
                <a:solidFill>
                  <a:srgbClr val="464646"/>
                </a:solidFill>
              </a:rPr>
              <a:t>Agressões do meio e integridade do organismo </a:t>
            </a:r>
            <a:endParaRPr lang="en-US" dirty="0" smtClean="0">
              <a:solidFill>
                <a:srgbClr val="464646"/>
              </a:solidFill>
            </a:endParaRPr>
          </a:p>
          <a:p>
            <a:pPr algn="r"/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en-US" sz="2400" b="1" dirty="0" err="1" smtClean="0">
                <a:solidFill>
                  <a:srgbClr val="FAB056"/>
                </a:solidFill>
              </a:rPr>
              <a:t>Subdomínio</a:t>
            </a:r>
            <a:endParaRPr lang="en-US" sz="2400" b="1" dirty="0" smtClean="0">
              <a:solidFill>
                <a:srgbClr val="FAB056"/>
              </a:solidFill>
            </a:endParaRPr>
          </a:p>
          <a:p>
            <a:pPr algn="r"/>
            <a:r>
              <a:rPr lang="en-US" dirty="0" smtClean="0">
                <a:solidFill>
                  <a:srgbClr val="464646"/>
                </a:solidFill>
              </a:rPr>
              <a:t>Microrganismos</a:t>
            </a:r>
            <a:endParaRPr lang="pt-PT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9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668344" y="2817591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778085" y="260232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41779" y="2817591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51520" y="260232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O que são 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110679"/>
            <a:ext cx="870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Os </a:t>
            </a:r>
            <a:r>
              <a:rPr lang="pt-BR" b="1" u="sng" dirty="0">
                <a:solidFill>
                  <a:srgbClr val="F05946"/>
                </a:solidFill>
              </a:rPr>
              <a:t>microrganismos</a:t>
            </a:r>
            <a:r>
              <a:rPr lang="pt-BR" dirty="0">
                <a:solidFill>
                  <a:srgbClr val="F05946"/>
                </a:solidFill>
              </a:rPr>
              <a:t>, ou micróbios, são seres de reduzidas dimensões </a:t>
            </a:r>
            <a:r>
              <a:rPr lang="pt-BR" dirty="0" smtClean="0">
                <a:solidFill>
                  <a:srgbClr val="F05946"/>
                </a:solidFill>
              </a:rPr>
              <a:t>que, geralmente</a:t>
            </a:r>
            <a:r>
              <a:rPr lang="pt-BR" dirty="0">
                <a:solidFill>
                  <a:srgbClr val="F05946"/>
                </a:solidFill>
              </a:rPr>
              <a:t>, </a:t>
            </a:r>
            <a:r>
              <a:rPr lang="pt-BR" dirty="0" smtClean="0">
                <a:solidFill>
                  <a:srgbClr val="F05946"/>
                </a:solidFill>
              </a:rPr>
              <a:t>              só </a:t>
            </a:r>
            <a:r>
              <a:rPr lang="pt-BR" dirty="0">
                <a:solidFill>
                  <a:srgbClr val="F05946"/>
                </a:solidFill>
              </a:rPr>
              <a:t>se conseguem observar ao microscópio</a:t>
            </a:r>
            <a:r>
              <a:rPr lang="pt-BR" dirty="0" smtClean="0">
                <a:solidFill>
                  <a:srgbClr val="F05946"/>
                </a:solidFill>
              </a:rPr>
              <a:t>.</a:t>
            </a:r>
          </a:p>
          <a:p>
            <a:pPr algn="ctr"/>
            <a:endParaRPr lang="pt-BR" sz="1200" dirty="0">
              <a:solidFill>
                <a:srgbClr val="F05946"/>
              </a:solidFill>
            </a:endParaRPr>
          </a:p>
          <a:p>
            <a:pPr algn="ctr"/>
            <a:r>
              <a:rPr lang="pt-BR" dirty="0">
                <a:solidFill>
                  <a:srgbClr val="464646"/>
                </a:solidFill>
              </a:rPr>
              <a:t>É possível encontrar microrganismos no </a:t>
            </a:r>
            <a:r>
              <a:rPr lang="pt-BR" b="1" dirty="0">
                <a:solidFill>
                  <a:srgbClr val="464646"/>
                </a:solidFill>
              </a:rPr>
              <a:t>solo</a:t>
            </a:r>
            <a:r>
              <a:rPr lang="pt-BR" dirty="0">
                <a:solidFill>
                  <a:srgbClr val="464646"/>
                </a:solidFill>
              </a:rPr>
              <a:t>, na </a:t>
            </a:r>
            <a:r>
              <a:rPr lang="pt-BR" b="1" dirty="0">
                <a:solidFill>
                  <a:srgbClr val="464646"/>
                </a:solidFill>
              </a:rPr>
              <a:t>água</a:t>
            </a:r>
            <a:r>
              <a:rPr lang="pt-BR" dirty="0">
                <a:solidFill>
                  <a:srgbClr val="464646"/>
                </a:solidFill>
              </a:rPr>
              <a:t>, no </a:t>
            </a:r>
            <a:r>
              <a:rPr lang="pt-BR" b="1" dirty="0">
                <a:solidFill>
                  <a:srgbClr val="464646"/>
                </a:solidFill>
              </a:rPr>
              <a:t>ar</a:t>
            </a:r>
            <a:r>
              <a:rPr lang="pt-BR" dirty="0">
                <a:solidFill>
                  <a:srgbClr val="464646"/>
                </a:solidFill>
              </a:rPr>
              <a:t> e até no </a:t>
            </a:r>
            <a:r>
              <a:rPr lang="pt-BR" dirty="0" smtClean="0">
                <a:solidFill>
                  <a:srgbClr val="464646"/>
                </a:solidFill>
              </a:rPr>
              <a:t>                                     </a:t>
            </a:r>
            <a:r>
              <a:rPr lang="pt-BR" b="1" dirty="0" smtClean="0">
                <a:solidFill>
                  <a:srgbClr val="464646"/>
                </a:solidFill>
              </a:rPr>
              <a:t>interior de </a:t>
            </a:r>
            <a:r>
              <a:rPr lang="pt-BR" b="1" dirty="0">
                <a:solidFill>
                  <a:srgbClr val="464646"/>
                </a:solidFill>
              </a:rPr>
              <a:t>outros organismos</a:t>
            </a:r>
            <a:r>
              <a:rPr lang="pt-BR" dirty="0">
                <a:solidFill>
                  <a:srgbClr val="464646"/>
                </a:solidFill>
              </a:rPr>
              <a:t>.</a:t>
            </a:r>
            <a:endParaRPr lang="pt-PT" dirty="0">
              <a:solidFill>
                <a:srgbClr val="464646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7774"/>
            <a:ext cx="38195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97298"/>
            <a:ext cx="38100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93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O que são 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110679"/>
            <a:ext cx="28465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Mesmo antes de os microrganismos poderem ser observados, já alguns</a:t>
            </a:r>
          </a:p>
          <a:p>
            <a:pPr algn="ctr"/>
            <a:r>
              <a:rPr lang="pt-BR" dirty="0">
                <a:solidFill>
                  <a:srgbClr val="F05946"/>
                </a:solidFill>
              </a:rPr>
              <a:t>investigadores suspeitavam da sua existência. No entanto, só com a invenção</a:t>
            </a:r>
          </a:p>
          <a:p>
            <a:pPr algn="ctr"/>
            <a:r>
              <a:rPr lang="pt-BR" dirty="0">
                <a:solidFill>
                  <a:srgbClr val="F05946"/>
                </a:solidFill>
              </a:rPr>
              <a:t>do </a:t>
            </a:r>
            <a:r>
              <a:rPr lang="pt-BR" b="1" u="sng" dirty="0">
                <a:solidFill>
                  <a:srgbClr val="F05946"/>
                </a:solidFill>
              </a:rPr>
              <a:t>microscópio</a:t>
            </a:r>
            <a:r>
              <a:rPr lang="pt-BR" dirty="0">
                <a:solidFill>
                  <a:srgbClr val="F05946"/>
                </a:solidFill>
              </a:rPr>
              <a:t> é que estes puderam ser observados</a:t>
            </a:r>
            <a:r>
              <a:rPr lang="pt-BR" dirty="0" smtClean="0">
                <a:solidFill>
                  <a:srgbClr val="F05946"/>
                </a:solidFill>
              </a:rPr>
              <a:t>.</a:t>
            </a:r>
          </a:p>
          <a:p>
            <a:pPr algn="ctr"/>
            <a:endParaRPr lang="pt-BR" dirty="0">
              <a:solidFill>
                <a:srgbClr val="F05946"/>
              </a:solidFill>
            </a:endParaRPr>
          </a:p>
          <a:p>
            <a:pPr algn="ctr"/>
            <a:r>
              <a:rPr lang="pt-BR" dirty="0" smtClean="0">
                <a:solidFill>
                  <a:srgbClr val="F05946"/>
                </a:solidFill>
              </a:rPr>
              <a:t>A </a:t>
            </a:r>
            <a:r>
              <a:rPr lang="pt-BR" b="1" u="sng" dirty="0" smtClean="0">
                <a:solidFill>
                  <a:srgbClr val="F05946"/>
                </a:solidFill>
              </a:rPr>
              <a:t>microbiologia</a:t>
            </a:r>
            <a:r>
              <a:rPr lang="pt-BR" dirty="0" smtClean="0">
                <a:solidFill>
                  <a:srgbClr val="F05946"/>
                </a:solidFill>
              </a:rPr>
              <a:t> é a ciência que se dedica ao estudo dos microrganismos</a:t>
            </a:r>
          </a:p>
          <a:p>
            <a:pPr algn="ctr"/>
            <a:r>
              <a:rPr lang="pt-BR" dirty="0" smtClean="0">
                <a:solidFill>
                  <a:srgbClr val="F05946"/>
                </a:solidFill>
              </a:rPr>
              <a:t>e </a:t>
            </a:r>
            <a:r>
              <a:rPr lang="pt-BR" dirty="0">
                <a:solidFill>
                  <a:srgbClr val="F05946"/>
                </a:solidFill>
              </a:rPr>
              <a:t>resulta do trabalho de muitos </a:t>
            </a:r>
            <a:r>
              <a:rPr lang="pt-BR" dirty="0" smtClean="0">
                <a:solidFill>
                  <a:srgbClr val="F05946"/>
                </a:solidFill>
              </a:rPr>
              <a:t>cientistas!</a:t>
            </a:r>
            <a:endParaRPr lang="pt-PT" dirty="0">
              <a:solidFill>
                <a:srgbClr val="F05946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342" y="983812"/>
            <a:ext cx="5920154" cy="41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2915816" y="1131590"/>
            <a:ext cx="0" cy="3670071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847051" y="3360004"/>
            <a:ext cx="145314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rgbClr val="FAB056"/>
              </a:buClr>
            </a:pPr>
            <a:r>
              <a:rPr lang="pt-BR" sz="1400" b="1" dirty="0" smtClean="0">
                <a:solidFill>
                  <a:srgbClr val="464646"/>
                </a:solidFill>
              </a:rPr>
              <a:t>Descreveu     pela 1ª </a:t>
            </a:r>
            <a:r>
              <a:rPr lang="pt-BR" sz="1400" b="1" dirty="0">
                <a:solidFill>
                  <a:srgbClr val="464646"/>
                </a:solidFill>
              </a:rPr>
              <a:t>vez </a:t>
            </a:r>
            <a:r>
              <a:rPr lang="pt-BR" sz="1400" b="1" dirty="0" smtClean="0">
                <a:solidFill>
                  <a:srgbClr val="464646"/>
                </a:solidFill>
              </a:rPr>
              <a:t>microrganismos!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3681" y="1275606"/>
            <a:ext cx="145314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rgbClr val="FAB056"/>
              </a:buClr>
            </a:pPr>
            <a:r>
              <a:rPr lang="pt-BR" sz="1400" b="1" dirty="0">
                <a:solidFill>
                  <a:srgbClr val="464646"/>
                </a:solidFill>
              </a:rPr>
              <a:t>Criou a técnica da </a:t>
            </a:r>
            <a:r>
              <a:rPr lang="pt-BR" sz="1400" b="1" dirty="0" smtClean="0">
                <a:solidFill>
                  <a:srgbClr val="464646"/>
                </a:solidFill>
              </a:rPr>
              <a:t>pasteurização e a vacina contra a raiva!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28184" y="4266608"/>
            <a:ext cx="1555575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rgbClr val="FAB056"/>
              </a:buClr>
            </a:pPr>
            <a:r>
              <a:rPr lang="pt-BR" sz="1400" b="1" dirty="0">
                <a:solidFill>
                  <a:srgbClr val="464646"/>
                </a:solidFill>
              </a:rPr>
              <a:t>Descobriu o </a:t>
            </a:r>
            <a:r>
              <a:rPr lang="pt-BR" sz="1400" b="1" dirty="0" smtClean="0">
                <a:solidFill>
                  <a:srgbClr val="464646"/>
                </a:solidFill>
              </a:rPr>
              <a:t>bacilo da tuberculose!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2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2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690" y="1347192"/>
            <a:ext cx="3125732" cy="171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72" y="3245807"/>
            <a:ext cx="3066475" cy="183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60" y="1295344"/>
            <a:ext cx="3066476" cy="182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06" y="3334691"/>
            <a:ext cx="3133138" cy="174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O que são 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8757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Existem diferentes grupos de </a:t>
            </a:r>
            <a:r>
              <a:rPr lang="pt-BR" dirty="0" smtClean="0">
                <a:solidFill>
                  <a:srgbClr val="F05946"/>
                </a:solidFill>
              </a:rPr>
              <a:t>microrganismos</a:t>
            </a:r>
            <a:r>
              <a:rPr lang="pt-BR" dirty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8618" y="1512064"/>
            <a:ext cx="1872757" cy="360042"/>
            <a:chOff x="1659003" y="1563680"/>
            <a:chExt cx="1872757" cy="511318"/>
          </a:xfrm>
        </p:grpSpPr>
        <p:sp>
          <p:nvSpPr>
            <p:cNvPr id="12" name="Parallelogram 11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VÍRUS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5004048" y="1530666"/>
            <a:ext cx="1872757" cy="360042"/>
            <a:chOff x="1659003" y="1563680"/>
            <a:chExt cx="1872757" cy="511318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BACTÉRIAS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628618" y="3507854"/>
            <a:ext cx="1872757" cy="360042"/>
            <a:chOff x="1659003" y="1563680"/>
            <a:chExt cx="1872757" cy="511318"/>
          </a:xfrm>
        </p:grpSpPr>
        <p:sp>
          <p:nvSpPr>
            <p:cNvPr id="22" name="Parallelogram 21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FUNGOS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5004048" y="3526456"/>
            <a:ext cx="3168353" cy="360042"/>
            <a:chOff x="1659003" y="1563680"/>
            <a:chExt cx="3168353" cy="511318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096"/>
              <a:ext cx="3168353" cy="484902"/>
              <a:chOff x="1957387" y="4951966"/>
              <a:chExt cx="4876542" cy="648577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70" y="4951968"/>
                <a:ext cx="460905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>
                    <a:solidFill>
                      <a:schemeClr val="tx1"/>
                    </a:solidFill>
                  </a:rPr>
                  <a:t>PROTOZOÁRIOS e MICROALGAS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1" name="Straight Connector 30"/>
          <p:cNvCxnSpPr/>
          <p:nvPr/>
        </p:nvCxnSpPr>
        <p:spPr>
          <a:xfrm>
            <a:off x="4572000" y="1419622"/>
            <a:ext cx="0" cy="3600000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3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65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690" y="1593577"/>
            <a:ext cx="3125732" cy="171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60" y="1541729"/>
            <a:ext cx="3066476" cy="1822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O que são 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8757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Existem diferentes grupos de </a:t>
            </a:r>
            <a:r>
              <a:rPr lang="pt-BR" dirty="0" smtClean="0">
                <a:solidFill>
                  <a:srgbClr val="F05946"/>
                </a:solidFill>
              </a:rPr>
              <a:t>microrganismos</a:t>
            </a:r>
            <a:r>
              <a:rPr lang="pt-BR" dirty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8618" y="1758449"/>
            <a:ext cx="1872757" cy="360042"/>
            <a:chOff x="1659003" y="1563680"/>
            <a:chExt cx="1872757" cy="511318"/>
          </a:xfrm>
        </p:grpSpPr>
        <p:sp>
          <p:nvSpPr>
            <p:cNvPr id="12" name="Parallelogram 11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VÍRUS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5004048" y="1777051"/>
            <a:ext cx="1872757" cy="360042"/>
            <a:chOff x="1659003" y="1563680"/>
            <a:chExt cx="1872757" cy="511318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BACTÉRIAS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370022" y="3454078"/>
            <a:ext cx="391394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Entidades </a:t>
            </a:r>
            <a:r>
              <a:rPr lang="pt-BR" b="1" dirty="0" smtClean="0">
                <a:solidFill>
                  <a:srgbClr val="464646"/>
                </a:solidFill>
              </a:rPr>
              <a:t>muito simples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Sem estrutura celular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Só conseguem realizar as suas funções no </a:t>
            </a:r>
            <a:r>
              <a:rPr lang="pt-BR" b="1" dirty="0" smtClean="0">
                <a:solidFill>
                  <a:srgbClr val="464646"/>
                </a:solidFill>
              </a:rPr>
              <a:t>interior de células vivas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4572000" y="1419622"/>
            <a:ext cx="0" cy="3600000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059429" y="3454078"/>
            <a:ext cx="391394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Seres vivos </a:t>
            </a:r>
            <a:r>
              <a:rPr lang="pt-BR" b="1" dirty="0" smtClean="0">
                <a:solidFill>
                  <a:srgbClr val="464646"/>
                </a:solidFill>
              </a:rPr>
              <a:t>unicelulares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Sem núcleo definido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Pertencentes ao </a:t>
            </a:r>
            <a:r>
              <a:rPr lang="pt-BR" b="1" dirty="0" smtClean="0">
                <a:solidFill>
                  <a:srgbClr val="464646"/>
                </a:solidFill>
              </a:rPr>
              <a:t>Reino Monera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4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77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72" y="2967075"/>
            <a:ext cx="3066475" cy="1836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06" y="3055959"/>
            <a:ext cx="3133138" cy="174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O que são 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87574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05946"/>
                </a:solidFill>
              </a:rPr>
              <a:t>Existem diferentes grupos de </a:t>
            </a:r>
            <a:r>
              <a:rPr lang="pt-BR" dirty="0" smtClean="0">
                <a:solidFill>
                  <a:srgbClr val="F05946"/>
                </a:solidFill>
              </a:rPr>
              <a:t>microrganismos</a:t>
            </a:r>
            <a:r>
              <a:rPr lang="pt-BR" dirty="0">
                <a:solidFill>
                  <a:srgbClr val="F05946"/>
                </a:solidFill>
              </a:rPr>
              <a:t>!</a:t>
            </a:r>
            <a:endParaRPr lang="pt-PT" dirty="0">
              <a:solidFill>
                <a:srgbClr val="F05946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28618" y="3229122"/>
            <a:ext cx="1872757" cy="360042"/>
            <a:chOff x="1659003" y="1563680"/>
            <a:chExt cx="1872757" cy="511318"/>
          </a:xfrm>
        </p:grpSpPr>
        <p:sp>
          <p:nvSpPr>
            <p:cNvPr id="22" name="Parallelogram 21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659003" y="1590096"/>
              <a:ext cx="1872757" cy="484902"/>
              <a:chOff x="1957387" y="4951966"/>
              <a:chExt cx="2882437" cy="648577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224870" y="4951967"/>
                <a:ext cx="2614954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FUNGOS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5004048" y="3247724"/>
            <a:ext cx="3168352" cy="360042"/>
            <a:chOff x="1659003" y="1563680"/>
            <a:chExt cx="3168352" cy="511318"/>
          </a:xfrm>
        </p:grpSpPr>
        <p:sp>
          <p:nvSpPr>
            <p:cNvPr id="27" name="Parallelogram 26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659003" y="1590096"/>
              <a:ext cx="3168352" cy="484902"/>
              <a:chOff x="1957387" y="4951966"/>
              <a:chExt cx="4876540" cy="648577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2224868" y="4951968"/>
                <a:ext cx="460905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PROTOZOÁRIOS e MICROALGAS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1" name="Straight Connector 30"/>
          <p:cNvCxnSpPr/>
          <p:nvPr/>
        </p:nvCxnSpPr>
        <p:spPr>
          <a:xfrm>
            <a:off x="4572000" y="1419622"/>
            <a:ext cx="0" cy="3600000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70022" y="1563638"/>
            <a:ext cx="3913945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Seres vivos </a:t>
            </a:r>
            <a:r>
              <a:rPr lang="pt-BR" b="1" dirty="0" smtClean="0">
                <a:solidFill>
                  <a:srgbClr val="464646"/>
                </a:solidFill>
              </a:rPr>
              <a:t>pluricelulares            (exceto as leveduras)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  <a:endParaRPr lang="pt-BR" dirty="0">
              <a:solidFill>
                <a:srgbClr val="464646"/>
              </a:solidFill>
            </a:endParaRP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Com células com </a:t>
            </a:r>
            <a:r>
              <a:rPr lang="pt-BR" dirty="0">
                <a:solidFill>
                  <a:srgbClr val="464646"/>
                </a:solidFill>
              </a:rPr>
              <a:t>núcleo definido;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Pertencentes ao Reino </a:t>
            </a:r>
            <a:r>
              <a:rPr lang="pt-BR" dirty="0" smtClean="0">
                <a:solidFill>
                  <a:srgbClr val="464646"/>
                </a:solidFill>
              </a:rPr>
              <a:t>Fungi.</a:t>
            </a:r>
            <a:endParaRPr lang="pt-BR" dirty="0">
              <a:solidFill>
                <a:srgbClr val="464646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059429" y="1563638"/>
            <a:ext cx="391394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Seres vivos </a:t>
            </a:r>
            <a:r>
              <a:rPr lang="pt-BR" b="1" dirty="0" smtClean="0">
                <a:solidFill>
                  <a:srgbClr val="464646"/>
                </a:solidFill>
              </a:rPr>
              <a:t>unicelulares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b="1" dirty="0" smtClean="0">
                <a:solidFill>
                  <a:srgbClr val="464646"/>
                </a:solidFill>
              </a:rPr>
              <a:t>Com núcleo definido</a:t>
            </a:r>
            <a:r>
              <a:rPr lang="pt-BR" dirty="0" smtClean="0">
                <a:solidFill>
                  <a:srgbClr val="464646"/>
                </a:solidFill>
              </a:rPr>
              <a:t>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Pertencentes ao </a:t>
            </a:r>
            <a:r>
              <a:rPr lang="pt-BR" b="1" dirty="0" smtClean="0">
                <a:solidFill>
                  <a:srgbClr val="464646"/>
                </a:solidFill>
              </a:rPr>
              <a:t>Reino Protista</a:t>
            </a:r>
            <a:r>
              <a:rPr lang="pt-BR" dirty="0" smtClean="0">
                <a:solidFill>
                  <a:srgbClr val="464646"/>
                </a:solidFill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>
                <a:solidFill>
                  <a:srgbClr val="464646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2334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5789" y="1233415"/>
            <a:ext cx="6968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Existem microrganismos </a:t>
            </a:r>
            <a:r>
              <a:rPr lang="pt-BR" dirty="0">
                <a:solidFill>
                  <a:srgbClr val="F05946"/>
                </a:solidFill>
              </a:rPr>
              <a:t>que causam </a:t>
            </a:r>
            <a:r>
              <a:rPr lang="pt-BR" dirty="0" smtClean="0">
                <a:solidFill>
                  <a:srgbClr val="F05946"/>
                </a:solidFill>
              </a:rPr>
              <a:t>doenças                                 (</a:t>
            </a:r>
            <a:r>
              <a:rPr lang="pt-BR" b="1" u="sng" dirty="0" smtClean="0">
                <a:solidFill>
                  <a:srgbClr val="F05946"/>
                </a:solidFill>
              </a:rPr>
              <a:t>microrganismos patogénicos</a:t>
            </a:r>
            <a:r>
              <a:rPr lang="pt-BR" dirty="0">
                <a:solidFill>
                  <a:srgbClr val="F05946"/>
                </a:solidFill>
              </a:rPr>
              <a:t>) </a:t>
            </a:r>
            <a:r>
              <a:rPr lang="pt-BR" dirty="0" smtClean="0">
                <a:solidFill>
                  <a:srgbClr val="F05946"/>
                </a:solidFill>
              </a:rPr>
              <a:t>...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6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42" y="2250177"/>
            <a:ext cx="428625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211710"/>
            <a:ext cx="4399183" cy="2591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 rot="21182838">
            <a:off x="3647518" y="2169264"/>
            <a:ext cx="1704945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VÍRUS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73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5789" y="1233415"/>
            <a:ext cx="6968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Existem microrganismos </a:t>
            </a:r>
            <a:r>
              <a:rPr lang="pt-BR" dirty="0">
                <a:solidFill>
                  <a:srgbClr val="F05946"/>
                </a:solidFill>
              </a:rPr>
              <a:t>que causam </a:t>
            </a:r>
            <a:r>
              <a:rPr lang="pt-BR" dirty="0" smtClean="0">
                <a:solidFill>
                  <a:srgbClr val="F05946"/>
                </a:solidFill>
              </a:rPr>
              <a:t>doenças                                 (</a:t>
            </a:r>
            <a:r>
              <a:rPr lang="pt-BR" b="1" u="sng" dirty="0" smtClean="0">
                <a:solidFill>
                  <a:srgbClr val="F05946"/>
                </a:solidFill>
              </a:rPr>
              <a:t>microrganismos patogénicos</a:t>
            </a:r>
            <a:r>
              <a:rPr lang="pt-BR" dirty="0">
                <a:solidFill>
                  <a:srgbClr val="F05946"/>
                </a:solidFill>
              </a:rPr>
              <a:t>) </a:t>
            </a:r>
            <a:r>
              <a:rPr lang="pt-BR" dirty="0" smtClean="0">
                <a:solidFill>
                  <a:srgbClr val="F05946"/>
                </a:solidFill>
              </a:rPr>
              <a:t>...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7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99506"/>
            <a:ext cx="87249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 rot="348931">
            <a:off x="3719526" y="2178996"/>
            <a:ext cx="1704945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BACTÉRIAS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02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5789" y="1233415"/>
            <a:ext cx="6968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Existem microrganismos </a:t>
            </a:r>
            <a:r>
              <a:rPr lang="pt-BR" dirty="0">
                <a:solidFill>
                  <a:srgbClr val="F05946"/>
                </a:solidFill>
              </a:rPr>
              <a:t>que causam </a:t>
            </a:r>
            <a:r>
              <a:rPr lang="pt-BR" dirty="0" smtClean="0">
                <a:solidFill>
                  <a:srgbClr val="F05946"/>
                </a:solidFill>
              </a:rPr>
              <a:t>doenças                                 (</a:t>
            </a:r>
            <a:r>
              <a:rPr lang="pt-BR" b="1" u="sng" dirty="0" smtClean="0">
                <a:solidFill>
                  <a:srgbClr val="F05946"/>
                </a:solidFill>
              </a:rPr>
              <a:t>microrganismos patogénicos</a:t>
            </a:r>
            <a:r>
              <a:rPr lang="pt-BR" dirty="0">
                <a:solidFill>
                  <a:srgbClr val="F05946"/>
                </a:solidFill>
              </a:rPr>
              <a:t>) </a:t>
            </a:r>
            <a:r>
              <a:rPr lang="pt-BR" dirty="0" smtClean="0">
                <a:solidFill>
                  <a:srgbClr val="F05946"/>
                </a:solidFill>
              </a:rPr>
              <a:t>...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8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79" y="2334761"/>
            <a:ext cx="896302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 rot="21182838">
            <a:off x="3559299" y="2149869"/>
            <a:ext cx="2025401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PROTOZOÁRIOS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88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283718"/>
            <a:ext cx="8763000" cy="267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75789" y="1233415"/>
            <a:ext cx="6968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Existem microrganismos </a:t>
            </a:r>
            <a:r>
              <a:rPr lang="pt-BR" dirty="0">
                <a:solidFill>
                  <a:srgbClr val="F05946"/>
                </a:solidFill>
              </a:rPr>
              <a:t>que causam </a:t>
            </a:r>
            <a:r>
              <a:rPr lang="pt-BR" dirty="0" smtClean="0">
                <a:solidFill>
                  <a:srgbClr val="F05946"/>
                </a:solidFill>
              </a:rPr>
              <a:t>doenças                                 (</a:t>
            </a:r>
            <a:r>
              <a:rPr lang="pt-BR" b="1" u="sng" dirty="0" smtClean="0">
                <a:solidFill>
                  <a:srgbClr val="F05946"/>
                </a:solidFill>
              </a:rPr>
              <a:t>microrganismos patogénicos</a:t>
            </a:r>
            <a:r>
              <a:rPr lang="pt-BR" dirty="0">
                <a:solidFill>
                  <a:srgbClr val="F05946"/>
                </a:solidFill>
              </a:rPr>
              <a:t>) </a:t>
            </a:r>
            <a:r>
              <a:rPr lang="pt-BR" dirty="0" smtClean="0">
                <a:solidFill>
                  <a:srgbClr val="F05946"/>
                </a:solidFill>
              </a:rPr>
              <a:t>...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9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 rot="415043">
            <a:off x="7200098" y="2169264"/>
            <a:ext cx="1704945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FUNGOS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08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9366" y="1924091"/>
            <a:ext cx="2990382" cy="200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6"/>
          <a:stretch/>
        </p:blipFill>
        <p:spPr bwMode="auto">
          <a:xfrm>
            <a:off x="5229599" y="1935354"/>
            <a:ext cx="2294729" cy="320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1233415"/>
            <a:ext cx="6660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... e </a:t>
            </a:r>
            <a:r>
              <a:rPr lang="pt-BR" dirty="0">
                <a:solidFill>
                  <a:srgbClr val="F05946"/>
                </a:solidFill>
              </a:rPr>
              <a:t>outros que são benéficos para muitos seres vivos, nomeadamente para o ser humano (</a:t>
            </a:r>
            <a:r>
              <a:rPr lang="pt-BR" b="1" u="sng" dirty="0">
                <a:solidFill>
                  <a:srgbClr val="F05946"/>
                </a:solidFill>
              </a:rPr>
              <a:t>microrganismos úteis</a:t>
            </a:r>
            <a:r>
              <a:rPr lang="pt-BR" dirty="0" smtClean="0">
                <a:solidFill>
                  <a:srgbClr val="F05946"/>
                </a:solidFill>
              </a:rPr>
              <a:t>).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10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568" y="3338248"/>
            <a:ext cx="2336464" cy="170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9" t="4886" r="28959" b="20095"/>
          <a:stretch/>
        </p:blipFill>
        <p:spPr bwMode="auto">
          <a:xfrm>
            <a:off x="251520" y="2159538"/>
            <a:ext cx="1504460" cy="1376924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1306" y="2322858"/>
            <a:ext cx="1283818" cy="192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 rot="21182838">
            <a:off x="284723" y="3387293"/>
            <a:ext cx="1704945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LEVEDURAS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092040" y="3507852"/>
            <a:ext cx="1407952" cy="360042"/>
            <a:chOff x="1659003" y="1563680"/>
            <a:chExt cx="1407952" cy="511318"/>
          </a:xfrm>
        </p:grpSpPr>
        <p:sp>
          <p:nvSpPr>
            <p:cNvPr id="14" name="Parallelogram 13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659003" y="1590096"/>
              <a:ext cx="1407952" cy="484902"/>
              <a:chOff x="1957387" y="4951966"/>
              <a:chExt cx="2167037" cy="6485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24870" y="4951968"/>
                <a:ext cx="189955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PÃO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5512592" y="4227934"/>
            <a:ext cx="1507680" cy="360042"/>
            <a:chOff x="1659003" y="1563680"/>
            <a:chExt cx="1507680" cy="511318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507680" cy="484902"/>
              <a:chOff x="1957387" y="4951966"/>
              <a:chExt cx="2320532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0" y="4951968"/>
                <a:ext cx="205304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VINHO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7378630" y="3867894"/>
            <a:ext cx="1513850" cy="360042"/>
            <a:chOff x="1659003" y="1563680"/>
            <a:chExt cx="1513850" cy="511318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1513850" cy="484902"/>
              <a:chOff x="1957387" y="4951966"/>
              <a:chExt cx="2330029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8"/>
                <a:ext cx="206254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CERVEJA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271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735989" y="2959241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31438" y="2273779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1233415"/>
            <a:ext cx="6660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... e </a:t>
            </a:r>
            <a:r>
              <a:rPr lang="pt-BR" dirty="0">
                <a:solidFill>
                  <a:srgbClr val="F05946"/>
                </a:solidFill>
              </a:rPr>
              <a:t>outros que são benéficos para muitos seres vivos, nomeadamente para o ser humano (</a:t>
            </a:r>
            <a:r>
              <a:rPr lang="pt-BR" b="1" u="sng" dirty="0">
                <a:solidFill>
                  <a:srgbClr val="F05946"/>
                </a:solidFill>
              </a:rPr>
              <a:t>microrganismos úteis</a:t>
            </a:r>
            <a:r>
              <a:rPr lang="pt-BR" dirty="0" smtClean="0">
                <a:solidFill>
                  <a:srgbClr val="F05946"/>
                </a:solidFill>
              </a:rPr>
              <a:t>).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11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0183" y="1939895"/>
            <a:ext cx="4286250" cy="285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485630"/>
            <a:ext cx="3062114" cy="229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 rot="21182838">
            <a:off x="231813" y="2530378"/>
            <a:ext cx="2576807" cy="441019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BACTÉRIAS LÁCTICAS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972360" y="4299942"/>
            <a:ext cx="1407952" cy="360042"/>
            <a:chOff x="1659003" y="1563680"/>
            <a:chExt cx="1407952" cy="511318"/>
          </a:xfrm>
        </p:grpSpPr>
        <p:sp>
          <p:nvSpPr>
            <p:cNvPr id="10" name="Parallelogram 9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659003" y="1590096"/>
              <a:ext cx="1407952" cy="484902"/>
              <a:chOff x="1957387" y="4951966"/>
              <a:chExt cx="2167037" cy="6485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224870" y="4951968"/>
                <a:ext cx="1899554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IOGURTE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1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966133" y="3214073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995936" y="1867483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1233415"/>
            <a:ext cx="6660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... e </a:t>
            </a:r>
            <a:r>
              <a:rPr lang="pt-BR" dirty="0">
                <a:solidFill>
                  <a:srgbClr val="F05946"/>
                </a:solidFill>
              </a:rPr>
              <a:t>outros que são benéficos para muitos seres vivos, nomeadamente para o ser humano (</a:t>
            </a:r>
            <a:r>
              <a:rPr lang="pt-BR" b="1" u="sng" dirty="0">
                <a:solidFill>
                  <a:srgbClr val="F05946"/>
                </a:solidFill>
              </a:rPr>
              <a:t>microrganismos úteis</a:t>
            </a:r>
            <a:r>
              <a:rPr lang="pt-BR" dirty="0" smtClean="0">
                <a:solidFill>
                  <a:srgbClr val="F05946"/>
                </a:solidFill>
              </a:rPr>
              <a:t>).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12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6388" y="1995016"/>
            <a:ext cx="3923943" cy="3047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 rot="21182838">
            <a:off x="566837" y="2693007"/>
            <a:ext cx="2576807" cy="607342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BACTÉRIAS DA    FLORA INTESTINAL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007" y="3542812"/>
            <a:ext cx="391394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>
                <a:solidFill>
                  <a:srgbClr val="464646"/>
                </a:solidFill>
              </a:rPr>
              <a:t>Ajudam na digestão </a:t>
            </a:r>
            <a:r>
              <a:rPr lang="pt-BR" dirty="0" smtClean="0">
                <a:solidFill>
                  <a:srgbClr val="464646"/>
                </a:solidFill>
              </a:rPr>
              <a:t>dos alimentos;</a:t>
            </a:r>
          </a:p>
          <a:p>
            <a:pPr marL="285750" indent="-285750">
              <a:lnSpc>
                <a:spcPct val="120000"/>
              </a:lnSpc>
              <a:buClr>
                <a:srgbClr val="FAB056"/>
              </a:buClr>
              <a:buFont typeface="Arial" pitchFamily="34" charset="0"/>
              <a:buChar char="•"/>
            </a:pPr>
            <a:r>
              <a:rPr lang="pt-BR" dirty="0" smtClean="0">
                <a:solidFill>
                  <a:srgbClr val="464646"/>
                </a:solidFill>
              </a:rPr>
              <a:t>Produzem </a:t>
            </a:r>
            <a:r>
              <a:rPr lang="pt-BR" dirty="0">
                <a:solidFill>
                  <a:srgbClr val="464646"/>
                </a:solidFill>
              </a:rPr>
              <a:t>vitaminas.</a:t>
            </a:r>
            <a:endParaRPr lang="pt-BR" dirty="0" smtClean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038488" y="3116678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707904" y="1879746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Será que </a:t>
            </a:r>
            <a:r>
              <a:rPr lang="pt-BR" sz="2000" b="1" dirty="0" smtClean="0">
                <a:solidFill>
                  <a:srgbClr val="464646"/>
                </a:solidFill>
              </a:rPr>
              <a:t>todos os microrganismos causam </a:t>
            </a:r>
            <a:r>
              <a:rPr lang="pt-BR" sz="2000" b="1" dirty="0">
                <a:solidFill>
                  <a:srgbClr val="464646"/>
                </a:solidFill>
              </a:rPr>
              <a:t>doenças?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1233415"/>
            <a:ext cx="6660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... e </a:t>
            </a:r>
            <a:r>
              <a:rPr lang="pt-BR" dirty="0">
                <a:solidFill>
                  <a:srgbClr val="F05946"/>
                </a:solidFill>
              </a:rPr>
              <a:t>outros que são benéficos para muitos seres vivos, nomeadamente para o ser humano (</a:t>
            </a:r>
            <a:r>
              <a:rPr lang="pt-BR" b="1" u="sng" dirty="0">
                <a:solidFill>
                  <a:srgbClr val="F05946"/>
                </a:solidFill>
              </a:rPr>
              <a:t>microrganismos úteis</a:t>
            </a:r>
            <a:r>
              <a:rPr lang="pt-BR" dirty="0" smtClean="0">
                <a:solidFill>
                  <a:srgbClr val="F05946"/>
                </a:solidFill>
              </a:rPr>
              <a:t>).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13</a:t>
            </a:r>
            <a:endParaRPr lang="pt-PT" sz="1000" dirty="0">
              <a:solidFill>
                <a:srgbClr val="464646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68641"/>
            <a:ext cx="2249363" cy="124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1995686"/>
            <a:ext cx="4286250" cy="288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 rot="21182838">
            <a:off x="442091" y="2242727"/>
            <a:ext cx="2576807" cy="607342"/>
          </a:xfrm>
          <a:prstGeom prst="rect">
            <a:avLst/>
          </a:prstGeom>
          <a:solidFill>
            <a:srgbClr val="F05946"/>
          </a:solidFill>
          <a:ln>
            <a:solidFill>
              <a:srgbClr val="F059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MICRORGANISMOS DO SOLO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0023" y="2933297"/>
            <a:ext cx="3337881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rgbClr val="FAB056"/>
              </a:buClr>
            </a:pPr>
            <a:r>
              <a:rPr lang="pt-BR" dirty="0" smtClean="0">
                <a:solidFill>
                  <a:srgbClr val="464646"/>
                </a:solidFill>
              </a:rPr>
              <a:t>    Alguns </a:t>
            </a:r>
            <a:r>
              <a:rPr lang="pt-BR" dirty="0">
                <a:solidFill>
                  <a:srgbClr val="464646"/>
                </a:solidFill>
              </a:rPr>
              <a:t>fungos e bactérias fazem </a:t>
            </a:r>
            <a:r>
              <a:rPr lang="pt-BR" dirty="0" smtClean="0">
                <a:solidFill>
                  <a:srgbClr val="464646"/>
                </a:solidFill>
              </a:rPr>
              <a:t>a </a:t>
            </a:r>
            <a:r>
              <a:rPr lang="pt-BR" b="1" dirty="0" smtClean="0">
                <a:solidFill>
                  <a:srgbClr val="464646"/>
                </a:solidFill>
              </a:rPr>
              <a:t>reciclagem</a:t>
            </a:r>
            <a:r>
              <a:rPr lang="pt-BR" dirty="0" smtClean="0">
                <a:solidFill>
                  <a:srgbClr val="464646"/>
                </a:solidFill>
              </a:rPr>
              <a:t> </a:t>
            </a:r>
            <a:r>
              <a:rPr lang="pt-BR" b="1" dirty="0">
                <a:solidFill>
                  <a:srgbClr val="464646"/>
                </a:solidFill>
              </a:rPr>
              <a:t>da matéria</a:t>
            </a:r>
            <a:r>
              <a:rPr lang="pt-BR" dirty="0">
                <a:solidFill>
                  <a:srgbClr val="464646"/>
                </a:solidFill>
              </a:rPr>
              <a:t>, </a:t>
            </a:r>
            <a:r>
              <a:rPr lang="pt-BR" dirty="0" smtClean="0">
                <a:solidFill>
                  <a:srgbClr val="464646"/>
                </a:solidFill>
              </a:rPr>
              <a:t>transformando os </a:t>
            </a:r>
            <a:r>
              <a:rPr lang="pt-BR" dirty="0">
                <a:solidFill>
                  <a:srgbClr val="464646"/>
                </a:solidFill>
              </a:rPr>
              <a:t>restos de seres vivos (</a:t>
            </a:r>
            <a:r>
              <a:rPr lang="pt-BR" dirty="0" smtClean="0">
                <a:solidFill>
                  <a:srgbClr val="464646"/>
                </a:solidFill>
              </a:rPr>
              <a:t>matéria orgânica</a:t>
            </a:r>
            <a:r>
              <a:rPr lang="pt-BR" dirty="0">
                <a:solidFill>
                  <a:srgbClr val="464646"/>
                </a:solidFill>
              </a:rPr>
              <a:t>) em matéria </a:t>
            </a:r>
            <a:r>
              <a:rPr lang="pt-BR" dirty="0" smtClean="0">
                <a:solidFill>
                  <a:srgbClr val="464646"/>
                </a:solidFill>
              </a:rPr>
              <a:t>mineral, que </a:t>
            </a:r>
            <a:r>
              <a:rPr lang="pt-BR" dirty="0">
                <a:solidFill>
                  <a:srgbClr val="464646"/>
                </a:solidFill>
              </a:rPr>
              <a:t>será utilizada pelas plantas.</a:t>
            </a:r>
            <a:endParaRPr lang="pt-BR" dirty="0" smtClean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66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0993" y="1946835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3068" y="1027666"/>
            <a:ext cx="3168018" cy="316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195486"/>
            <a:ext cx="6385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Qual é a influência dos </a:t>
            </a:r>
            <a:r>
              <a:rPr lang="pt-BR" sz="2000" b="1" dirty="0" smtClean="0">
                <a:solidFill>
                  <a:srgbClr val="464646"/>
                </a:solidFill>
              </a:rPr>
              <a:t>fatores do </a:t>
            </a:r>
            <a:r>
              <a:rPr lang="pt-BR" sz="2000" b="1" dirty="0">
                <a:solidFill>
                  <a:srgbClr val="464646"/>
                </a:solidFill>
              </a:rPr>
              <a:t>meio </a:t>
            </a:r>
            <a:r>
              <a:rPr lang="pt-BR" sz="2000" b="1" dirty="0" smtClean="0">
                <a:solidFill>
                  <a:srgbClr val="464646"/>
                </a:solidFill>
              </a:rPr>
              <a:t>no desenvolvimento dos </a:t>
            </a:r>
            <a:r>
              <a:rPr lang="pt-BR" sz="2000" b="1" dirty="0">
                <a:solidFill>
                  <a:srgbClr val="464646"/>
                </a:solidFill>
              </a:rPr>
              <a:t>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9574" y="1133331"/>
            <a:ext cx="5940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Em laboratório os microrganismos são conservados em locais que reúnam as condições ideais ao seu desenvolvimento.</a:t>
            </a:r>
            <a:endParaRPr lang="pt-PT" dirty="0">
              <a:solidFill>
                <a:srgbClr val="F05946"/>
              </a:solidFill>
            </a:endParaRP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2245" y="1923678"/>
            <a:ext cx="2783931" cy="278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3414905" y="4493951"/>
            <a:ext cx="2649847" cy="360042"/>
            <a:chOff x="1659003" y="1563680"/>
            <a:chExt cx="2649847" cy="511318"/>
          </a:xfrm>
        </p:grpSpPr>
        <p:sp>
          <p:nvSpPr>
            <p:cNvPr id="28" name="Parallelogram 27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659003" y="1590096"/>
              <a:ext cx="2649847" cy="484902"/>
              <a:chOff x="1957387" y="4951966"/>
              <a:chExt cx="4078488" cy="64857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2224868" y="4951968"/>
                <a:ext cx="381100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CULTURA DE FUNGOS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6280253" y="3625057"/>
            <a:ext cx="2649847" cy="360042"/>
            <a:chOff x="1659003" y="1563680"/>
            <a:chExt cx="2649847" cy="511318"/>
          </a:xfrm>
        </p:grpSpPr>
        <p:sp>
          <p:nvSpPr>
            <p:cNvPr id="33" name="Parallelogram 32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1659003" y="1590096"/>
              <a:ext cx="2649847" cy="484902"/>
              <a:chOff x="1957387" y="4951966"/>
              <a:chExt cx="4078488" cy="648577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224868" y="4951968"/>
                <a:ext cx="3811007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CULTURA DE BACTÉRIAS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0790" y="2067694"/>
            <a:ext cx="2983058" cy="1988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/>
          <p:cNvGrpSpPr/>
          <p:nvPr/>
        </p:nvGrpSpPr>
        <p:grpSpPr>
          <a:xfrm>
            <a:off x="87423" y="3595426"/>
            <a:ext cx="1748273" cy="360042"/>
            <a:chOff x="1659003" y="1563680"/>
            <a:chExt cx="1748273" cy="511318"/>
          </a:xfrm>
        </p:grpSpPr>
        <p:sp>
          <p:nvSpPr>
            <p:cNvPr id="41" name="Parallelogram 40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659003" y="1590096"/>
              <a:ext cx="1748273" cy="484902"/>
              <a:chOff x="1957387" y="4951966"/>
              <a:chExt cx="2690839" cy="64857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224870" y="4951968"/>
                <a:ext cx="2423356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ESTUFA</a:t>
                </a:r>
                <a:endParaRPr lang="pt-BR" sz="1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45" name="Picture 7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2041781" y="2306031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14</a:t>
            </a:r>
            <a:endParaRPr lang="pt-PT" sz="1000" dirty="0">
              <a:solidFill>
                <a:srgbClr val="4646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4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753519" y="2933374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4585167" y="2418347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3160643" y="2933291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34197" y="2428203"/>
            <a:ext cx="135255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4846" y="195486"/>
            <a:ext cx="6385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464646"/>
                </a:solidFill>
              </a:rPr>
              <a:t>Qual é a influência dos </a:t>
            </a:r>
            <a:r>
              <a:rPr lang="pt-BR" sz="2000" b="1" dirty="0" smtClean="0">
                <a:solidFill>
                  <a:srgbClr val="464646"/>
                </a:solidFill>
              </a:rPr>
              <a:t>fatores do </a:t>
            </a:r>
            <a:r>
              <a:rPr lang="pt-BR" sz="2000" b="1" dirty="0">
                <a:solidFill>
                  <a:srgbClr val="464646"/>
                </a:solidFill>
              </a:rPr>
              <a:t>meio </a:t>
            </a:r>
            <a:r>
              <a:rPr lang="pt-BR" sz="2000" b="1" dirty="0" smtClean="0">
                <a:solidFill>
                  <a:srgbClr val="464646"/>
                </a:solidFill>
              </a:rPr>
              <a:t>no desenvolvimento dos </a:t>
            </a:r>
            <a:r>
              <a:rPr lang="pt-BR" sz="2000" b="1" dirty="0">
                <a:solidFill>
                  <a:srgbClr val="464646"/>
                </a:solidFill>
              </a:rPr>
              <a:t>microrganismos?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4014" y="1131590"/>
            <a:ext cx="894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rgbClr val="F05946"/>
                </a:solidFill>
              </a:rPr>
              <a:t>Os </a:t>
            </a:r>
            <a:r>
              <a:rPr lang="pt-BR" dirty="0">
                <a:solidFill>
                  <a:srgbClr val="F05946"/>
                </a:solidFill>
              </a:rPr>
              <a:t>fatores do meio – </a:t>
            </a:r>
            <a:r>
              <a:rPr lang="pt-BR" b="1" u="sng" dirty="0" smtClean="0">
                <a:solidFill>
                  <a:srgbClr val="F05946"/>
                </a:solidFill>
              </a:rPr>
              <a:t>temperatura</a:t>
            </a:r>
            <a:r>
              <a:rPr lang="pt-BR" dirty="0" smtClean="0">
                <a:solidFill>
                  <a:srgbClr val="F05946"/>
                </a:solidFill>
              </a:rPr>
              <a:t>, </a:t>
            </a:r>
            <a:r>
              <a:rPr lang="pt-BR" b="1" u="sng" dirty="0" smtClean="0">
                <a:solidFill>
                  <a:srgbClr val="F05946"/>
                </a:solidFill>
              </a:rPr>
              <a:t>humidade</a:t>
            </a:r>
            <a:r>
              <a:rPr lang="pt-BR" dirty="0" smtClean="0">
                <a:solidFill>
                  <a:srgbClr val="F05946"/>
                </a:solidFill>
              </a:rPr>
              <a:t> </a:t>
            </a:r>
            <a:r>
              <a:rPr lang="pt-BR" dirty="0">
                <a:solidFill>
                  <a:srgbClr val="F05946"/>
                </a:solidFill>
              </a:rPr>
              <a:t>e </a:t>
            </a:r>
            <a:r>
              <a:rPr lang="pt-BR" b="1" u="sng" dirty="0">
                <a:solidFill>
                  <a:srgbClr val="F05946"/>
                </a:solidFill>
              </a:rPr>
              <a:t>disponibilidade </a:t>
            </a:r>
            <a:r>
              <a:rPr lang="pt-BR" b="1" u="sng" dirty="0" smtClean="0">
                <a:solidFill>
                  <a:srgbClr val="F05946"/>
                </a:solidFill>
              </a:rPr>
              <a:t>de nutrientes </a:t>
            </a:r>
            <a:r>
              <a:rPr lang="pt-BR" dirty="0">
                <a:solidFill>
                  <a:srgbClr val="F05946"/>
                </a:solidFill>
              </a:rPr>
              <a:t>– influenciam o </a:t>
            </a:r>
            <a:r>
              <a:rPr lang="pt-BR" dirty="0" smtClean="0">
                <a:solidFill>
                  <a:srgbClr val="F05946"/>
                </a:solidFill>
              </a:rPr>
              <a:t>crescimento e </a:t>
            </a:r>
            <a:r>
              <a:rPr lang="pt-BR" dirty="0">
                <a:solidFill>
                  <a:srgbClr val="F05946"/>
                </a:solidFill>
              </a:rPr>
              <a:t>a atividade dos microrganismos.</a:t>
            </a:r>
            <a:endParaRPr lang="pt-PT" dirty="0">
              <a:solidFill>
                <a:srgbClr val="F0594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15</a:t>
            </a:r>
            <a:endParaRPr lang="pt-PT" sz="1000" dirty="0">
              <a:solidFill>
                <a:srgbClr val="464646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0" y="1862136"/>
            <a:ext cx="0" cy="3019662"/>
          </a:xfrm>
          <a:prstGeom prst="line">
            <a:avLst/>
          </a:prstGeom>
          <a:ln w="9525">
            <a:solidFill>
              <a:srgbClr val="FAB0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9" t="8827" r="9486" b="6921"/>
          <a:stretch/>
        </p:blipFill>
        <p:spPr bwMode="auto">
          <a:xfrm>
            <a:off x="323528" y="2614419"/>
            <a:ext cx="3971032" cy="2127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323528" y="1924063"/>
            <a:ext cx="3312368" cy="414597"/>
            <a:chOff x="1659003" y="1563680"/>
            <a:chExt cx="3312368" cy="588795"/>
          </a:xfrm>
        </p:grpSpPr>
        <p:sp>
          <p:nvSpPr>
            <p:cNvPr id="12" name="Parallelogram 11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659003" y="1590087"/>
              <a:ext cx="3312368" cy="562388"/>
              <a:chOff x="1957387" y="4951962"/>
              <a:chExt cx="5098203" cy="752219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224870" y="4951968"/>
                <a:ext cx="4830720" cy="75221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INFLUÊNCIA DA HUMIDADE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957387" y="4951962"/>
                <a:ext cx="295275" cy="752213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2747" y="2614419"/>
            <a:ext cx="4107565" cy="21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4737366" y="1924063"/>
            <a:ext cx="3692427" cy="414603"/>
            <a:chOff x="1659003" y="1563680"/>
            <a:chExt cx="3692427" cy="588803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61535" y="1672625"/>
              <a:ext cx="305698" cy="87808"/>
            </a:xfrm>
            <a:prstGeom prst="parallelogram">
              <a:avLst>
                <a:gd name="adj" fmla="val 32001"/>
              </a:avLst>
            </a:prstGeom>
            <a:solidFill>
              <a:srgbClr val="F05946"/>
            </a:solidFill>
            <a:ln>
              <a:solidFill>
                <a:srgbClr val="F05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7"/>
              <a:ext cx="3692427" cy="562386"/>
              <a:chOff x="1957387" y="4951966"/>
              <a:chExt cx="5683167" cy="7522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68" y="4951968"/>
                <a:ext cx="5415686" cy="75221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INFLUÊNCIA DA TEMPERATURA</a:t>
                </a:r>
                <a:endParaRPr lang="pt-B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752213"/>
              </a:xfrm>
              <a:prstGeom prst="rect">
                <a:avLst/>
              </a:prstGeom>
              <a:solidFill>
                <a:srgbClr val="FAB056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670587" y="4408121"/>
            <a:ext cx="1453141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rgbClr val="FAB056"/>
              </a:buClr>
            </a:pPr>
            <a:r>
              <a:rPr lang="pt-BR" sz="1400" b="1" dirty="0" smtClean="0">
                <a:solidFill>
                  <a:schemeClr val="bg1"/>
                </a:solidFill>
              </a:rPr>
              <a:t>COM ÁGUA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83768" y="4371303"/>
            <a:ext cx="145314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Clr>
                <a:srgbClr val="FAB056"/>
              </a:buClr>
            </a:pPr>
            <a:r>
              <a:rPr lang="pt-BR" sz="1400" b="1" dirty="0" smtClean="0">
                <a:solidFill>
                  <a:schemeClr val="bg1"/>
                </a:solidFill>
              </a:rPr>
              <a:t>SEM ÁGUA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56382" y="4445923"/>
            <a:ext cx="145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AB056"/>
              </a:buClr>
            </a:pPr>
            <a:r>
              <a:rPr lang="pt-BR" sz="1400" b="1" dirty="0" smtClean="0"/>
              <a:t>ESTUFA                 (42ºC)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80518" y="4435270"/>
            <a:ext cx="1813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AB056"/>
              </a:buClr>
            </a:pPr>
            <a:r>
              <a:rPr lang="pt-BR" sz="1400" b="1" dirty="0" smtClean="0"/>
              <a:t>TEMP. AMBIENTE (25ºC)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85790" y="4436926"/>
            <a:ext cx="145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AB056"/>
              </a:buClr>
            </a:pPr>
            <a:r>
              <a:rPr lang="pt-BR" sz="1400" b="1" dirty="0" smtClean="0"/>
              <a:t>FRIGORÍFICO                (6ºC)</a:t>
            </a:r>
          </a:p>
        </p:txBody>
      </p:sp>
    </p:spTree>
    <p:extLst>
      <p:ext uri="{BB962C8B-B14F-4D97-AF65-F5344CB8AC3E}">
        <p14:creationId xmlns:p14="http://schemas.microsoft.com/office/powerpoint/2010/main" val="423282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94846" y="306963"/>
            <a:ext cx="6385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464646"/>
                </a:solidFill>
              </a:rPr>
              <a:t>RESUMINDO...</a:t>
            </a:r>
            <a:endParaRPr lang="pt-PT" sz="2000" b="1" dirty="0">
              <a:solidFill>
                <a:srgbClr val="464646"/>
              </a:solidFill>
            </a:endParaRPr>
          </a:p>
        </p:txBody>
      </p:sp>
      <p:sp>
        <p:nvSpPr>
          <p:cNvPr id="59" name="Rectângulo 48"/>
          <p:cNvSpPr/>
          <p:nvPr/>
        </p:nvSpPr>
        <p:spPr>
          <a:xfrm>
            <a:off x="7784522" y="1059582"/>
            <a:ext cx="1266964" cy="3770729"/>
          </a:xfrm>
          <a:prstGeom prst="rect">
            <a:avLst/>
          </a:prstGeom>
          <a:noFill/>
          <a:ln w="19050">
            <a:solidFill>
              <a:srgbClr val="F05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Rectângulo 51"/>
          <p:cNvSpPr/>
          <p:nvPr/>
        </p:nvSpPr>
        <p:spPr>
          <a:xfrm>
            <a:off x="7726961" y="1059582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vírus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0" y="1017403"/>
            <a:ext cx="78123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 smtClean="0">
                <a:latin typeface="+mj-lt"/>
              </a:rPr>
              <a:t>O QUE SÃO MICRORGANISMOS?</a:t>
            </a:r>
          </a:p>
          <a:p>
            <a:r>
              <a:rPr lang="pt-BR" sz="1600" dirty="0" smtClean="0">
                <a:latin typeface="+mj-lt"/>
              </a:rPr>
              <a:t>Os microrganismos são seres de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reduzidas</a:t>
            </a:r>
            <a:r>
              <a:rPr lang="pt-BR" sz="1600" dirty="0" smtClean="0">
                <a:latin typeface="+mj-lt"/>
              </a:rPr>
              <a:t>        dimensões que, geralmente, só se conseguem observar ao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microscópio    </a:t>
            </a:r>
            <a:r>
              <a:rPr lang="pt-BR" sz="1600" dirty="0" smtClean="0">
                <a:latin typeface="+mj-lt"/>
              </a:rPr>
              <a:t>. É possível encontrá-los no solo, na água, no ar e até no interior de outros organismos. Leeuwenhoek e Pasteur foram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cientistas</a:t>
            </a:r>
            <a:r>
              <a:rPr lang="pt-BR" sz="1600" dirty="0" smtClean="0">
                <a:latin typeface="+mj-lt"/>
              </a:rPr>
              <a:t>         que contribuíram para o desenvolvimento da microbiologia. Os microrganismos podem classificar-se em: fungos, bactérias, protozoários, microalgas e                          .</a:t>
            </a:r>
          </a:p>
          <a:p>
            <a:endParaRPr lang="pt-BR" sz="600" b="1" dirty="0">
              <a:latin typeface="+mj-lt"/>
            </a:endParaRPr>
          </a:p>
          <a:p>
            <a:r>
              <a:rPr lang="pt-BR" sz="1600" b="1" dirty="0" smtClean="0">
                <a:latin typeface="+mj-lt"/>
              </a:rPr>
              <a:t>SERÁ QUE TODOS OS MICRORGANISMOS CAUSAM DOENÇAS?</a:t>
            </a:r>
            <a:endParaRPr lang="pt-BR" sz="1600" b="1" dirty="0">
              <a:latin typeface="+mj-lt"/>
            </a:endParaRPr>
          </a:p>
          <a:p>
            <a:r>
              <a:rPr lang="pt-BR" sz="1600" dirty="0">
                <a:latin typeface="+mj-lt"/>
              </a:rPr>
              <a:t>Os microrganismos 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patogénicos</a:t>
            </a:r>
            <a:r>
              <a:rPr lang="pt-BR" sz="1600" dirty="0" smtClean="0">
                <a:latin typeface="+mj-lt"/>
              </a:rPr>
              <a:t>    causam </a:t>
            </a:r>
            <a:r>
              <a:rPr lang="pt-BR" sz="1600" dirty="0">
                <a:latin typeface="+mj-lt"/>
              </a:rPr>
              <a:t>doenças ao ser humano e a outros seres </a:t>
            </a:r>
            <a:r>
              <a:rPr lang="pt-BR" sz="1600" dirty="0" smtClean="0">
                <a:latin typeface="+mj-lt"/>
              </a:rPr>
              <a:t>vivos, como a gripe (vírus), a tuberculose (</a:t>
            </a:r>
            <a:r>
              <a:rPr lang="pt-BR" sz="1600" dirty="0" smtClean="0"/>
              <a:t>bactéria</a:t>
            </a:r>
            <a:r>
              <a:rPr lang="pt-BR" sz="1600" dirty="0" smtClean="0">
                <a:latin typeface="+mj-lt"/>
              </a:rPr>
              <a:t>), a malária (protozoário) e o pé de atleta  (</a:t>
            </a:r>
            <a:r>
              <a:rPr lang="pt-BR" sz="1600" dirty="0" smtClean="0">
                <a:solidFill>
                  <a:schemeClr val="bg1"/>
                </a:solidFill>
                <a:latin typeface="+mj-lt"/>
              </a:rPr>
              <a:t>fungo               </a:t>
            </a:r>
            <a:r>
              <a:rPr lang="pt-BR" sz="1600" dirty="0" smtClean="0">
                <a:latin typeface="+mj-lt"/>
              </a:rPr>
              <a:t>). Existem ainda microrganismos </a:t>
            </a:r>
            <a:r>
              <a:rPr lang="pt-BR" sz="1600" dirty="0" smtClean="0">
                <a:solidFill>
                  <a:schemeClr val="bg1"/>
                </a:solidFill>
              </a:rPr>
              <a:t>úteis</a:t>
            </a:r>
            <a:r>
              <a:rPr lang="pt-BR" sz="1600" dirty="0" smtClean="0"/>
              <a:t>                </a:t>
            </a:r>
            <a:r>
              <a:rPr lang="pt-BR" sz="1600" dirty="0" smtClean="0">
                <a:latin typeface="+mj-lt"/>
              </a:rPr>
              <a:t>ao </a:t>
            </a:r>
            <a:r>
              <a:rPr lang="pt-BR" sz="1600" dirty="0">
                <a:latin typeface="+mj-lt"/>
              </a:rPr>
              <a:t>ser </a:t>
            </a:r>
            <a:r>
              <a:rPr lang="pt-BR" sz="1600" dirty="0" smtClean="0">
                <a:latin typeface="+mj-lt"/>
              </a:rPr>
              <a:t>humano</a:t>
            </a:r>
            <a:r>
              <a:rPr lang="pt-BR" sz="1600" dirty="0" smtClean="0"/>
              <a:t>, como as </a:t>
            </a:r>
            <a:r>
              <a:rPr lang="pt-BR" sz="1600" dirty="0" smtClean="0">
                <a:solidFill>
                  <a:schemeClr val="bg1"/>
                </a:solidFill>
              </a:rPr>
              <a:t>leveduras</a:t>
            </a:r>
            <a:r>
              <a:rPr lang="pt-BR" sz="1600" dirty="0" smtClean="0"/>
              <a:t>        (usadas no fabrico do pão) e as bactérias que existem na flora intestinal.</a:t>
            </a:r>
          </a:p>
          <a:p>
            <a:endParaRPr lang="pt-BR" sz="600" b="1" dirty="0" smtClean="0">
              <a:latin typeface="+mj-lt"/>
              <a:cs typeface="Arial" pitchFamily="34" charset="0"/>
            </a:endParaRPr>
          </a:p>
          <a:p>
            <a:r>
              <a:rPr lang="pt-BR" sz="1600" b="1" dirty="0" smtClean="0">
                <a:latin typeface="+mj-lt"/>
                <a:cs typeface="Arial" pitchFamily="34" charset="0"/>
              </a:rPr>
              <a:t>QUAL É A INFLUÊNCIA DOS FATORES DO MEIO NO DESENVOLVIMENTO DOS MICRORGANISMOS? </a:t>
            </a:r>
          </a:p>
          <a:p>
            <a:r>
              <a:rPr lang="pt-BR" sz="1600" dirty="0" smtClean="0">
                <a:latin typeface="+mj-lt"/>
                <a:cs typeface="Arial" pitchFamily="34" charset="0"/>
              </a:rPr>
              <a:t>Os </a:t>
            </a:r>
            <a:r>
              <a:rPr lang="pt-BR" sz="1600" dirty="0">
                <a:latin typeface="+mj-lt"/>
                <a:cs typeface="Arial" pitchFamily="34" charset="0"/>
              </a:rPr>
              <a:t>microrganismos multiplicam-se rapidamente, sobretudo quando </a:t>
            </a:r>
            <a:r>
              <a:rPr lang="pt-BR" sz="1600" dirty="0" smtClean="0">
                <a:latin typeface="+mj-lt"/>
                <a:cs typeface="Arial" pitchFamily="34" charset="0"/>
              </a:rPr>
              <a:t>as condições </a:t>
            </a:r>
            <a:r>
              <a:rPr lang="pt-BR" sz="1600" dirty="0">
                <a:latin typeface="+mj-lt"/>
                <a:cs typeface="Arial" pitchFamily="34" charset="0"/>
              </a:rPr>
              <a:t>do meio são favoráveis (</a:t>
            </a:r>
            <a:r>
              <a:rPr lang="pt-BR" sz="16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temperatura    </a:t>
            </a:r>
            <a:r>
              <a:rPr lang="pt-BR" sz="1600" dirty="0" smtClean="0">
                <a:latin typeface="+mj-lt"/>
                <a:cs typeface="Arial" pitchFamily="34" charset="0"/>
              </a:rPr>
              <a:t>, </a:t>
            </a:r>
            <a:r>
              <a:rPr lang="pt-BR" sz="1600" dirty="0">
                <a:latin typeface="+mj-lt"/>
                <a:cs typeface="Arial" pitchFamily="34" charset="0"/>
              </a:rPr>
              <a:t>humidade e </a:t>
            </a:r>
            <a:r>
              <a:rPr lang="pt-BR" sz="1600" dirty="0" smtClean="0">
                <a:latin typeface="+mj-lt"/>
                <a:cs typeface="Arial" pitchFamily="34" charset="0"/>
              </a:rPr>
              <a:t>disponibilidade de </a:t>
            </a:r>
            <a:r>
              <a:rPr lang="pt-BR" sz="1600" dirty="0">
                <a:latin typeface="+mj-lt"/>
                <a:cs typeface="Arial" pitchFamily="34" charset="0"/>
              </a:rPr>
              <a:t>nutrientes</a:t>
            </a:r>
            <a:r>
              <a:rPr lang="pt-BR" sz="1600" dirty="0" smtClean="0">
                <a:latin typeface="+mj-lt"/>
                <a:cs typeface="Arial" pitchFamily="34" charset="0"/>
              </a:rPr>
              <a:t>).</a:t>
            </a:r>
            <a:endParaRPr lang="pt-BR" sz="1600" dirty="0">
              <a:latin typeface="+mj-lt"/>
              <a:cs typeface="Arial" pitchFamily="34" charset="0"/>
            </a:endParaRPr>
          </a:p>
        </p:txBody>
      </p:sp>
      <p:sp>
        <p:nvSpPr>
          <p:cNvPr id="62" name="Rectângulo 76"/>
          <p:cNvSpPr/>
          <p:nvPr/>
        </p:nvSpPr>
        <p:spPr>
          <a:xfrm>
            <a:off x="2798068" y="1313352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reduzidas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63" name="Rectângulo 54"/>
          <p:cNvSpPr/>
          <p:nvPr/>
        </p:nvSpPr>
        <p:spPr>
          <a:xfrm>
            <a:off x="2782418" y="1313352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0" name="Rectângulo 51"/>
          <p:cNvSpPr/>
          <p:nvPr/>
        </p:nvSpPr>
        <p:spPr>
          <a:xfrm>
            <a:off x="7685404" y="1851670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patogénicos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1" name="Rectângulo 51"/>
          <p:cNvSpPr/>
          <p:nvPr/>
        </p:nvSpPr>
        <p:spPr>
          <a:xfrm>
            <a:off x="7726961" y="1419622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fungo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2" name="Rectângulo 51"/>
          <p:cNvSpPr/>
          <p:nvPr/>
        </p:nvSpPr>
        <p:spPr>
          <a:xfrm>
            <a:off x="7878522" y="4083918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reduzidas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3" name="Rectângulo 51"/>
          <p:cNvSpPr/>
          <p:nvPr/>
        </p:nvSpPr>
        <p:spPr>
          <a:xfrm>
            <a:off x="7666051" y="2283718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leveduras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4" name="Rectângulo 51"/>
          <p:cNvSpPr/>
          <p:nvPr/>
        </p:nvSpPr>
        <p:spPr>
          <a:xfrm>
            <a:off x="7784522" y="2712966"/>
            <a:ext cx="125197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microscópio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5" name="Rectângulo 51"/>
          <p:cNvSpPr/>
          <p:nvPr/>
        </p:nvSpPr>
        <p:spPr>
          <a:xfrm>
            <a:off x="7726963" y="3651870"/>
            <a:ext cx="1409698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úteis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76" name="Rectângulo 51"/>
          <p:cNvSpPr/>
          <p:nvPr/>
        </p:nvSpPr>
        <p:spPr>
          <a:xfrm>
            <a:off x="7905150" y="3147814"/>
            <a:ext cx="1034113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cientistas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318683" y="4830311"/>
            <a:ext cx="7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000" dirty="0" smtClean="0">
                <a:solidFill>
                  <a:srgbClr val="464646"/>
                </a:solidFill>
              </a:rPr>
              <a:t>16</a:t>
            </a:r>
            <a:endParaRPr lang="pt-PT" sz="1000" dirty="0">
              <a:solidFill>
                <a:srgbClr val="464646"/>
              </a:solidFill>
            </a:endParaRPr>
          </a:p>
        </p:txBody>
      </p:sp>
      <p:sp>
        <p:nvSpPr>
          <p:cNvPr id="87" name="Rectângulo 76"/>
          <p:cNvSpPr/>
          <p:nvPr/>
        </p:nvSpPr>
        <p:spPr>
          <a:xfrm>
            <a:off x="1203274" y="1573752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microscópio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88" name="Rectângulo 54"/>
          <p:cNvSpPr/>
          <p:nvPr/>
        </p:nvSpPr>
        <p:spPr>
          <a:xfrm>
            <a:off x="1187624" y="1573752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9" name="Rectângulo 76"/>
          <p:cNvSpPr/>
          <p:nvPr/>
        </p:nvSpPr>
        <p:spPr>
          <a:xfrm>
            <a:off x="4587650" y="1830424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cientistas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0" name="Rectângulo 54"/>
          <p:cNvSpPr/>
          <p:nvPr/>
        </p:nvSpPr>
        <p:spPr>
          <a:xfrm>
            <a:off x="4572000" y="1830424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1" name="Rectângulo 76"/>
          <p:cNvSpPr/>
          <p:nvPr/>
        </p:nvSpPr>
        <p:spPr>
          <a:xfrm>
            <a:off x="3203968" y="2287624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vírus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2" name="Rectângulo 54"/>
          <p:cNvSpPr/>
          <p:nvPr/>
        </p:nvSpPr>
        <p:spPr>
          <a:xfrm>
            <a:off x="3188318" y="2287624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3" name="Rectângulo 76"/>
          <p:cNvSpPr/>
          <p:nvPr/>
        </p:nvSpPr>
        <p:spPr>
          <a:xfrm>
            <a:off x="1758924" y="2873780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patogénicos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4" name="Rectângulo 54"/>
          <p:cNvSpPr/>
          <p:nvPr/>
        </p:nvSpPr>
        <p:spPr>
          <a:xfrm>
            <a:off x="1743274" y="2873780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5" name="Rectângulo 76"/>
          <p:cNvSpPr/>
          <p:nvPr/>
        </p:nvSpPr>
        <p:spPr>
          <a:xfrm>
            <a:off x="210076" y="3369111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fungo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6" name="Rectângulo 54"/>
          <p:cNvSpPr/>
          <p:nvPr/>
        </p:nvSpPr>
        <p:spPr>
          <a:xfrm>
            <a:off x="194426" y="3369111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7" name="Rectângulo 76"/>
          <p:cNvSpPr/>
          <p:nvPr/>
        </p:nvSpPr>
        <p:spPr>
          <a:xfrm>
            <a:off x="4068064" y="3365895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úteis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98" name="Rectângulo 54"/>
          <p:cNvSpPr/>
          <p:nvPr/>
        </p:nvSpPr>
        <p:spPr>
          <a:xfrm>
            <a:off x="4052414" y="3365895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9" name="Rectângulo 76"/>
          <p:cNvSpPr/>
          <p:nvPr/>
        </p:nvSpPr>
        <p:spPr>
          <a:xfrm>
            <a:off x="138924" y="3634342"/>
            <a:ext cx="1080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leveduras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100" name="Rectângulo 54"/>
          <p:cNvSpPr/>
          <p:nvPr/>
        </p:nvSpPr>
        <p:spPr>
          <a:xfrm>
            <a:off x="123274" y="3634342"/>
            <a:ext cx="1080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1" name="Rectângulo 76"/>
          <p:cNvSpPr/>
          <p:nvPr/>
        </p:nvSpPr>
        <p:spPr>
          <a:xfrm>
            <a:off x="1419298" y="4664672"/>
            <a:ext cx="1116000" cy="216000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temperatura</a:t>
            </a:r>
            <a:endParaRPr lang="pt-PT" sz="1600" dirty="0">
              <a:solidFill>
                <a:schemeClr val="tx1"/>
              </a:solidFill>
            </a:endParaRPr>
          </a:p>
        </p:txBody>
      </p:sp>
      <p:sp>
        <p:nvSpPr>
          <p:cNvPr id="102" name="Rectângulo 54"/>
          <p:cNvSpPr/>
          <p:nvPr/>
        </p:nvSpPr>
        <p:spPr>
          <a:xfrm>
            <a:off x="1403648" y="4664672"/>
            <a:ext cx="1116000" cy="216000"/>
          </a:xfrm>
          <a:prstGeom prst="rect">
            <a:avLst/>
          </a:prstGeom>
          <a:noFill/>
          <a:ln w="12700">
            <a:solidFill>
              <a:srgbClr val="F0594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3" name="Rectângulo 51"/>
          <p:cNvSpPr/>
          <p:nvPr/>
        </p:nvSpPr>
        <p:spPr>
          <a:xfrm>
            <a:off x="7770796" y="4489495"/>
            <a:ext cx="1333965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temperatura</a:t>
            </a:r>
            <a:endParaRPr lang="pt-P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58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 animBg="1"/>
      <p:bldP spid="63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801</Words>
  <Application>Microsoft Office PowerPoint</Application>
  <PresentationFormat>On-screen Show (16:9)</PresentationFormat>
  <Paragraphs>133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Pedro Miguel Pinto</dc:creator>
  <cp:lastModifiedBy>Andrea Junqueira</cp:lastModifiedBy>
  <cp:revision>49</cp:revision>
  <dcterms:created xsi:type="dcterms:W3CDTF">2017-02-01T17:40:48Z</dcterms:created>
  <dcterms:modified xsi:type="dcterms:W3CDTF">2017-07-14T10:35:02Z</dcterms:modified>
</cp:coreProperties>
</file>