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276" r:id="rId5"/>
    <p:sldId id="275" r:id="rId6"/>
    <p:sldId id="277" r:id="rId7"/>
    <p:sldId id="278" r:id="rId8"/>
    <p:sldId id="270" r:id="rId9"/>
    <p:sldId id="279" r:id="rId10"/>
    <p:sldId id="280" r:id="rId11"/>
    <p:sldId id="281" r:id="rId12"/>
    <p:sldId id="282" r:id="rId13"/>
    <p:sldId id="271" r:id="rId14"/>
    <p:sldId id="283" r:id="rId15"/>
    <p:sldId id="284" r:id="rId16"/>
    <p:sldId id="285" r:id="rId17"/>
  </p:sldIdLst>
  <p:sldSz cx="9144000" cy="5143500" type="screen16x9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946"/>
    <a:srgbClr val="FAB056"/>
    <a:srgbClr val="20A78F"/>
    <a:srgbClr val="B6D997"/>
    <a:srgbClr val="44C8F5"/>
    <a:srgbClr val="464646"/>
    <a:srgbClr val="306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-516" y="-90"/>
      </p:cViewPr>
      <p:guideLst>
        <p:guide orient="horz" pos="19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880DA-316F-43B9-90B3-C628AD30F552}" type="datetimeFigureOut">
              <a:rPr lang="pt-PT" smtClean="0"/>
              <a:t>14-07-2017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F6820-7C4C-4C3B-8196-CB4FE0EE404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621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6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037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33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2200" y="2077832"/>
            <a:ext cx="26161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err="1" smtClean="0">
                <a:solidFill>
                  <a:srgbClr val="FAB056"/>
                </a:solidFill>
              </a:rPr>
              <a:t>Domínio</a:t>
            </a:r>
            <a:endParaRPr lang="en-US" sz="2400" b="1" dirty="0" smtClean="0">
              <a:solidFill>
                <a:srgbClr val="FAB056"/>
              </a:solidFill>
            </a:endParaRPr>
          </a:p>
          <a:p>
            <a:pPr algn="r"/>
            <a:r>
              <a:rPr lang="pt-BR" dirty="0" smtClean="0">
                <a:solidFill>
                  <a:srgbClr val="464646"/>
                </a:solidFill>
              </a:rPr>
              <a:t>Agressões do meio e integridade do organismo </a:t>
            </a:r>
            <a:endParaRPr lang="en-US" dirty="0" smtClean="0">
              <a:solidFill>
                <a:srgbClr val="464646"/>
              </a:solidFill>
            </a:endParaRPr>
          </a:p>
          <a:p>
            <a:pPr algn="r"/>
            <a:endParaRPr lang="en-US" sz="2400" b="1" dirty="0" smtClean="0">
              <a:solidFill>
                <a:srgbClr val="FAB056"/>
              </a:solidFill>
            </a:endParaRPr>
          </a:p>
          <a:p>
            <a:pPr algn="r"/>
            <a:r>
              <a:rPr lang="en-US" sz="2400" b="1" dirty="0" err="1" smtClean="0">
                <a:solidFill>
                  <a:srgbClr val="FAB056"/>
                </a:solidFill>
              </a:rPr>
              <a:t>Subdomínio</a:t>
            </a:r>
            <a:endParaRPr lang="en-US" sz="2400" b="1" dirty="0" smtClean="0">
              <a:solidFill>
                <a:srgbClr val="FAB056"/>
              </a:solidFill>
            </a:endParaRPr>
          </a:p>
          <a:p>
            <a:pPr algn="r"/>
            <a:r>
              <a:rPr lang="en-US" dirty="0" smtClean="0">
                <a:solidFill>
                  <a:srgbClr val="464646"/>
                </a:solidFill>
              </a:rPr>
              <a:t>Microrganismos</a:t>
            </a:r>
            <a:endParaRPr lang="pt-PT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96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" b="1646"/>
          <a:stretch/>
        </p:blipFill>
        <p:spPr bwMode="auto">
          <a:xfrm>
            <a:off x="5508104" y="976745"/>
            <a:ext cx="3672408" cy="4166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Quais são os </a:t>
            </a:r>
            <a:r>
              <a:rPr lang="pt-BR" sz="2000" b="1" dirty="0" smtClean="0">
                <a:solidFill>
                  <a:srgbClr val="464646"/>
                </a:solidFill>
              </a:rPr>
              <a:t>mecanismos de </a:t>
            </a:r>
            <a:r>
              <a:rPr lang="pt-BR" sz="2000" b="1" dirty="0">
                <a:solidFill>
                  <a:srgbClr val="464646"/>
                </a:solidFill>
              </a:rPr>
              <a:t>defesa do corpo </a:t>
            </a:r>
            <a:r>
              <a:rPr lang="pt-BR" sz="2000" b="1" dirty="0" smtClean="0">
                <a:solidFill>
                  <a:srgbClr val="464646"/>
                </a:solidFill>
              </a:rPr>
              <a:t>humano?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</a:t>
            </a:r>
            <a:endParaRPr lang="pt-PT" sz="1000" dirty="0">
              <a:solidFill>
                <a:srgbClr val="464646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549741" y="4175957"/>
            <a:ext cx="2806235" cy="484025"/>
            <a:chOff x="1659003" y="1563682"/>
            <a:chExt cx="2806235" cy="511316"/>
          </a:xfrm>
        </p:grpSpPr>
        <p:sp>
          <p:nvSpPr>
            <p:cNvPr id="11" name="Parallelogram 10"/>
            <p:cNvSpPr/>
            <p:nvPr/>
          </p:nvSpPr>
          <p:spPr>
            <a:xfrm rot="16200000" flipH="1">
              <a:off x="1561535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659003" y="1590096"/>
              <a:ext cx="2806235" cy="484902"/>
              <a:chOff x="1957387" y="4951966"/>
              <a:chExt cx="4319192" cy="648577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2224870" y="4951967"/>
                <a:ext cx="4051709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MECANISMOS DE                DEFESA INTERNA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15" name="TextBox 14"/>
          <p:cNvSpPr txBox="1"/>
          <p:nvPr/>
        </p:nvSpPr>
        <p:spPr>
          <a:xfrm>
            <a:off x="164014" y="1202055"/>
            <a:ext cx="5560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05946"/>
                </a:solidFill>
              </a:rPr>
              <a:t>Os </a:t>
            </a:r>
            <a:r>
              <a:rPr lang="pt-BR" dirty="0">
                <a:solidFill>
                  <a:srgbClr val="F05946"/>
                </a:solidFill>
              </a:rPr>
              <a:t>agentes patogénicos são transmitidos ao ser humano, por exemplo, </a:t>
            </a:r>
            <a:r>
              <a:rPr lang="pt-BR" dirty="0" smtClean="0">
                <a:solidFill>
                  <a:srgbClr val="F05946"/>
                </a:solidFill>
              </a:rPr>
              <a:t>através do </a:t>
            </a:r>
            <a:r>
              <a:rPr lang="pt-BR" b="1" u="sng" dirty="0">
                <a:solidFill>
                  <a:srgbClr val="F05946"/>
                </a:solidFill>
              </a:rPr>
              <a:t>ar inspirado</a:t>
            </a:r>
            <a:r>
              <a:rPr lang="pt-BR" dirty="0">
                <a:solidFill>
                  <a:srgbClr val="F05946"/>
                </a:solidFill>
              </a:rPr>
              <a:t>, dos </a:t>
            </a:r>
            <a:r>
              <a:rPr lang="pt-BR" b="1" u="sng" dirty="0">
                <a:solidFill>
                  <a:srgbClr val="F05946"/>
                </a:solidFill>
              </a:rPr>
              <a:t>alimentos</a:t>
            </a:r>
            <a:r>
              <a:rPr lang="pt-BR" dirty="0">
                <a:solidFill>
                  <a:srgbClr val="F05946"/>
                </a:solidFill>
              </a:rPr>
              <a:t> consumidos e do </a:t>
            </a:r>
            <a:r>
              <a:rPr lang="pt-BR" b="1" u="sng" dirty="0">
                <a:solidFill>
                  <a:srgbClr val="F05946"/>
                </a:solidFill>
              </a:rPr>
              <a:t>contacto</a:t>
            </a:r>
            <a:r>
              <a:rPr lang="pt-BR" dirty="0">
                <a:solidFill>
                  <a:srgbClr val="F05946"/>
                </a:solidFill>
              </a:rPr>
              <a:t> direto com </a:t>
            </a:r>
            <a:r>
              <a:rPr lang="pt-BR" b="1" u="sng" dirty="0">
                <a:solidFill>
                  <a:srgbClr val="F05946"/>
                </a:solidFill>
              </a:rPr>
              <a:t>pessoas infetadas </a:t>
            </a:r>
            <a:r>
              <a:rPr lang="pt-BR" dirty="0">
                <a:solidFill>
                  <a:srgbClr val="F05946"/>
                </a:solidFill>
              </a:rPr>
              <a:t>ou outros agentes portadores, como os </a:t>
            </a:r>
            <a:r>
              <a:rPr lang="pt-BR" b="1" u="sng" dirty="0">
                <a:solidFill>
                  <a:srgbClr val="F05946"/>
                </a:solidFill>
              </a:rPr>
              <a:t>insetos</a:t>
            </a:r>
            <a:r>
              <a:rPr lang="pt-BR" dirty="0" smtClean="0">
                <a:solidFill>
                  <a:srgbClr val="F05946"/>
                </a:solidFill>
              </a:rPr>
              <a:t>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549741" y="3383869"/>
            <a:ext cx="2806235" cy="484025"/>
            <a:chOff x="1659003" y="1563682"/>
            <a:chExt cx="2806235" cy="511316"/>
          </a:xfrm>
        </p:grpSpPr>
        <p:sp>
          <p:nvSpPr>
            <p:cNvPr id="17" name="Parallelogram 16"/>
            <p:cNvSpPr/>
            <p:nvPr/>
          </p:nvSpPr>
          <p:spPr>
            <a:xfrm rot="16200000" flipH="1">
              <a:off x="1561535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59003" y="1590096"/>
              <a:ext cx="2806235" cy="484902"/>
              <a:chOff x="1957387" y="4951966"/>
              <a:chExt cx="4319192" cy="648577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224870" y="4951967"/>
                <a:ext cx="4051709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MECANISMOS DE BARREIRA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164014" y="2645499"/>
            <a:ext cx="5560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rgbClr val="464646"/>
                </a:solidFill>
              </a:rPr>
              <a:t>O </a:t>
            </a:r>
            <a:r>
              <a:rPr lang="pt-PT" dirty="0">
                <a:solidFill>
                  <a:srgbClr val="464646"/>
                </a:solidFill>
              </a:rPr>
              <a:t>corpo humano protege-se dos agentes patogénicos através de:</a:t>
            </a:r>
          </a:p>
        </p:txBody>
      </p:sp>
    </p:spTree>
    <p:extLst>
      <p:ext uri="{BB962C8B-B14F-4D97-AF65-F5344CB8AC3E}">
        <p14:creationId xmlns:p14="http://schemas.microsoft.com/office/powerpoint/2010/main" val="10409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Quais são os </a:t>
            </a:r>
            <a:r>
              <a:rPr lang="pt-BR" sz="2000" b="1" dirty="0" smtClean="0">
                <a:solidFill>
                  <a:srgbClr val="464646"/>
                </a:solidFill>
              </a:rPr>
              <a:t>principais mecanismos </a:t>
            </a:r>
            <a:r>
              <a:rPr lang="pt-BR" sz="2000" b="1" dirty="0">
                <a:solidFill>
                  <a:srgbClr val="464646"/>
                </a:solidFill>
              </a:rPr>
              <a:t>de barreira?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4" y="2139351"/>
            <a:ext cx="2808312" cy="2396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>
                <a:solidFill>
                  <a:srgbClr val="464646"/>
                </a:solidFill>
              </a:rPr>
              <a:t>Primeira proteção </a:t>
            </a:r>
            <a:r>
              <a:rPr lang="pt-BR" dirty="0">
                <a:solidFill>
                  <a:srgbClr val="464646"/>
                </a:solidFill>
              </a:rPr>
              <a:t>do corpo </a:t>
            </a:r>
            <a:r>
              <a:rPr lang="pt-BR" dirty="0" smtClean="0">
                <a:solidFill>
                  <a:srgbClr val="464646"/>
                </a:solidFill>
              </a:rPr>
              <a:t>humano contra </a:t>
            </a:r>
            <a:r>
              <a:rPr lang="pt-BR" dirty="0">
                <a:solidFill>
                  <a:srgbClr val="464646"/>
                </a:solidFill>
              </a:rPr>
              <a:t>microrganismos </a:t>
            </a:r>
            <a:r>
              <a:rPr lang="pt-BR" dirty="0" smtClean="0">
                <a:solidFill>
                  <a:srgbClr val="464646"/>
                </a:solidFill>
              </a:rPr>
              <a:t>patogénicos;</a:t>
            </a:r>
            <a:endParaRPr lang="pt-BR" dirty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>
                <a:solidFill>
                  <a:srgbClr val="464646"/>
                </a:solidFill>
              </a:rPr>
              <a:t>Impedem</a:t>
            </a:r>
            <a:r>
              <a:rPr lang="pt-BR" dirty="0">
                <a:solidFill>
                  <a:srgbClr val="464646"/>
                </a:solidFill>
              </a:rPr>
              <a:t> ou dificultam </a:t>
            </a:r>
            <a:r>
              <a:rPr lang="pt-BR" dirty="0" smtClean="0">
                <a:solidFill>
                  <a:srgbClr val="464646"/>
                </a:solidFill>
              </a:rPr>
              <a:t> </a:t>
            </a:r>
            <a:r>
              <a:rPr lang="pt-BR" b="1" dirty="0" smtClean="0">
                <a:solidFill>
                  <a:srgbClr val="464646"/>
                </a:solidFill>
              </a:rPr>
              <a:t>a </a:t>
            </a:r>
            <a:r>
              <a:rPr lang="pt-BR" b="1" dirty="0">
                <a:solidFill>
                  <a:srgbClr val="464646"/>
                </a:solidFill>
              </a:rPr>
              <a:t>sua </a:t>
            </a:r>
            <a:r>
              <a:rPr lang="pt-BR" b="1" dirty="0" smtClean="0">
                <a:solidFill>
                  <a:srgbClr val="464646"/>
                </a:solidFill>
              </a:rPr>
              <a:t>entrada </a:t>
            </a:r>
            <a:r>
              <a:rPr lang="pt-BR" dirty="0" smtClean="0">
                <a:solidFill>
                  <a:srgbClr val="464646"/>
                </a:solidFill>
              </a:rPr>
              <a:t>no </a:t>
            </a:r>
            <a:r>
              <a:rPr lang="pt-BR" dirty="0">
                <a:solidFill>
                  <a:srgbClr val="464646"/>
                </a:solidFill>
              </a:rPr>
              <a:t>organismo.</a:t>
            </a:r>
          </a:p>
        </p:txBody>
      </p:sp>
      <p:sp>
        <p:nvSpPr>
          <p:cNvPr id="17" name="Rectangle 16"/>
          <p:cNvSpPr/>
          <p:nvPr/>
        </p:nvSpPr>
        <p:spPr>
          <a:xfrm rot="21393879">
            <a:off x="302848" y="1297888"/>
            <a:ext cx="2655347" cy="540000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MECANISMOS DE BARREIRA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075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1"/>
          <a:stretch/>
        </p:blipFill>
        <p:spPr bwMode="auto">
          <a:xfrm>
            <a:off x="5940152" y="987574"/>
            <a:ext cx="3203848" cy="4155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2" name="Straight Connector 111"/>
          <p:cNvCxnSpPr/>
          <p:nvPr/>
        </p:nvCxnSpPr>
        <p:spPr>
          <a:xfrm flipH="1">
            <a:off x="7524272" y="2656440"/>
            <a:ext cx="725678" cy="807116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H="1">
            <a:off x="6840392" y="2528848"/>
            <a:ext cx="1260000" cy="43200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7380312" y="2429356"/>
            <a:ext cx="683936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H="1" flipV="1">
            <a:off x="6516216" y="1779662"/>
            <a:ext cx="1600802" cy="626795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H="1" flipV="1">
            <a:off x="6499590" y="1713196"/>
            <a:ext cx="1600802" cy="626795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 flipH="1" flipV="1">
            <a:off x="8117018" y="2093059"/>
            <a:ext cx="225459" cy="297796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H="1">
            <a:off x="6588224" y="3519830"/>
            <a:ext cx="1661726" cy="564088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7419087" y="3862352"/>
            <a:ext cx="882168" cy="504056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 flipH="1" flipV="1">
            <a:off x="7395289" y="1131590"/>
            <a:ext cx="304658" cy="379863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flipH="1" flipV="1">
            <a:off x="5508625" y="1260730"/>
            <a:ext cx="1007591" cy="452467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5508625" y="1746429"/>
            <a:ext cx="1007591" cy="33234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5508625" y="2390855"/>
            <a:ext cx="107959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5508625" y="2963780"/>
            <a:ext cx="1331767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7020272" y="3463556"/>
            <a:ext cx="504000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flipV="1">
            <a:off x="5508625" y="3460705"/>
            <a:ext cx="719671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5508625" y="4083758"/>
            <a:ext cx="1079599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5801113" y="4587974"/>
            <a:ext cx="863928" cy="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3" name="Group 142"/>
          <p:cNvGrpSpPr/>
          <p:nvPr/>
        </p:nvGrpSpPr>
        <p:grpSpPr>
          <a:xfrm>
            <a:off x="6300192" y="1037297"/>
            <a:ext cx="1224136" cy="382325"/>
            <a:chOff x="1659003" y="1563682"/>
            <a:chExt cx="1224136" cy="452520"/>
          </a:xfrm>
        </p:grpSpPr>
        <p:sp>
          <p:nvSpPr>
            <p:cNvPr id="144" name="Parallelogram 14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5" name="Group 144"/>
            <p:cNvGrpSpPr/>
            <p:nvPr/>
          </p:nvGrpSpPr>
          <p:grpSpPr>
            <a:xfrm>
              <a:off x="1659003" y="1590104"/>
              <a:ext cx="1224136" cy="426098"/>
              <a:chOff x="1957387" y="4951966"/>
              <a:chExt cx="1884116" cy="569923"/>
            </a:xfrm>
          </p:grpSpPr>
          <p:sp>
            <p:nvSpPr>
              <p:cNvPr id="146" name="Rectangle 145"/>
              <p:cNvSpPr/>
              <p:nvPr/>
            </p:nvSpPr>
            <p:spPr>
              <a:xfrm>
                <a:off x="2224871" y="4951968"/>
                <a:ext cx="1616632" cy="56992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Cera </a:t>
                </a:r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1957387" y="4951966"/>
                <a:ext cx="295275" cy="56992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48" name="Group 147"/>
          <p:cNvGrpSpPr/>
          <p:nvPr/>
        </p:nvGrpSpPr>
        <p:grpSpPr>
          <a:xfrm>
            <a:off x="3976846" y="1131590"/>
            <a:ext cx="1672566" cy="382325"/>
            <a:chOff x="1659003" y="1563682"/>
            <a:chExt cx="1672566" cy="452520"/>
          </a:xfrm>
        </p:grpSpPr>
        <p:sp>
          <p:nvSpPr>
            <p:cNvPr id="149" name="Parallelogram 14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0" name="Group 149"/>
            <p:cNvGrpSpPr/>
            <p:nvPr/>
          </p:nvGrpSpPr>
          <p:grpSpPr>
            <a:xfrm>
              <a:off x="1659003" y="1590104"/>
              <a:ext cx="1672566" cy="426098"/>
              <a:chOff x="1957387" y="4951966"/>
              <a:chExt cx="2574313" cy="569923"/>
            </a:xfrm>
          </p:grpSpPr>
          <p:sp>
            <p:nvSpPr>
              <p:cNvPr id="151" name="Rectangle 150"/>
              <p:cNvSpPr/>
              <p:nvPr/>
            </p:nvSpPr>
            <p:spPr>
              <a:xfrm>
                <a:off x="2224871" y="4951968"/>
                <a:ext cx="2306829" cy="56992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Lágrimas</a:t>
                </a:r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957387" y="4951966"/>
                <a:ext cx="295275" cy="56992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53" name="Group 152"/>
          <p:cNvGrpSpPr/>
          <p:nvPr/>
        </p:nvGrpSpPr>
        <p:grpSpPr>
          <a:xfrm>
            <a:off x="3979349" y="1685369"/>
            <a:ext cx="1672566" cy="382325"/>
            <a:chOff x="1659003" y="1563682"/>
            <a:chExt cx="1672566" cy="452520"/>
          </a:xfrm>
        </p:grpSpPr>
        <p:sp>
          <p:nvSpPr>
            <p:cNvPr id="154" name="Parallelogram 15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5" name="Group 154"/>
            <p:cNvGrpSpPr/>
            <p:nvPr/>
          </p:nvGrpSpPr>
          <p:grpSpPr>
            <a:xfrm>
              <a:off x="1659003" y="1590104"/>
              <a:ext cx="1672566" cy="426098"/>
              <a:chOff x="1957387" y="4951966"/>
              <a:chExt cx="2574313" cy="569923"/>
            </a:xfrm>
          </p:grpSpPr>
          <p:sp>
            <p:nvSpPr>
              <p:cNvPr id="156" name="Rectangle 155"/>
              <p:cNvSpPr/>
              <p:nvPr/>
            </p:nvSpPr>
            <p:spPr>
              <a:xfrm>
                <a:off x="2224871" y="4951968"/>
                <a:ext cx="2306829" cy="56992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Pele</a:t>
                </a:r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1957387" y="4951966"/>
                <a:ext cx="295275" cy="56992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58" name="Group 157"/>
          <p:cNvGrpSpPr/>
          <p:nvPr/>
        </p:nvGrpSpPr>
        <p:grpSpPr>
          <a:xfrm>
            <a:off x="3971234" y="2204283"/>
            <a:ext cx="1672566" cy="382325"/>
            <a:chOff x="1659003" y="1563682"/>
            <a:chExt cx="1672566" cy="452520"/>
          </a:xfrm>
        </p:grpSpPr>
        <p:sp>
          <p:nvSpPr>
            <p:cNvPr id="159" name="Parallelogram 15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0" name="Group 159"/>
            <p:cNvGrpSpPr/>
            <p:nvPr/>
          </p:nvGrpSpPr>
          <p:grpSpPr>
            <a:xfrm>
              <a:off x="1659003" y="1590104"/>
              <a:ext cx="1672566" cy="426098"/>
              <a:chOff x="1957387" y="4951966"/>
              <a:chExt cx="2574313" cy="569923"/>
            </a:xfrm>
          </p:grpSpPr>
          <p:sp>
            <p:nvSpPr>
              <p:cNvPr id="161" name="Rectangle 160"/>
              <p:cNvSpPr/>
              <p:nvPr/>
            </p:nvSpPr>
            <p:spPr>
              <a:xfrm>
                <a:off x="2224871" y="4951968"/>
                <a:ext cx="2306829" cy="56992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Pelos do nariz</a:t>
                </a:r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1957387" y="4951966"/>
                <a:ext cx="295275" cy="56992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63" name="Group 162"/>
          <p:cNvGrpSpPr/>
          <p:nvPr/>
        </p:nvGrpSpPr>
        <p:grpSpPr>
          <a:xfrm>
            <a:off x="3971234" y="2742407"/>
            <a:ext cx="1672566" cy="382325"/>
            <a:chOff x="1659003" y="1563682"/>
            <a:chExt cx="1672566" cy="452520"/>
          </a:xfrm>
        </p:grpSpPr>
        <p:sp>
          <p:nvSpPr>
            <p:cNvPr id="164" name="Parallelogram 16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5" name="Group 164"/>
            <p:cNvGrpSpPr/>
            <p:nvPr/>
          </p:nvGrpSpPr>
          <p:grpSpPr>
            <a:xfrm>
              <a:off x="1659003" y="1590104"/>
              <a:ext cx="1672566" cy="426098"/>
              <a:chOff x="1957387" y="4951966"/>
              <a:chExt cx="2574313" cy="569923"/>
            </a:xfrm>
          </p:grpSpPr>
          <p:sp>
            <p:nvSpPr>
              <p:cNvPr id="166" name="Rectangle 165"/>
              <p:cNvSpPr/>
              <p:nvPr/>
            </p:nvSpPr>
            <p:spPr>
              <a:xfrm>
                <a:off x="2224871" y="4951968"/>
                <a:ext cx="2306829" cy="56992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Saliva</a:t>
                </a:r>
              </a:p>
            </p:txBody>
          </p:sp>
          <p:sp>
            <p:nvSpPr>
              <p:cNvPr id="167" name="Rectangle 166"/>
              <p:cNvSpPr/>
              <p:nvPr/>
            </p:nvSpPr>
            <p:spPr>
              <a:xfrm>
                <a:off x="1957387" y="4951966"/>
                <a:ext cx="295275" cy="56992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68" name="Group 167"/>
          <p:cNvGrpSpPr/>
          <p:nvPr/>
        </p:nvGrpSpPr>
        <p:grpSpPr>
          <a:xfrm>
            <a:off x="3979554" y="3288592"/>
            <a:ext cx="1672566" cy="382325"/>
            <a:chOff x="1659003" y="1563682"/>
            <a:chExt cx="1672566" cy="452520"/>
          </a:xfrm>
        </p:grpSpPr>
        <p:sp>
          <p:nvSpPr>
            <p:cNvPr id="169" name="Parallelogram 16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0" name="Group 169"/>
            <p:cNvGrpSpPr/>
            <p:nvPr/>
          </p:nvGrpSpPr>
          <p:grpSpPr>
            <a:xfrm>
              <a:off x="1659003" y="1590104"/>
              <a:ext cx="1672566" cy="426098"/>
              <a:chOff x="1957387" y="4951966"/>
              <a:chExt cx="2574313" cy="569923"/>
            </a:xfrm>
          </p:grpSpPr>
          <p:sp>
            <p:nvSpPr>
              <p:cNvPr id="171" name="Rectangle 170"/>
              <p:cNvSpPr/>
              <p:nvPr/>
            </p:nvSpPr>
            <p:spPr>
              <a:xfrm>
                <a:off x="2224871" y="4951968"/>
                <a:ext cx="2306829" cy="56992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Muco</a:t>
                </a:r>
              </a:p>
            </p:txBody>
          </p:sp>
          <p:sp>
            <p:nvSpPr>
              <p:cNvPr id="172" name="Rectangle 171"/>
              <p:cNvSpPr/>
              <p:nvPr/>
            </p:nvSpPr>
            <p:spPr>
              <a:xfrm>
                <a:off x="1957387" y="4951966"/>
                <a:ext cx="295275" cy="56992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73" name="Group 172"/>
          <p:cNvGrpSpPr/>
          <p:nvPr/>
        </p:nvGrpSpPr>
        <p:grpSpPr>
          <a:xfrm>
            <a:off x="3971439" y="3913106"/>
            <a:ext cx="1672566" cy="382325"/>
            <a:chOff x="1659003" y="1563682"/>
            <a:chExt cx="1672566" cy="452520"/>
          </a:xfrm>
        </p:grpSpPr>
        <p:sp>
          <p:nvSpPr>
            <p:cNvPr id="174" name="Parallelogram 17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5" name="Group 174"/>
            <p:cNvGrpSpPr/>
            <p:nvPr/>
          </p:nvGrpSpPr>
          <p:grpSpPr>
            <a:xfrm>
              <a:off x="1659003" y="1590104"/>
              <a:ext cx="1672566" cy="426098"/>
              <a:chOff x="1957387" y="4951966"/>
              <a:chExt cx="2574313" cy="569923"/>
            </a:xfrm>
          </p:grpSpPr>
          <p:sp>
            <p:nvSpPr>
              <p:cNvPr id="176" name="Rectangle 175"/>
              <p:cNvSpPr/>
              <p:nvPr/>
            </p:nvSpPr>
            <p:spPr>
              <a:xfrm>
                <a:off x="2224871" y="4951968"/>
                <a:ext cx="2306829" cy="56992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Suco gástrico</a:t>
                </a:r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957387" y="4951966"/>
                <a:ext cx="295275" cy="56992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85" name="Group 184"/>
          <p:cNvGrpSpPr/>
          <p:nvPr/>
        </p:nvGrpSpPr>
        <p:grpSpPr>
          <a:xfrm>
            <a:off x="3707904" y="4443958"/>
            <a:ext cx="2232248" cy="382325"/>
            <a:chOff x="1659003" y="1563682"/>
            <a:chExt cx="2232248" cy="452520"/>
          </a:xfrm>
        </p:grpSpPr>
        <p:sp>
          <p:nvSpPr>
            <p:cNvPr id="186" name="Parallelogram 18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1659003" y="1590104"/>
              <a:ext cx="2232248" cy="426098"/>
              <a:chOff x="1957387" y="4951966"/>
              <a:chExt cx="3435742" cy="569923"/>
            </a:xfrm>
          </p:grpSpPr>
          <p:sp>
            <p:nvSpPr>
              <p:cNvPr id="188" name="Rectangle 187"/>
              <p:cNvSpPr/>
              <p:nvPr/>
            </p:nvSpPr>
            <p:spPr>
              <a:xfrm>
                <a:off x="2224871" y="4951968"/>
                <a:ext cx="3168258" cy="56992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Secreções vaginais</a:t>
                </a:r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1957387" y="4951966"/>
                <a:ext cx="295275" cy="56992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190" name="TextBox 189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2</a:t>
            </a:r>
            <a:endParaRPr lang="pt-PT" sz="1000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73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Como atuam os mecanismos de defesa interna?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054" y="2312866"/>
            <a:ext cx="3562866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>
                <a:solidFill>
                  <a:srgbClr val="464646"/>
                </a:solidFill>
              </a:rPr>
              <a:t>Segunda proteção </a:t>
            </a:r>
            <a:r>
              <a:rPr lang="pt-BR" dirty="0">
                <a:solidFill>
                  <a:srgbClr val="464646"/>
                </a:solidFill>
              </a:rPr>
              <a:t>do corpo </a:t>
            </a:r>
            <a:r>
              <a:rPr lang="pt-BR" dirty="0" smtClean="0">
                <a:solidFill>
                  <a:srgbClr val="464646"/>
                </a:solidFill>
              </a:rPr>
              <a:t>humano contra </a:t>
            </a:r>
            <a:r>
              <a:rPr lang="pt-BR" dirty="0">
                <a:solidFill>
                  <a:srgbClr val="464646"/>
                </a:solidFill>
              </a:rPr>
              <a:t>microrganismos </a:t>
            </a:r>
            <a:r>
              <a:rPr lang="pt-BR" dirty="0" smtClean="0">
                <a:solidFill>
                  <a:srgbClr val="464646"/>
                </a:solidFill>
              </a:rPr>
              <a:t>patogénicos;</a:t>
            </a:r>
            <a:endParaRPr lang="pt-BR" dirty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>
                <a:solidFill>
                  <a:srgbClr val="464646"/>
                </a:solidFill>
              </a:rPr>
              <a:t>Eliminam</a:t>
            </a:r>
            <a:r>
              <a:rPr lang="pt-BR" dirty="0">
                <a:solidFill>
                  <a:srgbClr val="464646"/>
                </a:solidFill>
              </a:rPr>
              <a:t> os agentes patogénicos </a:t>
            </a:r>
            <a:r>
              <a:rPr lang="pt-BR" dirty="0" smtClean="0">
                <a:solidFill>
                  <a:srgbClr val="464646"/>
                </a:solidFill>
              </a:rPr>
              <a:t>do organismo</a:t>
            </a:r>
            <a:r>
              <a:rPr lang="pt-BR" dirty="0">
                <a:solidFill>
                  <a:srgbClr val="464646"/>
                </a:solidFill>
              </a:rPr>
              <a:t>, </a:t>
            </a:r>
            <a:r>
              <a:rPr lang="pt-BR" b="1" dirty="0">
                <a:solidFill>
                  <a:srgbClr val="464646"/>
                </a:solidFill>
              </a:rPr>
              <a:t>após a sua </a:t>
            </a:r>
            <a:r>
              <a:rPr lang="pt-BR" b="1" dirty="0" smtClean="0">
                <a:solidFill>
                  <a:srgbClr val="464646"/>
                </a:solidFill>
              </a:rPr>
              <a:t>entrada (infeção);</a:t>
            </a:r>
            <a:endParaRPr lang="pt-BR" dirty="0" smtClean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Envolve a atuação de </a:t>
            </a:r>
            <a:r>
              <a:rPr lang="pt-BR" b="1" dirty="0" smtClean="0">
                <a:solidFill>
                  <a:srgbClr val="464646"/>
                </a:solidFill>
              </a:rPr>
              <a:t>leucócitos</a:t>
            </a:r>
            <a:r>
              <a:rPr lang="pt-BR" dirty="0" smtClean="0">
                <a:solidFill>
                  <a:srgbClr val="464646"/>
                </a:solidFill>
              </a:rPr>
              <a:t>.</a:t>
            </a:r>
            <a:endParaRPr lang="pt-BR" dirty="0">
              <a:solidFill>
                <a:srgbClr val="464646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21393879">
            <a:off x="302848" y="1471403"/>
            <a:ext cx="2655347" cy="540000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MECANISMOS DE DEFESA INTERNA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07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2344" y="1505733"/>
            <a:ext cx="4265245" cy="34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3</a:t>
            </a:r>
            <a:endParaRPr lang="pt-PT" sz="1000" dirty="0">
              <a:solidFill>
                <a:srgbClr val="464646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067944" y="1933759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85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Como atuam os mecanismos de defesa interna?</a:t>
            </a:r>
          </a:p>
        </p:txBody>
      </p:sp>
      <p:sp>
        <p:nvSpPr>
          <p:cNvPr id="17" name="Rectangle 16"/>
          <p:cNvSpPr/>
          <p:nvPr/>
        </p:nvSpPr>
        <p:spPr>
          <a:xfrm rot="226789">
            <a:off x="5883055" y="1229270"/>
            <a:ext cx="2655347" cy="540000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MECANISMOS DE DEFESA INTERNA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07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"/>
          <a:stretch/>
        </p:blipFill>
        <p:spPr bwMode="auto">
          <a:xfrm>
            <a:off x="348611" y="1071789"/>
            <a:ext cx="4579207" cy="388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4</a:t>
            </a:r>
            <a:endParaRPr lang="pt-PT" sz="1000" dirty="0">
              <a:solidFill>
                <a:srgbClr val="46464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2956" y="1958286"/>
            <a:ext cx="3817556" cy="306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PT" dirty="0" smtClean="0">
                <a:solidFill>
                  <a:srgbClr val="464646"/>
                </a:solidFill>
              </a:rPr>
              <a:t>A infeção desencadeia uma </a:t>
            </a:r>
            <a:r>
              <a:rPr lang="pt-PT" b="1" u="sng" dirty="0" smtClean="0">
                <a:solidFill>
                  <a:srgbClr val="464646"/>
                </a:solidFill>
              </a:rPr>
              <a:t>resposta inflamatória</a:t>
            </a:r>
            <a:r>
              <a:rPr lang="pt-PT" dirty="0" smtClean="0">
                <a:solidFill>
                  <a:srgbClr val="464646"/>
                </a:solidFill>
              </a:rPr>
              <a:t> na </a:t>
            </a:r>
            <a:r>
              <a:rPr lang="pt-BR" dirty="0" smtClean="0">
                <a:solidFill>
                  <a:srgbClr val="464646"/>
                </a:solidFill>
              </a:rPr>
              <a:t>parte </a:t>
            </a:r>
            <a:r>
              <a:rPr lang="pt-BR" dirty="0">
                <a:solidFill>
                  <a:srgbClr val="464646"/>
                </a:solidFill>
              </a:rPr>
              <a:t>do corpo </a:t>
            </a:r>
            <a:r>
              <a:rPr lang="pt-BR" dirty="0" smtClean="0">
                <a:solidFill>
                  <a:srgbClr val="464646"/>
                </a:solidFill>
              </a:rPr>
              <a:t>infetada</a:t>
            </a:r>
            <a:r>
              <a:rPr lang="pt-PT" dirty="0" smtClean="0">
                <a:solidFill>
                  <a:srgbClr val="464646"/>
                </a:solidFill>
              </a:rPr>
              <a:t>, que se caracteriza por: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dilatação </a:t>
            </a:r>
            <a:r>
              <a:rPr lang="pt-BR" dirty="0" smtClean="0">
                <a:solidFill>
                  <a:srgbClr val="464646"/>
                </a:solidFill>
              </a:rPr>
              <a:t>dos vasos </a:t>
            </a:r>
            <a:r>
              <a:rPr lang="pt-BR" dirty="0">
                <a:solidFill>
                  <a:srgbClr val="464646"/>
                </a:solidFill>
              </a:rPr>
              <a:t>sanguíneos (</a:t>
            </a:r>
            <a:r>
              <a:rPr lang="pt-BR" b="1" dirty="0">
                <a:solidFill>
                  <a:srgbClr val="464646"/>
                </a:solidFill>
              </a:rPr>
              <a:t>inchaço</a:t>
            </a:r>
            <a:r>
              <a:rPr lang="pt-BR" dirty="0" smtClean="0">
                <a:solidFill>
                  <a:srgbClr val="464646"/>
                </a:solidFill>
              </a:rPr>
              <a:t>);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aumento </a:t>
            </a:r>
            <a:r>
              <a:rPr lang="pt-BR" dirty="0">
                <a:solidFill>
                  <a:srgbClr val="464646"/>
                </a:solidFill>
              </a:rPr>
              <a:t>do fluxo </a:t>
            </a:r>
            <a:r>
              <a:rPr lang="pt-BR" dirty="0" smtClean="0">
                <a:solidFill>
                  <a:srgbClr val="464646"/>
                </a:solidFill>
              </a:rPr>
              <a:t>sanguíneo (</a:t>
            </a:r>
            <a:r>
              <a:rPr lang="pt-BR" b="1" dirty="0" smtClean="0">
                <a:solidFill>
                  <a:srgbClr val="464646"/>
                </a:solidFill>
              </a:rPr>
              <a:t>vermelhidão</a:t>
            </a:r>
            <a:r>
              <a:rPr lang="pt-BR" dirty="0" smtClean="0">
                <a:solidFill>
                  <a:srgbClr val="464646"/>
                </a:solidFill>
              </a:rPr>
              <a:t>);</a:t>
            </a:r>
            <a:endParaRPr lang="pt-BR" dirty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 smtClean="0">
                <a:solidFill>
                  <a:srgbClr val="464646"/>
                </a:solidFill>
              </a:rPr>
              <a:t>aumento </a:t>
            </a:r>
            <a:r>
              <a:rPr lang="pt-BR" b="1" dirty="0">
                <a:solidFill>
                  <a:srgbClr val="464646"/>
                </a:solidFill>
              </a:rPr>
              <a:t>da </a:t>
            </a:r>
            <a:r>
              <a:rPr lang="pt-BR" b="1" dirty="0" smtClean="0">
                <a:solidFill>
                  <a:srgbClr val="464646"/>
                </a:solidFill>
              </a:rPr>
              <a:t>temperatura</a:t>
            </a:r>
            <a:r>
              <a:rPr lang="pt-BR" dirty="0" smtClean="0">
                <a:solidFill>
                  <a:srgbClr val="464646"/>
                </a:solidFill>
              </a:rPr>
              <a:t>; 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 smtClean="0">
                <a:solidFill>
                  <a:srgbClr val="464646"/>
                </a:solidFill>
              </a:rPr>
              <a:t>dor</a:t>
            </a:r>
            <a:r>
              <a:rPr lang="pt-BR" dirty="0" smtClean="0">
                <a:solidFill>
                  <a:srgbClr val="464646"/>
                </a:solidFill>
              </a:rPr>
              <a:t>.</a:t>
            </a:r>
            <a:endParaRPr lang="pt-PT" dirty="0">
              <a:solidFill>
                <a:srgbClr val="464646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148064" y="1933759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33517" y="1449733"/>
            <a:ext cx="2250251" cy="421010"/>
            <a:chOff x="1659003" y="1563682"/>
            <a:chExt cx="2250251" cy="444748"/>
          </a:xfrm>
        </p:grpSpPr>
        <p:sp>
          <p:nvSpPr>
            <p:cNvPr id="15" name="Parallelogram 14"/>
            <p:cNvSpPr/>
            <p:nvPr/>
          </p:nvSpPr>
          <p:spPr>
            <a:xfrm rot="16200000" flipH="1">
              <a:off x="1561535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59003" y="1590101"/>
              <a:ext cx="2250251" cy="418329"/>
              <a:chOff x="1957387" y="4951966"/>
              <a:chExt cx="3463454" cy="55953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224870" y="4951967"/>
                <a:ext cx="3195971" cy="55953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INFLAMAÇÃO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957387" y="4951966"/>
                <a:ext cx="295275" cy="55953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5319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Como atuam os mecanismos de defesa interna?</a:t>
            </a:r>
          </a:p>
        </p:txBody>
      </p:sp>
      <p:sp>
        <p:nvSpPr>
          <p:cNvPr id="17" name="Rectangle 16"/>
          <p:cNvSpPr/>
          <p:nvPr/>
        </p:nvSpPr>
        <p:spPr>
          <a:xfrm rot="226789">
            <a:off x="5883055" y="1204743"/>
            <a:ext cx="2655347" cy="540000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MECANISMOS DE DEFESA INTERNA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07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375" y="1311776"/>
            <a:ext cx="4676673" cy="378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5</a:t>
            </a:r>
            <a:endParaRPr lang="pt-PT" sz="1000" dirty="0">
              <a:solidFill>
                <a:srgbClr val="464646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33517" y="1449733"/>
            <a:ext cx="2250251" cy="421010"/>
            <a:chOff x="1659003" y="1563682"/>
            <a:chExt cx="2250251" cy="444748"/>
          </a:xfrm>
        </p:grpSpPr>
        <p:sp>
          <p:nvSpPr>
            <p:cNvPr id="15" name="Parallelogram 14"/>
            <p:cNvSpPr/>
            <p:nvPr/>
          </p:nvSpPr>
          <p:spPr>
            <a:xfrm rot="16200000" flipH="1">
              <a:off x="1561535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59003" y="1590101"/>
              <a:ext cx="2250251" cy="418329"/>
              <a:chOff x="1957387" y="4951966"/>
              <a:chExt cx="3463454" cy="55953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224870" y="4951967"/>
                <a:ext cx="3195971" cy="55953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INFLAMAÇÃO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957387" y="4951966"/>
                <a:ext cx="295275" cy="55953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3" name="Straight Connector 12"/>
          <p:cNvCxnSpPr>
            <a:endCxn id="24" idx="1"/>
          </p:cNvCxnSpPr>
          <p:nvPr/>
        </p:nvCxnSpPr>
        <p:spPr>
          <a:xfrm>
            <a:off x="3915836" y="3859802"/>
            <a:ext cx="1639802" cy="540079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5555638" y="4197557"/>
            <a:ext cx="1672566" cy="382325"/>
            <a:chOff x="1659003" y="1563682"/>
            <a:chExt cx="1672566" cy="452520"/>
          </a:xfrm>
        </p:grpSpPr>
        <p:sp>
          <p:nvSpPr>
            <p:cNvPr id="21" name="Parallelogram 2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1659003" y="1590104"/>
              <a:ext cx="1672566" cy="426098"/>
              <a:chOff x="1957387" y="4951966"/>
              <a:chExt cx="2574313" cy="569923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2224871" y="4951968"/>
                <a:ext cx="2306829" cy="56992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DIAPEDESE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957387" y="4951966"/>
                <a:ext cx="295275" cy="56992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25" name="Straight Connector 24"/>
          <p:cNvCxnSpPr/>
          <p:nvPr/>
        </p:nvCxnSpPr>
        <p:spPr>
          <a:xfrm flipV="1">
            <a:off x="4633316" y="2632048"/>
            <a:ext cx="950605" cy="8663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5452280" y="2429725"/>
            <a:ext cx="1672566" cy="382325"/>
            <a:chOff x="1659003" y="1563682"/>
            <a:chExt cx="1672566" cy="452520"/>
          </a:xfrm>
        </p:grpSpPr>
        <p:sp>
          <p:nvSpPr>
            <p:cNvPr id="27" name="Parallelogram 2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659003" y="1590104"/>
              <a:ext cx="1672566" cy="426098"/>
              <a:chOff x="1957387" y="4951966"/>
              <a:chExt cx="2574313" cy="569923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2224871" y="4951968"/>
                <a:ext cx="2306829" cy="56992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FAGOCITOSE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957387" y="4951966"/>
                <a:ext cx="295275" cy="56992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5279704" y="2730310"/>
            <a:ext cx="3756792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PT" dirty="0" smtClean="0">
                <a:solidFill>
                  <a:srgbClr val="464646"/>
                </a:solidFill>
              </a:rPr>
              <a:t>Capacidade de </a:t>
            </a:r>
            <a:r>
              <a:rPr lang="pt-PT" b="1" dirty="0" smtClean="0">
                <a:solidFill>
                  <a:srgbClr val="464646"/>
                </a:solidFill>
              </a:rPr>
              <a:t>envolver </a:t>
            </a:r>
            <a:r>
              <a:rPr lang="pt-PT" b="1" dirty="0">
                <a:solidFill>
                  <a:srgbClr val="464646"/>
                </a:solidFill>
              </a:rPr>
              <a:t>e </a:t>
            </a:r>
            <a:r>
              <a:rPr lang="pt-PT" b="1" dirty="0" smtClean="0">
                <a:solidFill>
                  <a:srgbClr val="464646"/>
                </a:solidFill>
              </a:rPr>
              <a:t>digerir os microrganismos</a:t>
            </a:r>
            <a:r>
              <a:rPr lang="pt-PT" dirty="0">
                <a:solidFill>
                  <a:srgbClr val="464646"/>
                </a:solidFill>
              </a:rPr>
              <a:t>, </a:t>
            </a:r>
            <a:r>
              <a:rPr lang="pt-PT" dirty="0" smtClean="0">
                <a:solidFill>
                  <a:srgbClr val="464646"/>
                </a:solidFill>
              </a:rPr>
              <a:t>destruindo-os;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PT" dirty="0" smtClean="0">
                <a:solidFill>
                  <a:srgbClr val="464646"/>
                </a:solidFill>
              </a:rPr>
              <a:t>Resposta </a:t>
            </a:r>
            <a:r>
              <a:rPr lang="pt-PT" b="1" dirty="0">
                <a:solidFill>
                  <a:srgbClr val="464646"/>
                </a:solidFill>
              </a:rPr>
              <a:t>não específica</a:t>
            </a:r>
            <a:r>
              <a:rPr lang="pt-PT" dirty="0">
                <a:solidFill>
                  <a:srgbClr val="46464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200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0944" y="1573084"/>
            <a:ext cx="4583041" cy="3570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Como atuam os mecanismos de defesa interna?</a:t>
            </a:r>
          </a:p>
        </p:txBody>
      </p:sp>
      <p:sp>
        <p:nvSpPr>
          <p:cNvPr id="17" name="Rectangle 16"/>
          <p:cNvSpPr/>
          <p:nvPr/>
        </p:nvSpPr>
        <p:spPr>
          <a:xfrm rot="226789">
            <a:off x="5883056" y="1469117"/>
            <a:ext cx="2655347" cy="540000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MECANISMOS DE DEFESA INTERNA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6</a:t>
            </a:r>
            <a:endParaRPr lang="pt-PT" sz="1000" dirty="0">
              <a:solidFill>
                <a:srgbClr val="464646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907704" y="2499742"/>
            <a:ext cx="3408290" cy="292978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5508104" y="2643758"/>
            <a:ext cx="1672566" cy="382325"/>
            <a:chOff x="1659003" y="1563682"/>
            <a:chExt cx="1672566" cy="452520"/>
          </a:xfrm>
        </p:grpSpPr>
        <p:sp>
          <p:nvSpPr>
            <p:cNvPr id="27" name="Parallelogram 2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659003" y="1590104"/>
              <a:ext cx="1672566" cy="426098"/>
              <a:chOff x="1957387" y="4951966"/>
              <a:chExt cx="2574313" cy="569923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2224871" y="4951968"/>
                <a:ext cx="2306829" cy="56992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ANTICORPOS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957387" y="4951966"/>
                <a:ext cx="295275" cy="56992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5567737" y="3003798"/>
            <a:ext cx="316524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PT" b="1" dirty="0">
                <a:solidFill>
                  <a:srgbClr val="464646"/>
                </a:solidFill>
              </a:rPr>
              <a:t>Inativam</a:t>
            </a:r>
            <a:r>
              <a:rPr lang="pt-PT" dirty="0">
                <a:solidFill>
                  <a:srgbClr val="464646"/>
                </a:solidFill>
              </a:rPr>
              <a:t> os microrganismos.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PT" dirty="0">
                <a:solidFill>
                  <a:srgbClr val="464646"/>
                </a:solidFill>
              </a:rPr>
              <a:t>Resposta </a:t>
            </a:r>
            <a:r>
              <a:rPr lang="pt-PT" b="1" dirty="0">
                <a:solidFill>
                  <a:srgbClr val="464646"/>
                </a:solidFill>
              </a:rPr>
              <a:t>específica</a:t>
            </a:r>
            <a:r>
              <a:rPr lang="pt-PT" dirty="0">
                <a:solidFill>
                  <a:srgbClr val="464646"/>
                </a:solidFill>
              </a:rPr>
              <a:t>.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233517" y="1449733"/>
            <a:ext cx="3402379" cy="421010"/>
            <a:chOff x="1659003" y="1563682"/>
            <a:chExt cx="3402379" cy="444748"/>
          </a:xfrm>
        </p:grpSpPr>
        <p:sp>
          <p:nvSpPr>
            <p:cNvPr id="33" name="Parallelogram 32"/>
            <p:cNvSpPr/>
            <p:nvPr/>
          </p:nvSpPr>
          <p:spPr>
            <a:xfrm rot="16200000" flipH="1">
              <a:off x="1561535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1659003" y="1590101"/>
              <a:ext cx="3402379" cy="418329"/>
              <a:chOff x="1957387" y="4951966"/>
              <a:chExt cx="5236743" cy="559532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2224870" y="4951967"/>
                <a:ext cx="4969260" cy="55953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PRODUÇÃO DE ANTICORPOS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957387" y="4951966"/>
                <a:ext cx="295275" cy="55953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9" name="Straight Connector 38"/>
          <p:cNvCxnSpPr/>
          <p:nvPr/>
        </p:nvCxnSpPr>
        <p:spPr>
          <a:xfrm flipV="1">
            <a:off x="2771800" y="2792720"/>
            <a:ext cx="2592288" cy="193927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46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539930" y="3076922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Como prevenir as </a:t>
            </a:r>
            <a:r>
              <a:rPr lang="pt-BR" sz="2000" b="1" dirty="0" smtClean="0">
                <a:solidFill>
                  <a:srgbClr val="464646"/>
                </a:solidFill>
              </a:rPr>
              <a:t>doenças infeciosas</a:t>
            </a:r>
            <a:r>
              <a:rPr lang="pt-BR" sz="2000" b="1" dirty="0">
                <a:solidFill>
                  <a:srgbClr val="464646"/>
                </a:solidFill>
              </a:rPr>
              <a:t>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014" y="1202055"/>
            <a:ext cx="894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As doenças infeciosas podem ser prevenidas através de </a:t>
            </a:r>
            <a:r>
              <a:rPr lang="pt-BR" b="1" u="sng" dirty="0" smtClean="0">
                <a:solidFill>
                  <a:srgbClr val="F05946"/>
                </a:solidFill>
              </a:rPr>
              <a:t>cuidados de higiene</a:t>
            </a:r>
            <a:r>
              <a:rPr lang="pt-BR" dirty="0" smtClean="0">
                <a:solidFill>
                  <a:srgbClr val="F05946"/>
                </a:solidFill>
              </a:rPr>
              <a:t>!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7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37051" y="3076922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38677" y="1664398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37" y="1838880"/>
            <a:ext cx="3960440" cy="300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541556" y="1664398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8024" y="1838879"/>
            <a:ext cx="3889565" cy="300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168772" y="4153258"/>
            <a:ext cx="2387004" cy="376735"/>
            <a:chOff x="1659003" y="1563681"/>
            <a:chExt cx="2387969" cy="594541"/>
          </a:xfrm>
        </p:grpSpPr>
        <p:sp>
          <p:nvSpPr>
            <p:cNvPr id="23" name="Parallelogram 22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659003" y="1590091"/>
              <a:ext cx="2387969" cy="568131"/>
              <a:chOff x="1957387" y="4951964"/>
              <a:chExt cx="3675422" cy="759900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2224870" y="4951964"/>
                <a:ext cx="3407939" cy="75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HIGIENE CORPORAL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957387" y="4951964"/>
                <a:ext cx="295274" cy="759898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4636259" y="2067694"/>
            <a:ext cx="2387004" cy="376735"/>
            <a:chOff x="1659003" y="1563681"/>
            <a:chExt cx="2387969" cy="594541"/>
          </a:xfrm>
        </p:grpSpPr>
        <p:sp>
          <p:nvSpPr>
            <p:cNvPr id="28" name="Parallelogram 27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659003" y="1590091"/>
              <a:ext cx="2387969" cy="568131"/>
              <a:chOff x="1957387" y="4951964"/>
              <a:chExt cx="3675422" cy="759900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224870" y="4951964"/>
                <a:ext cx="3407939" cy="75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HIGIENE ALIMENTAR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957387" y="4951964"/>
                <a:ext cx="295274" cy="759898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816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572204" y="3076922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541556" y="1664398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90841" y="3076922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38677" y="1664398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251" y="1824531"/>
            <a:ext cx="4007706" cy="300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Como prevenir as </a:t>
            </a:r>
            <a:r>
              <a:rPr lang="pt-BR" sz="2000" b="1" dirty="0" smtClean="0">
                <a:solidFill>
                  <a:srgbClr val="464646"/>
                </a:solidFill>
              </a:rPr>
              <a:t>doenças infeciosas</a:t>
            </a:r>
            <a:r>
              <a:rPr lang="pt-BR" sz="2000" b="1" dirty="0">
                <a:solidFill>
                  <a:srgbClr val="464646"/>
                </a:solidFill>
              </a:rPr>
              <a:t>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014" y="1202055"/>
            <a:ext cx="894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As doenças infeciosas podem ser prevenidas através de </a:t>
            </a:r>
            <a:r>
              <a:rPr lang="pt-BR" b="1" u="sng" dirty="0" smtClean="0">
                <a:solidFill>
                  <a:srgbClr val="F05946"/>
                </a:solidFill>
              </a:rPr>
              <a:t>cuidados de higiene</a:t>
            </a:r>
            <a:r>
              <a:rPr lang="pt-BR" dirty="0" smtClean="0">
                <a:solidFill>
                  <a:srgbClr val="F05946"/>
                </a:solidFill>
              </a:rPr>
              <a:t>!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>
                <a:solidFill>
                  <a:srgbClr val="464646"/>
                </a:solidFill>
              </a:rPr>
              <a:t>8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9073" y="1824531"/>
            <a:ext cx="4000808" cy="300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4636259" y="4211239"/>
            <a:ext cx="3464133" cy="376735"/>
            <a:chOff x="1659003" y="1563681"/>
            <a:chExt cx="3465533" cy="594541"/>
          </a:xfrm>
        </p:grpSpPr>
        <p:sp>
          <p:nvSpPr>
            <p:cNvPr id="17" name="Parallelogram 16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59003" y="1590091"/>
              <a:ext cx="3465533" cy="568131"/>
              <a:chOff x="1957387" y="4951964"/>
              <a:chExt cx="5333947" cy="75990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224870" y="4951964"/>
                <a:ext cx="5066464" cy="75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HIGIENE DA ROUPA E CALÇADO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957387" y="4951964"/>
                <a:ext cx="295274" cy="759898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211804" y="2139702"/>
            <a:ext cx="3022070" cy="376735"/>
            <a:chOff x="1659003" y="1563681"/>
            <a:chExt cx="3023292" cy="594541"/>
          </a:xfrm>
        </p:grpSpPr>
        <p:sp>
          <p:nvSpPr>
            <p:cNvPr id="23" name="Parallelogram 22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659003" y="1590091"/>
              <a:ext cx="3023292" cy="568131"/>
              <a:chOff x="1957387" y="4951964"/>
              <a:chExt cx="4653274" cy="759900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2224872" y="4951964"/>
                <a:ext cx="4385789" cy="75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HIGIENE DAS HABITAÇÕES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957387" y="4951964"/>
                <a:ext cx="295274" cy="759898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792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572204" y="3076922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541556" y="1664398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90841" y="3076922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38677" y="1664398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Como prevenir as </a:t>
            </a:r>
            <a:r>
              <a:rPr lang="pt-BR" sz="2000" b="1" dirty="0" smtClean="0">
                <a:solidFill>
                  <a:srgbClr val="464646"/>
                </a:solidFill>
              </a:rPr>
              <a:t>doenças infeciosas</a:t>
            </a:r>
            <a:r>
              <a:rPr lang="pt-BR" sz="2000" b="1" dirty="0">
                <a:solidFill>
                  <a:srgbClr val="464646"/>
                </a:solidFill>
              </a:rPr>
              <a:t>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014" y="1202055"/>
            <a:ext cx="894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As doenças infeciosas podem ser prevenidas através de </a:t>
            </a:r>
            <a:r>
              <a:rPr lang="pt-BR" b="1" u="sng" dirty="0" smtClean="0">
                <a:solidFill>
                  <a:srgbClr val="F05946"/>
                </a:solidFill>
              </a:rPr>
              <a:t>cuidados de higiene</a:t>
            </a:r>
            <a:r>
              <a:rPr lang="pt-BR" dirty="0" smtClean="0">
                <a:solidFill>
                  <a:srgbClr val="F05946"/>
                </a:solidFill>
              </a:rPr>
              <a:t>!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9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160" y="1830252"/>
            <a:ext cx="3978458" cy="298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2292" y="1830252"/>
            <a:ext cx="3968454" cy="298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4636259" y="2139701"/>
            <a:ext cx="2456020" cy="376735"/>
            <a:chOff x="1659003" y="1563681"/>
            <a:chExt cx="2457013" cy="594541"/>
          </a:xfrm>
        </p:grpSpPr>
        <p:sp>
          <p:nvSpPr>
            <p:cNvPr id="26" name="Parallelogram 25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659003" y="1590091"/>
              <a:ext cx="2457013" cy="568131"/>
              <a:chOff x="1957387" y="4951964"/>
              <a:chExt cx="3781692" cy="7599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2224870" y="4951964"/>
                <a:ext cx="3514209" cy="75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DESINFEÇÃO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957387" y="4951964"/>
                <a:ext cx="295274" cy="759898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211804" y="4155926"/>
            <a:ext cx="2121585" cy="376735"/>
            <a:chOff x="1659003" y="1563681"/>
            <a:chExt cx="2122443" cy="594541"/>
          </a:xfrm>
        </p:grpSpPr>
        <p:sp>
          <p:nvSpPr>
            <p:cNvPr id="31" name="Parallelogram 30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1659003" y="1590091"/>
              <a:ext cx="2122443" cy="568131"/>
              <a:chOff x="1957387" y="4951964"/>
              <a:chExt cx="3266740" cy="759900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224872" y="4951964"/>
                <a:ext cx="2999255" cy="75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ESTERILIZAÇÃO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957387" y="4951964"/>
                <a:ext cx="295274" cy="759898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95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Como prevenir as </a:t>
            </a:r>
            <a:r>
              <a:rPr lang="pt-BR" sz="2000" b="1" dirty="0" smtClean="0">
                <a:solidFill>
                  <a:srgbClr val="464646"/>
                </a:solidFill>
              </a:rPr>
              <a:t>doenças infeciosas</a:t>
            </a:r>
            <a:r>
              <a:rPr lang="pt-BR" sz="2000" b="1" dirty="0">
                <a:solidFill>
                  <a:srgbClr val="464646"/>
                </a:solidFill>
              </a:rPr>
              <a:t>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014" y="1202055"/>
            <a:ext cx="8944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As doenças infeciosas podem ser prevenidas através de </a:t>
            </a:r>
            <a:r>
              <a:rPr lang="pt-BR" b="1" u="sng" dirty="0" smtClean="0">
                <a:solidFill>
                  <a:srgbClr val="F05946"/>
                </a:solidFill>
              </a:rPr>
              <a:t>vacinação</a:t>
            </a:r>
            <a:r>
              <a:rPr lang="pt-BR" dirty="0" smtClean="0">
                <a:solidFill>
                  <a:srgbClr val="F05946"/>
                </a:solidFill>
              </a:rPr>
              <a:t>!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10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90841" y="3076922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38677" y="1664398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56" y="1800540"/>
            <a:ext cx="4044520" cy="3071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858900" y="1933759"/>
            <a:ext cx="4177596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PT" dirty="0" smtClean="0">
                <a:solidFill>
                  <a:srgbClr val="464646"/>
                </a:solidFill>
              </a:rPr>
              <a:t>A </a:t>
            </a:r>
            <a:r>
              <a:rPr lang="pt-PT" dirty="0">
                <a:solidFill>
                  <a:srgbClr val="464646"/>
                </a:solidFill>
              </a:rPr>
              <a:t>vacinação uma das práticas mais eficazes de prevenção </a:t>
            </a:r>
            <a:r>
              <a:rPr lang="pt-PT" dirty="0" smtClean="0">
                <a:solidFill>
                  <a:srgbClr val="464646"/>
                </a:solidFill>
              </a:rPr>
              <a:t>de doenças infeciosas. </a:t>
            </a:r>
          </a:p>
          <a:p>
            <a:pPr>
              <a:lnSpc>
                <a:spcPct val="120000"/>
              </a:lnSpc>
            </a:pPr>
            <a:r>
              <a:rPr lang="pt-PT" b="1" u="sng" dirty="0" smtClean="0">
                <a:solidFill>
                  <a:srgbClr val="464646"/>
                </a:solidFill>
              </a:rPr>
              <a:t>A vacina</a:t>
            </a:r>
            <a:r>
              <a:rPr lang="pt-PT" dirty="0" smtClean="0">
                <a:solidFill>
                  <a:srgbClr val="464646"/>
                </a:solidFill>
              </a:rPr>
              <a:t>: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é um </a:t>
            </a:r>
            <a:r>
              <a:rPr lang="pt-BR" dirty="0">
                <a:solidFill>
                  <a:srgbClr val="464646"/>
                </a:solidFill>
              </a:rPr>
              <a:t>medicamento constituído </a:t>
            </a:r>
            <a:r>
              <a:rPr lang="pt-BR" dirty="0" smtClean="0">
                <a:solidFill>
                  <a:srgbClr val="464646"/>
                </a:solidFill>
              </a:rPr>
              <a:t>por</a:t>
            </a:r>
            <a:r>
              <a:rPr lang="pt-BR" b="1" dirty="0" smtClean="0">
                <a:solidFill>
                  <a:srgbClr val="464646"/>
                </a:solidFill>
              </a:rPr>
              <a:t> </a:t>
            </a:r>
            <a:r>
              <a:rPr lang="pt-BR" b="1" dirty="0">
                <a:solidFill>
                  <a:srgbClr val="464646"/>
                </a:solidFill>
              </a:rPr>
              <a:t>microrganismos atenuados ou mortos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promove </a:t>
            </a:r>
            <a:r>
              <a:rPr lang="pt-BR" dirty="0">
                <a:solidFill>
                  <a:srgbClr val="464646"/>
                </a:solidFill>
              </a:rPr>
              <a:t>a </a:t>
            </a:r>
            <a:r>
              <a:rPr lang="pt-BR" b="1" dirty="0" smtClean="0">
                <a:solidFill>
                  <a:srgbClr val="464646"/>
                </a:solidFill>
              </a:rPr>
              <a:t>produção de </a:t>
            </a:r>
            <a:r>
              <a:rPr lang="pt-BR" b="1" dirty="0">
                <a:solidFill>
                  <a:srgbClr val="464646"/>
                </a:solidFill>
              </a:rPr>
              <a:t>anticorpos </a:t>
            </a:r>
            <a:r>
              <a:rPr lang="pt-BR" dirty="0">
                <a:solidFill>
                  <a:srgbClr val="464646"/>
                </a:solidFill>
              </a:rPr>
              <a:t>pelo </a:t>
            </a:r>
            <a:r>
              <a:rPr lang="pt-BR" dirty="0" smtClean="0">
                <a:solidFill>
                  <a:srgbClr val="464646"/>
                </a:solidFill>
              </a:rPr>
              <a:t>organismo;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promove </a:t>
            </a:r>
            <a:r>
              <a:rPr lang="pt-BR" dirty="0">
                <a:solidFill>
                  <a:srgbClr val="464646"/>
                </a:solidFill>
              </a:rPr>
              <a:t>a </a:t>
            </a:r>
            <a:r>
              <a:rPr lang="pt-BR" b="1" dirty="0">
                <a:solidFill>
                  <a:srgbClr val="464646"/>
                </a:solidFill>
              </a:rPr>
              <a:t>imunidade </a:t>
            </a:r>
            <a:r>
              <a:rPr lang="pt-BR" b="1" dirty="0" smtClean="0">
                <a:solidFill>
                  <a:srgbClr val="464646"/>
                </a:solidFill>
              </a:rPr>
              <a:t>a longo prazo  </a:t>
            </a:r>
            <a:r>
              <a:rPr lang="pt-BR" dirty="0" smtClean="0">
                <a:solidFill>
                  <a:srgbClr val="464646"/>
                </a:solidFill>
              </a:rPr>
              <a:t>do organismo.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644008" y="1933759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211804" y="4155926"/>
            <a:ext cx="2121585" cy="376735"/>
            <a:chOff x="1659003" y="1563681"/>
            <a:chExt cx="2122443" cy="594541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1"/>
              <a:ext cx="2122443" cy="568131"/>
              <a:chOff x="1957387" y="4951964"/>
              <a:chExt cx="3266740" cy="7599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72" y="4951964"/>
                <a:ext cx="2999255" cy="75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VACINAÇÃO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4"/>
                <a:ext cx="295274" cy="759898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240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416696" y="3138054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668619" y="1092258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Como prevenir as </a:t>
            </a:r>
            <a:r>
              <a:rPr lang="pt-BR" sz="2000" b="1" dirty="0" smtClean="0">
                <a:solidFill>
                  <a:srgbClr val="464646"/>
                </a:solidFill>
              </a:rPr>
              <a:t>doenças infeciosas</a:t>
            </a:r>
            <a:r>
              <a:rPr lang="pt-BR" sz="2000" b="1" dirty="0">
                <a:solidFill>
                  <a:srgbClr val="464646"/>
                </a:solidFill>
              </a:rPr>
              <a:t>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014" y="1274063"/>
            <a:ext cx="2391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As doenças infeciosas podem ser prevenidas através de </a:t>
            </a:r>
            <a:r>
              <a:rPr lang="pt-BR" b="1" u="sng" dirty="0" smtClean="0">
                <a:solidFill>
                  <a:srgbClr val="F05946"/>
                </a:solidFill>
              </a:rPr>
              <a:t>vacinação</a:t>
            </a:r>
            <a:r>
              <a:rPr lang="pt-BR" dirty="0" smtClean="0">
                <a:solidFill>
                  <a:srgbClr val="F05946"/>
                </a:solidFill>
              </a:rPr>
              <a:t>!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11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24169"/>
            <a:ext cx="5724268" cy="368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2499391"/>
            <a:ext cx="2207868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BR" sz="1600" dirty="0">
                <a:solidFill>
                  <a:srgbClr val="464646"/>
                </a:solidFill>
              </a:rPr>
              <a:t>Em Portugal, </a:t>
            </a:r>
            <a:r>
              <a:rPr lang="pt-BR" sz="1600" b="1" dirty="0">
                <a:solidFill>
                  <a:srgbClr val="464646"/>
                </a:solidFill>
              </a:rPr>
              <a:t>as vacinas mais importantes </a:t>
            </a:r>
            <a:r>
              <a:rPr lang="pt-BR" sz="1600" dirty="0">
                <a:solidFill>
                  <a:srgbClr val="464646"/>
                </a:solidFill>
              </a:rPr>
              <a:t>são administradas</a:t>
            </a:r>
          </a:p>
          <a:p>
            <a:pPr algn="ctr">
              <a:lnSpc>
                <a:spcPct val="120000"/>
              </a:lnSpc>
            </a:pPr>
            <a:r>
              <a:rPr lang="pt-BR" sz="1600" dirty="0">
                <a:solidFill>
                  <a:srgbClr val="464646"/>
                </a:solidFill>
              </a:rPr>
              <a:t>à população </a:t>
            </a:r>
            <a:r>
              <a:rPr lang="pt-BR" sz="1600" b="1" dirty="0">
                <a:solidFill>
                  <a:srgbClr val="464646"/>
                </a:solidFill>
              </a:rPr>
              <a:t>gratuitamente</a:t>
            </a:r>
            <a:r>
              <a:rPr lang="pt-BR" sz="1600" dirty="0">
                <a:solidFill>
                  <a:srgbClr val="464646"/>
                </a:solidFill>
              </a:rPr>
              <a:t> através do </a:t>
            </a:r>
            <a:r>
              <a:rPr lang="pt-BR" sz="1600" b="1" dirty="0">
                <a:solidFill>
                  <a:srgbClr val="464646"/>
                </a:solidFill>
              </a:rPr>
              <a:t>Programa Nacional </a:t>
            </a:r>
            <a:r>
              <a:rPr lang="pt-BR" sz="1600" b="1" dirty="0" smtClean="0">
                <a:solidFill>
                  <a:srgbClr val="464646"/>
                </a:solidFill>
              </a:rPr>
              <a:t>de Vacinação </a:t>
            </a:r>
            <a:r>
              <a:rPr lang="pt-BR" sz="1600" dirty="0">
                <a:solidFill>
                  <a:srgbClr val="464646"/>
                </a:solidFill>
              </a:rPr>
              <a:t>– </a:t>
            </a:r>
            <a:r>
              <a:rPr lang="pt-BR" sz="1600" dirty="0" smtClean="0">
                <a:solidFill>
                  <a:srgbClr val="464646"/>
                </a:solidFill>
              </a:rPr>
              <a:t>PNV.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2565439" y="1496304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0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Como tratar as </a:t>
            </a:r>
            <a:r>
              <a:rPr lang="pt-BR" sz="2000" b="1" dirty="0" smtClean="0">
                <a:solidFill>
                  <a:srgbClr val="464646"/>
                </a:solidFill>
              </a:rPr>
              <a:t>doenças infeciosas</a:t>
            </a:r>
            <a:r>
              <a:rPr lang="pt-BR" sz="2000" b="1" dirty="0">
                <a:solidFill>
                  <a:srgbClr val="464646"/>
                </a:solidFill>
              </a:rPr>
              <a:t>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014" y="1202055"/>
            <a:ext cx="894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As doenças infeciosas podem ser tratadas com </a:t>
            </a:r>
            <a:r>
              <a:rPr lang="pt-BR" b="1" u="sng" dirty="0">
                <a:solidFill>
                  <a:srgbClr val="F05946"/>
                </a:solidFill>
              </a:rPr>
              <a:t>medicamentos</a:t>
            </a:r>
            <a:r>
              <a:rPr lang="pt-BR" dirty="0">
                <a:solidFill>
                  <a:srgbClr val="F05946"/>
                </a:solidFill>
              </a:rPr>
              <a:t> que</a:t>
            </a:r>
          </a:p>
          <a:p>
            <a:pPr algn="ctr"/>
            <a:r>
              <a:rPr lang="pt-BR" dirty="0">
                <a:solidFill>
                  <a:srgbClr val="F05946"/>
                </a:solidFill>
              </a:rPr>
              <a:t>destroem ou inibem a ação de microrganismos </a:t>
            </a:r>
            <a:r>
              <a:rPr lang="pt-BR" dirty="0" smtClean="0">
                <a:solidFill>
                  <a:srgbClr val="F05946"/>
                </a:solidFill>
              </a:rPr>
              <a:t>patogénicos!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12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554" y="2120958"/>
            <a:ext cx="5642758" cy="3043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539552" y="1923678"/>
            <a:ext cx="3136061" cy="582077"/>
            <a:chOff x="1659003" y="1563681"/>
            <a:chExt cx="3137328" cy="918600"/>
          </a:xfrm>
        </p:grpSpPr>
        <p:sp>
          <p:nvSpPr>
            <p:cNvPr id="13" name="Parallelogram 12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659003" y="1590091"/>
              <a:ext cx="3137328" cy="892190"/>
              <a:chOff x="1957387" y="4951964"/>
              <a:chExt cx="4828790" cy="1193343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2224872" y="4951964"/>
                <a:ext cx="4561305" cy="11933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MEDICAMENTOS QUE REQUEREM RECEITA MÉDICA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57387" y="4951964"/>
                <a:ext cx="295274" cy="1193343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5436096" y="1931393"/>
            <a:ext cx="3136061" cy="582077"/>
            <a:chOff x="1659003" y="1563681"/>
            <a:chExt cx="3137328" cy="918600"/>
          </a:xfrm>
        </p:grpSpPr>
        <p:sp>
          <p:nvSpPr>
            <p:cNvPr id="18" name="Parallelogram 17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659003" y="1590091"/>
              <a:ext cx="3137328" cy="892190"/>
              <a:chOff x="1957387" y="4951964"/>
              <a:chExt cx="4828790" cy="1193343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2224872" y="4951964"/>
                <a:ext cx="4561305" cy="11933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MEDICAMENTOS DE             VENDA LIVRE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957387" y="4951964"/>
                <a:ext cx="295274" cy="1193343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2" name="Rectangle 21"/>
          <p:cNvSpPr/>
          <p:nvPr/>
        </p:nvSpPr>
        <p:spPr>
          <a:xfrm>
            <a:off x="341038" y="4700227"/>
            <a:ext cx="1953233" cy="368321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ANTIBIÓTICOS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04550" y="4700228"/>
            <a:ext cx="1953233" cy="368321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ANTIFÚNGICOS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667281" y="4708211"/>
            <a:ext cx="1953233" cy="368321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ANTIVIRAIS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03519" y="4715798"/>
            <a:ext cx="1953233" cy="368321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ANTIPROTOZOÁRIOS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2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445865" y="3138539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38677" y="1664398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Como tratar as </a:t>
            </a:r>
            <a:r>
              <a:rPr lang="pt-BR" sz="2000" b="1" dirty="0" smtClean="0">
                <a:solidFill>
                  <a:srgbClr val="464646"/>
                </a:solidFill>
              </a:rPr>
              <a:t>doenças infeciosas</a:t>
            </a:r>
            <a:r>
              <a:rPr lang="pt-BR" sz="2000" b="1" dirty="0">
                <a:solidFill>
                  <a:srgbClr val="464646"/>
                </a:solidFill>
              </a:rPr>
              <a:t>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13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1779662"/>
            <a:ext cx="4361835" cy="314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Connector 22"/>
          <p:cNvCxnSpPr/>
          <p:nvPr/>
        </p:nvCxnSpPr>
        <p:spPr>
          <a:xfrm>
            <a:off x="4839250" y="1933759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 rot="21439011">
            <a:off x="864407" y="1252164"/>
            <a:ext cx="3136061" cy="582077"/>
            <a:chOff x="1659003" y="1563681"/>
            <a:chExt cx="3137328" cy="918600"/>
          </a:xfrm>
        </p:grpSpPr>
        <p:sp>
          <p:nvSpPr>
            <p:cNvPr id="25" name="Parallelogram 24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1659003" y="1590091"/>
              <a:ext cx="3137328" cy="892190"/>
              <a:chOff x="1957387" y="4951964"/>
              <a:chExt cx="4828790" cy="1193343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224872" y="4951964"/>
                <a:ext cx="4561305" cy="11933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MEDICAMENTOS DE             VENDA LIVRE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957387" y="4951964"/>
                <a:ext cx="295274" cy="1193343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5004048" y="1933759"/>
            <a:ext cx="4032448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PT" b="1" u="sng" dirty="0">
                <a:solidFill>
                  <a:srgbClr val="464646"/>
                </a:solidFill>
              </a:rPr>
              <a:t>ALGUNS CUIDADOS A TER</a:t>
            </a:r>
            <a:r>
              <a:rPr lang="pt-PT" dirty="0">
                <a:solidFill>
                  <a:srgbClr val="464646"/>
                </a:solidFill>
              </a:rPr>
              <a:t>: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ser </a:t>
            </a:r>
            <a:r>
              <a:rPr lang="pt-BR" b="1" dirty="0" smtClean="0">
                <a:solidFill>
                  <a:srgbClr val="464646"/>
                </a:solidFill>
              </a:rPr>
              <a:t>aconselhado pelo farmacêutico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ler a </a:t>
            </a:r>
            <a:r>
              <a:rPr lang="pt-BR" b="1" dirty="0">
                <a:solidFill>
                  <a:srgbClr val="464646"/>
                </a:solidFill>
              </a:rPr>
              <a:t>informação</a:t>
            </a:r>
            <a:r>
              <a:rPr lang="pt-BR" dirty="0">
                <a:solidFill>
                  <a:srgbClr val="464646"/>
                </a:solidFill>
              </a:rPr>
              <a:t> da </a:t>
            </a:r>
            <a:r>
              <a:rPr lang="pt-BR" b="1" dirty="0" smtClean="0">
                <a:solidFill>
                  <a:srgbClr val="464646"/>
                </a:solidFill>
              </a:rPr>
              <a:t>bula;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verificar </a:t>
            </a:r>
            <a:r>
              <a:rPr lang="pt-BR" dirty="0">
                <a:solidFill>
                  <a:srgbClr val="464646"/>
                </a:solidFill>
              </a:rPr>
              <a:t>se o </a:t>
            </a:r>
            <a:r>
              <a:rPr lang="pt-BR" b="1" dirty="0">
                <a:solidFill>
                  <a:srgbClr val="464646"/>
                </a:solidFill>
              </a:rPr>
              <a:t>medicamento</a:t>
            </a:r>
            <a:r>
              <a:rPr lang="pt-BR" dirty="0">
                <a:solidFill>
                  <a:srgbClr val="464646"/>
                </a:solidFill>
              </a:rPr>
              <a:t> é o </a:t>
            </a:r>
            <a:r>
              <a:rPr lang="pt-BR" b="1" dirty="0">
                <a:solidFill>
                  <a:srgbClr val="464646"/>
                </a:solidFill>
              </a:rPr>
              <a:t>adequado</a:t>
            </a:r>
            <a:r>
              <a:rPr lang="pt-BR" dirty="0">
                <a:solidFill>
                  <a:srgbClr val="464646"/>
                </a:solidFill>
              </a:rPr>
              <a:t> à doença;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verificar as </a:t>
            </a:r>
            <a:r>
              <a:rPr lang="pt-BR" b="1" dirty="0" smtClean="0">
                <a:solidFill>
                  <a:srgbClr val="464646"/>
                </a:solidFill>
              </a:rPr>
              <a:t>contraindicações;</a:t>
            </a:r>
            <a:endParaRPr lang="pt-BR" b="1" dirty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cumprir </a:t>
            </a:r>
            <a:r>
              <a:rPr lang="pt-BR" dirty="0">
                <a:solidFill>
                  <a:srgbClr val="464646"/>
                </a:solidFill>
              </a:rPr>
              <a:t>os </a:t>
            </a:r>
            <a:r>
              <a:rPr lang="pt-BR" b="1" dirty="0">
                <a:solidFill>
                  <a:srgbClr val="464646"/>
                </a:solidFill>
              </a:rPr>
              <a:t>horários</a:t>
            </a:r>
            <a:r>
              <a:rPr lang="pt-BR" dirty="0">
                <a:solidFill>
                  <a:srgbClr val="464646"/>
                </a:solidFill>
              </a:rPr>
              <a:t> de toma;</a:t>
            </a:r>
            <a:endParaRPr lang="pt-BR" dirty="0" smtClean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cumprir a </a:t>
            </a:r>
            <a:r>
              <a:rPr lang="pt-BR" b="1" dirty="0">
                <a:solidFill>
                  <a:srgbClr val="464646"/>
                </a:solidFill>
              </a:rPr>
              <a:t>dosagem</a:t>
            </a:r>
            <a:r>
              <a:rPr lang="pt-BR" dirty="0">
                <a:solidFill>
                  <a:srgbClr val="464646"/>
                </a:solidFill>
              </a:rPr>
              <a:t> recomendada.</a:t>
            </a:r>
            <a:endParaRPr lang="pt-BR" dirty="0" smtClean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32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31840" y="2212826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38677" y="1851670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Como tratar as </a:t>
            </a:r>
            <a:r>
              <a:rPr lang="pt-BR" sz="2000" b="1" dirty="0" smtClean="0">
                <a:solidFill>
                  <a:srgbClr val="464646"/>
                </a:solidFill>
              </a:rPr>
              <a:t>doenças infeciosas</a:t>
            </a:r>
            <a:r>
              <a:rPr lang="pt-BR" sz="2000" b="1" dirty="0">
                <a:solidFill>
                  <a:srgbClr val="464646"/>
                </a:solidFill>
              </a:rPr>
              <a:t>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14</a:t>
            </a:r>
            <a:endParaRPr lang="pt-PT" sz="1000" dirty="0">
              <a:solidFill>
                <a:srgbClr val="464646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572000" y="1347614"/>
            <a:ext cx="0" cy="2628000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 rot="21439011">
            <a:off x="864407" y="1252164"/>
            <a:ext cx="3136061" cy="582077"/>
            <a:chOff x="1659003" y="1563681"/>
            <a:chExt cx="3137328" cy="918600"/>
          </a:xfrm>
        </p:grpSpPr>
        <p:sp>
          <p:nvSpPr>
            <p:cNvPr id="25" name="Parallelogram 24"/>
            <p:cNvSpPr/>
            <p:nvPr/>
          </p:nvSpPr>
          <p:spPr>
            <a:xfrm rot="16200000" flipH="1">
              <a:off x="1564997" y="1672627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1659003" y="1590091"/>
              <a:ext cx="3137328" cy="892190"/>
              <a:chOff x="1957387" y="4951964"/>
              <a:chExt cx="4828790" cy="1193343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224872" y="4951964"/>
                <a:ext cx="4561305" cy="11933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ANTIBIÓTICOS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957387" y="4951964"/>
                <a:ext cx="295274" cy="1193343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467544" y="4155925"/>
            <a:ext cx="8242398" cy="817537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O uso desadequado de antibióticos pode tornar as bactérias resistentes </a:t>
            </a:r>
            <a:r>
              <a:rPr lang="en-US" sz="2000" b="1" dirty="0">
                <a:solidFill>
                  <a:schemeClr val="bg1"/>
                </a:solidFill>
              </a:rPr>
              <a:t>à sua </a:t>
            </a:r>
            <a:r>
              <a:rPr lang="en-US" sz="2000" b="1" dirty="0" smtClean="0">
                <a:solidFill>
                  <a:schemeClr val="bg1"/>
                </a:solidFill>
              </a:rPr>
              <a:t>ação, </a:t>
            </a:r>
            <a:r>
              <a:rPr lang="pt-PT" sz="2000" b="1" dirty="0">
                <a:solidFill>
                  <a:schemeClr val="bg1"/>
                </a:solidFill>
              </a:rPr>
              <a:t>deixando de ter efeito no combate a doencas </a:t>
            </a:r>
            <a:r>
              <a:rPr lang="pt-PT" sz="2000" b="1" dirty="0" smtClean="0">
                <a:solidFill>
                  <a:schemeClr val="bg1"/>
                </a:solidFill>
              </a:rPr>
              <a:t>específicas</a:t>
            </a:r>
            <a:r>
              <a:rPr lang="en-US" sz="2000" b="1" dirty="0">
                <a:solidFill>
                  <a:schemeClr val="bg1"/>
                </a:solidFill>
              </a:rPr>
              <a:t>!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1995686"/>
            <a:ext cx="3960440" cy="197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788024" y="1203598"/>
            <a:ext cx="4211960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t-PT" b="1" u="sng" dirty="0">
                <a:solidFill>
                  <a:srgbClr val="464646"/>
                </a:solidFill>
              </a:rPr>
              <a:t>ALGUNS CUIDADOS A TER</a:t>
            </a:r>
            <a:r>
              <a:rPr lang="pt-PT" dirty="0">
                <a:solidFill>
                  <a:srgbClr val="464646"/>
                </a:solidFill>
              </a:rPr>
              <a:t>: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seguir </a:t>
            </a:r>
            <a:r>
              <a:rPr lang="pt-BR" dirty="0">
                <a:solidFill>
                  <a:srgbClr val="464646"/>
                </a:solidFill>
              </a:rPr>
              <a:t>rigorosamente </a:t>
            </a:r>
            <a:r>
              <a:rPr lang="pt-BR" b="1" u="sng" dirty="0">
                <a:solidFill>
                  <a:srgbClr val="464646"/>
                </a:solidFill>
              </a:rPr>
              <a:t>todas as </a:t>
            </a:r>
            <a:r>
              <a:rPr lang="pt-BR" b="1" dirty="0">
                <a:solidFill>
                  <a:srgbClr val="464646"/>
                </a:solidFill>
              </a:rPr>
              <a:t>indicações do médico</a:t>
            </a:r>
            <a:r>
              <a:rPr lang="pt-BR" dirty="0">
                <a:solidFill>
                  <a:srgbClr val="464646"/>
                </a:solidFill>
              </a:rPr>
              <a:t>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cumprir os </a:t>
            </a:r>
            <a:r>
              <a:rPr lang="pt-BR" b="1" dirty="0">
                <a:solidFill>
                  <a:srgbClr val="464646"/>
                </a:solidFill>
              </a:rPr>
              <a:t>horários</a:t>
            </a:r>
            <a:r>
              <a:rPr lang="pt-BR" dirty="0">
                <a:solidFill>
                  <a:srgbClr val="464646"/>
                </a:solidFill>
              </a:rPr>
              <a:t> de toma;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cumprir a </a:t>
            </a:r>
            <a:r>
              <a:rPr lang="pt-BR" b="1" dirty="0">
                <a:solidFill>
                  <a:srgbClr val="464646"/>
                </a:solidFill>
              </a:rPr>
              <a:t>dosagem</a:t>
            </a:r>
            <a:r>
              <a:rPr lang="pt-BR" dirty="0">
                <a:solidFill>
                  <a:srgbClr val="464646"/>
                </a:solidFill>
              </a:rPr>
              <a:t> recomendada;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descartar os restos do antibiótico, </a:t>
            </a:r>
            <a:r>
              <a:rPr lang="pt-BR" b="1" dirty="0">
                <a:solidFill>
                  <a:srgbClr val="464646"/>
                </a:solidFill>
              </a:rPr>
              <a:t>entregando-o na farmácia</a:t>
            </a:r>
            <a:r>
              <a:rPr lang="pt-BR" dirty="0">
                <a:solidFill>
                  <a:srgbClr val="464646"/>
                </a:solidFill>
              </a:rPr>
              <a:t>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não tomar antibióticos de outra pessoa</a:t>
            </a:r>
            <a:r>
              <a:rPr lang="pt-BR" dirty="0" smtClean="0">
                <a:solidFill>
                  <a:srgbClr val="46464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39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464646"/>
                </a:solidFill>
              </a:rPr>
              <a:t>RESUMINDO...</a:t>
            </a:r>
            <a:endParaRPr lang="pt-PT" sz="2000" b="1" dirty="0">
              <a:solidFill>
                <a:srgbClr val="464646"/>
              </a:solidFill>
            </a:endParaRPr>
          </a:p>
        </p:txBody>
      </p:sp>
      <p:cxnSp>
        <p:nvCxnSpPr>
          <p:cNvPr id="35" name="Conexão recta 81"/>
          <p:cNvCxnSpPr/>
          <p:nvPr/>
        </p:nvCxnSpPr>
        <p:spPr>
          <a:xfrm>
            <a:off x="5967127" y="3166025"/>
            <a:ext cx="794" cy="173036"/>
          </a:xfrm>
          <a:prstGeom prst="line">
            <a:avLst/>
          </a:prstGeom>
          <a:ln w="19050">
            <a:solidFill>
              <a:srgbClr val="F059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xão recta 81"/>
          <p:cNvCxnSpPr/>
          <p:nvPr/>
        </p:nvCxnSpPr>
        <p:spPr>
          <a:xfrm flipH="1">
            <a:off x="4565335" y="1511025"/>
            <a:ext cx="6665" cy="468000"/>
          </a:xfrm>
          <a:prstGeom prst="line">
            <a:avLst/>
          </a:prstGeom>
          <a:ln w="19050">
            <a:solidFill>
              <a:srgbClr val="F059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xão reta 34"/>
          <p:cNvCxnSpPr/>
          <p:nvPr/>
        </p:nvCxnSpPr>
        <p:spPr>
          <a:xfrm>
            <a:off x="877888" y="1987134"/>
            <a:ext cx="5065733" cy="0"/>
          </a:xfrm>
          <a:prstGeom prst="line">
            <a:avLst/>
          </a:prstGeom>
          <a:ln w="19050">
            <a:solidFill>
              <a:srgbClr val="F059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xão recta 51"/>
          <p:cNvCxnSpPr/>
          <p:nvPr/>
        </p:nvCxnSpPr>
        <p:spPr>
          <a:xfrm>
            <a:off x="881063" y="1987134"/>
            <a:ext cx="0" cy="654050"/>
          </a:xfrm>
          <a:prstGeom prst="line">
            <a:avLst/>
          </a:prstGeom>
          <a:ln w="19050">
            <a:solidFill>
              <a:srgbClr val="F0594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ângulo 60"/>
          <p:cNvSpPr/>
          <p:nvPr/>
        </p:nvSpPr>
        <p:spPr>
          <a:xfrm>
            <a:off x="5330155" y="2649121"/>
            <a:ext cx="1260000" cy="506610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cuidados </a:t>
            </a:r>
            <a:r>
              <a:rPr lang="pt-P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higiene</a:t>
            </a:r>
          </a:p>
        </p:txBody>
      </p:sp>
      <p:sp>
        <p:nvSpPr>
          <p:cNvPr id="51" name="CaixaDeTexto 110"/>
          <p:cNvSpPr txBox="1">
            <a:spLocks noChangeArrowheads="1"/>
          </p:cNvSpPr>
          <p:nvPr/>
        </p:nvSpPr>
        <p:spPr bwMode="auto">
          <a:xfrm>
            <a:off x="3753267" y="1614864"/>
            <a:ext cx="162775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>
                <a:latin typeface="Arial" charset="0"/>
              </a:rPr>
              <a:t>p</a:t>
            </a:r>
            <a:r>
              <a:rPr lang="en-GB" altLang="pt-PT" sz="1200" dirty="0" smtClean="0">
                <a:latin typeface="Arial" charset="0"/>
              </a:rPr>
              <a:t>odem ser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57" name="CaixaDeTexto 110"/>
          <p:cNvSpPr txBox="1">
            <a:spLocks noChangeArrowheads="1"/>
          </p:cNvSpPr>
          <p:nvPr/>
        </p:nvSpPr>
        <p:spPr bwMode="auto">
          <a:xfrm>
            <a:off x="107950" y="2074637"/>
            <a:ext cx="1571625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smtClean="0">
                <a:latin typeface="Arial" charset="0"/>
              </a:rPr>
              <a:t>impedidas por mecanismos de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58" name="Conexão recta 81"/>
          <p:cNvCxnSpPr/>
          <p:nvPr/>
        </p:nvCxnSpPr>
        <p:spPr>
          <a:xfrm>
            <a:off x="5967921" y="3606506"/>
            <a:ext cx="0" cy="216000"/>
          </a:xfrm>
          <a:prstGeom prst="line">
            <a:avLst/>
          </a:prstGeom>
          <a:ln w="19050">
            <a:solidFill>
              <a:srgbClr val="F059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ângulo 60"/>
          <p:cNvSpPr/>
          <p:nvPr/>
        </p:nvSpPr>
        <p:spPr>
          <a:xfrm>
            <a:off x="3445505" y="3494813"/>
            <a:ext cx="1260000" cy="288000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bactérias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1" name="Conexão recta 51"/>
          <p:cNvCxnSpPr/>
          <p:nvPr/>
        </p:nvCxnSpPr>
        <p:spPr>
          <a:xfrm>
            <a:off x="755576" y="2641184"/>
            <a:ext cx="0" cy="216000"/>
          </a:xfrm>
          <a:prstGeom prst="line">
            <a:avLst/>
          </a:prstGeom>
          <a:ln w="19050">
            <a:solidFill>
              <a:srgbClr val="F05946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exão recta 81"/>
          <p:cNvCxnSpPr/>
          <p:nvPr/>
        </p:nvCxnSpPr>
        <p:spPr>
          <a:xfrm flipH="1">
            <a:off x="755576" y="2641184"/>
            <a:ext cx="1584176" cy="0"/>
          </a:xfrm>
          <a:prstGeom prst="line">
            <a:avLst/>
          </a:prstGeom>
          <a:ln w="19050">
            <a:solidFill>
              <a:srgbClr val="F059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ângulo 48"/>
          <p:cNvSpPr/>
          <p:nvPr/>
        </p:nvSpPr>
        <p:spPr>
          <a:xfrm>
            <a:off x="7784522" y="1059582"/>
            <a:ext cx="1266964" cy="3770729"/>
          </a:xfrm>
          <a:prstGeom prst="rect">
            <a:avLst/>
          </a:prstGeom>
          <a:noFill/>
          <a:ln w="19050">
            <a:solidFill>
              <a:srgbClr val="F05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3" name="Rectângulo 51"/>
          <p:cNvSpPr/>
          <p:nvPr/>
        </p:nvSpPr>
        <p:spPr>
          <a:xfrm>
            <a:off x="7735480" y="4002506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saliva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24" name="Rectângulo 51"/>
          <p:cNvSpPr/>
          <p:nvPr/>
        </p:nvSpPr>
        <p:spPr>
          <a:xfrm>
            <a:off x="7685404" y="2105729"/>
            <a:ext cx="1492814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barreira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25" name="Rectângulo 51"/>
          <p:cNvSpPr/>
          <p:nvPr/>
        </p:nvSpPr>
        <p:spPr>
          <a:xfrm>
            <a:off x="7726961" y="1591282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leucócitos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26" name="Rectângulo 51"/>
          <p:cNvSpPr/>
          <p:nvPr/>
        </p:nvSpPr>
        <p:spPr>
          <a:xfrm>
            <a:off x="7878522" y="4441158"/>
            <a:ext cx="108423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anticorpos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27" name="Rectângulo 51"/>
          <p:cNvSpPr/>
          <p:nvPr/>
        </p:nvSpPr>
        <p:spPr>
          <a:xfrm>
            <a:off x="7666051" y="2568950"/>
            <a:ext cx="151216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pele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28" name="Rectângulo 51"/>
          <p:cNvSpPr/>
          <p:nvPr/>
        </p:nvSpPr>
        <p:spPr>
          <a:xfrm>
            <a:off x="7784522" y="3073006"/>
            <a:ext cx="1251974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antibióticos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29" name="Rectângulo 51"/>
          <p:cNvSpPr/>
          <p:nvPr/>
        </p:nvSpPr>
        <p:spPr>
          <a:xfrm>
            <a:off x="7735482" y="1148185"/>
            <a:ext cx="1409698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esterilização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30" name="Rectângulo 51"/>
          <p:cNvSpPr/>
          <p:nvPr/>
        </p:nvSpPr>
        <p:spPr>
          <a:xfrm>
            <a:off x="7905150" y="3577062"/>
            <a:ext cx="1034113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vacinação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15</a:t>
            </a:r>
            <a:endParaRPr lang="pt-PT" sz="1000" dirty="0">
              <a:solidFill>
                <a:srgbClr val="464646"/>
              </a:solidFill>
            </a:endParaRPr>
          </a:p>
        </p:txBody>
      </p:sp>
      <p:grpSp>
        <p:nvGrpSpPr>
          <p:cNvPr id="133" name="Group 132"/>
          <p:cNvGrpSpPr/>
          <p:nvPr/>
        </p:nvGrpSpPr>
        <p:grpSpPr>
          <a:xfrm>
            <a:off x="3203848" y="1117951"/>
            <a:ext cx="2706533" cy="382325"/>
            <a:chOff x="1659003" y="1563682"/>
            <a:chExt cx="2706533" cy="452520"/>
          </a:xfrm>
        </p:grpSpPr>
        <p:sp>
          <p:nvSpPr>
            <p:cNvPr id="134" name="Parallelogram 13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5" name="Group 134"/>
            <p:cNvGrpSpPr/>
            <p:nvPr/>
          </p:nvGrpSpPr>
          <p:grpSpPr>
            <a:xfrm>
              <a:off x="1659003" y="1590104"/>
              <a:ext cx="2706533" cy="426098"/>
              <a:chOff x="1957387" y="4951966"/>
              <a:chExt cx="4165732" cy="569923"/>
            </a:xfrm>
          </p:grpSpPr>
          <p:sp>
            <p:nvSpPr>
              <p:cNvPr id="136" name="Rectangle 135"/>
              <p:cNvSpPr/>
              <p:nvPr/>
            </p:nvSpPr>
            <p:spPr>
              <a:xfrm>
                <a:off x="2179048" y="4951968"/>
                <a:ext cx="3944071" cy="56992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DOENÇAS INFECIOSAS</a:t>
                </a:r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1957387" y="4951966"/>
                <a:ext cx="295275" cy="569921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38" name="Conexão recta 51"/>
          <p:cNvCxnSpPr/>
          <p:nvPr/>
        </p:nvCxnSpPr>
        <p:spPr>
          <a:xfrm>
            <a:off x="4067944" y="1974904"/>
            <a:ext cx="0" cy="654050"/>
          </a:xfrm>
          <a:prstGeom prst="line">
            <a:avLst/>
          </a:prstGeom>
          <a:ln w="19050">
            <a:solidFill>
              <a:srgbClr val="F05946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CaixaDeTexto 110"/>
          <p:cNvSpPr txBox="1">
            <a:spLocks noChangeArrowheads="1"/>
          </p:cNvSpPr>
          <p:nvPr/>
        </p:nvSpPr>
        <p:spPr bwMode="auto">
          <a:xfrm>
            <a:off x="3452366" y="2083105"/>
            <a:ext cx="1263650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>
                <a:latin typeface="Arial" charset="0"/>
              </a:rPr>
              <a:t>t</a:t>
            </a:r>
            <a:r>
              <a:rPr lang="en-GB" altLang="pt-PT" sz="1200" dirty="0" smtClean="0">
                <a:latin typeface="Arial" charset="0"/>
              </a:rPr>
              <a:t>ratadas, por exemplo, com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40" name="Rectângulo 76"/>
          <p:cNvSpPr/>
          <p:nvPr/>
        </p:nvSpPr>
        <p:spPr>
          <a:xfrm>
            <a:off x="3456008" y="2670502"/>
            <a:ext cx="1260000" cy="288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antibióticos</a:t>
            </a:r>
            <a:endParaRPr lang="pt-PT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Rectângulo 54"/>
          <p:cNvSpPr/>
          <p:nvPr/>
        </p:nvSpPr>
        <p:spPr>
          <a:xfrm>
            <a:off x="3440358" y="2670502"/>
            <a:ext cx="1260000" cy="288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42" name="Conexão recta 51"/>
          <p:cNvCxnSpPr/>
          <p:nvPr/>
        </p:nvCxnSpPr>
        <p:spPr>
          <a:xfrm>
            <a:off x="4051697" y="2965009"/>
            <a:ext cx="0" cy="504000"/>
          </a:xfrm>
          <a:prstGeom prst="line">
            <a:avLst/>
          </a:prstGeom>
          <a:ln w="19050">
            <a:solidFill>
              <a:srgbClr val="F05946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CaixaDeTexto 110"/>
          <p:cNvSpPr txBox="1">
            <a:spLocks noChangeArrowheads="1"/>
          </p:cNvSpPr>
          <p:nvPr/>
        </p:nvSpPr>
        <p:spPr bwMode="auto">
          <a:xfrm>
            <a:off x="3436119" y="3073210"/>
            <a:ext cx="1263650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smtClean="0">
                <a:latin typeface="Arial" charset="0"/>
              </a:rPr>
              <a:t>que destróem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44" name="Conexão recta 51"/>
          <p:cNvCxnSpPr/>
          <p:nvPr/>
        </p:nvCxnSpPr>
        <p:spPr>
          <a:xfrm>
            <a:off x="5943621" y="1974904"/>
            <a:ext cx="0" cy="654050"/>
          </a:xfrm>
          <a:prstGeom prst="line">
            <a:avLst/>
          </a:prstGeom>
          <a:ln w="19050">
            <a:solidFill>
              <a:srgbClr val="F05946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CaixaDeTexto 131"/>
          <p:cNvSpPr txBox="1">
            <a:spLocks noChangeArrowheads="1"/>
          </p:cNvSpPr>
          <p:nvPr/>
        </p:nvSpPr>
        <p:spPr bwMode="auto">
          <a:xfrm>
            <a:off x="5164998" y="2074638"/>
            <a:ext cx="1566863" cy="4420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>
                <a:latin typeface="Arial" charset="0"/>
              </a:rPr>
              <a:t>p</a:t>
            </a:r>
            <a:r>
              <a:rPr lang="en-GB" altLang="pt-PT" sz="1200" dirty="0" smtClean="0">
                <a:latin typeface="Arial" charset="0"/>
              </a:rPr>
              <a:t>revenidas, por exemplo, por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46" name="Rectângulo 76"/>
          <p:cNvSpPr/>
          <p:nvPr/>
        </p:nvSpPr>
        <p:spPr>
          <a:xfrm>
            <a:off x="5368363" y="3345890"/>
            <a:ext cx="1260000" cy="288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vacinação</a:t>
            </a:r>
            <a:endParaRPr lang="pt-PT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Rectângulo 54"/>
          <p:cNvSpPr/>
          <p:nvPr/>
        </p:nvSpPr>
        <p:spPr>
          <a:xfrm>
            <a:off x="5352713" y="3345890"/>
            <a:ext cx="1260000" cy="288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8" name="Rectângulo 60"/>
          <p:cNvSpPr/>
          <p:nvPr/>
        </p:nvSpPr>
        <p:spPr>
          <a:xfrm>
            <a:off x="5342210" y="3801147"/>
            <a:ext cx="1260000" cy="288000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desinfeção 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9" name="Conexão recta 81"/>
          <p:cNvCxnSpPr/>
          <p:nvPr/>
        </p:nvCxnSpPr>
        <p:spPr>
          <a:xfrm>
            <a:off x="5982777" y="4063361"/>
            <a:ext cx="794" cy="173036"/>
          </a:xfrm>
          <a:prstGeom prst="line">
            <a:avLst/>
          </a:prstGeom>
          <a:ln w="19050">
            <a:solidFill>
              <a:srgbClr val="F059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ângulo 76"/>
          <p:cNvSpPr/>
          <p:nvPr/>
        </p:nvSpPr>
        <p:spPr>
          <a:xfrm>
            <a:off x="5384013" y="4243226"/>
            <a:ext cx="1260000" cy="288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esterilização</a:t>
            </a:r>
            <a:endParaRPr lang="pt-PT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Rectângulo 54"/>
          <p:cNvSpPr/>
          <p:nvPr/>
        </p:nvSpPr>
        <p:spPr>
          <a:xfrm>
            <a:off x="5368363" y="4243226"/>
            <a:ext cx="1260000" cy="288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52" name="Conexão recta 51"/>
          <p:cNvCxnSpPr/>
          <p:nvPr/>
        </p:nvCxnSpPr>
        <p:spPr>
          <a:xfrm>
            <a:off x="2339752" y="2649121"/>
            <a:ext cx="0" cy="216000"/>
          </a:xfrm>
          <a:prstGeom prst="line">
            <a:avLst/>
          </a:prstGeom>
          <a:ln w="19050">
            <a:solidFill>
              <a:srgbClr val="F05946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ângulo 76"/>
          <p:cNvSpPr/>
          <p:nvPr/>
        </p:nvSpPr>
        <p:spPr>
          <a:xfrm>
            <a:off x="106749" y="2879023"/>
            <a:ext cx="1260000" cy="288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barreira</a:t>
            </a:r>
            <a:endParaRPr lang="pt-PT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5" name="Rectângulo 54"/>
          <p:cNvSpPr/>
          <p:nvPr/>
        </p:nvSpPr>
        <p:spPr>
          <a:xfrm>
            <a:off x="91099" y="2879023"/>
            <a:ext cx="1260000" cy="288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Rectângulo 60"/>
          <p:cNvSpPr/>
          <p:nvPr/>
        </p:nvSpPr>
        <p:spPr>
          <a:xfrm>
            <a:off x="1679575" y="2891090"/>
            <a:ext cx="1368000" cy="288000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PT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efesa interna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7" name="Conexão recta 51"/>
          <p:cNvCxnSpPr/>
          <p:nvPr/>
        </p:nvCxnSpPr>
        <p:spPr>
          <a:xfrm>
            <a:off x="739329" y="3198030"/>
            <a:ext cx="0" cy="504000"/>
          </a:xfrm>
          <a:prstGeom prst="line">
            <a:avLst/>
          </a:prstGeom>
          <a:ln w="19050">
            <a:solidFill>
              <a:srgbClr val="F05946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CaixaDeTexto 110"/>
          <p:cNvSpPr txBox="1">
            <a:spLocks noChangeArrowheads="1"/>
          </p:cNvSpPr>
          <p:nvPr/>
        </p:nvSpPr>
        <p:spPr bwMode="auto">
          <a:xfrm>
            <a:off x="123751" y="3306231"/>
            <a:ext cx="1263650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smtClean="0">
                <a:latin typeface="Arial" charset="0"/>
              </a:rPr>
              <a:t>por exemplo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59" name="Conexão recta 51"/>
          <p:cNvCxnSpPr/>
          <p:nvPr/>
        </p:nvCxnSpPr>
        <p:spPr>
          <a:xfrm>
            <a:off x="2347328" y="3198030"/>
            <a:ext cx="0" cy="504000"/>
          </a:xfrm>
          <a:prstGeom prst="line">
            <a:avLst/>
          </a:prstGeom>
          <a:ln w="19050">
            <a:solidFill>
              <a:srgbClr val="F05946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CaixaDeTexto 110"/>
          <p:cNvSpPr txBox="1">
            <a:spLocks noChangeArrowheads="1"/>
          </p:cNvSpPr>
          <p:nvPr/>
        </p:nvSpPr>
        <p:spPr bwMode="auto">
          <a:xfrm>
            <a:off x="1731750" y="3306231"/>
            <a:ext cx="1263650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smtClean="0">
                <a:latin typeface="Arial" charset="0"/>
              </a:rPr>
              <a:t>onde atuam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62" name="Conexão recta 81"/>
          <p:cNvCxnSpPr/>
          <p:nvPr/>
        </p:nvCxnSpPr>
        <p:spPr>
          <a:xfrm>
            <a:off x="726380" y="3962646"/>
            <a:ext cx="0" cy="216000"/>
          </a:xfrm>
          <a:prstGeom prst="line">
            <a:avLst/>
          </a:prstGeom>
          <a:ln w="19050">
            <a:solidFill>
              <a:srgbClr val="F059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Rectângulo 76"/>
          <p:cNvSpPr/>
          <p:nvPr/>
        </p:nvSpPr>
        <p:spPr>
          <a:xfrm>
            <a:off x="126822" y="3702030"/>
            <a:ext cx="1260000" cy="288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saliva</a:t>
            </a:r>
            <a:endParaRPr lang="pt-PT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4" name="Rectângulo 54"/>
          <p:cNvSpPr/>
          <p:nvPr/>
        </p:nvSpPr>
        <p:spPr>
          <a:xfrm>
            <a:off x="111172" y="3702030"/>
            <a:ext cx="1260000" cy="288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5" name="Rectângulo 60"/>
          <p:cNvSpPr/>
          <p:nvPr/>
        </p:nvSpPr>
        <p:spPr>
          <a:xfrm>
            <a:off x="79886" y="4157287"/>
            <a:ext cx="1301803" cy="288000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PT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uco gástrico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6" name="Conexão recta 81"/>
          <p:cNvCxnSpPr/>
          <p:nvPr/>
        </p:nvCxnSpPr>
        <p:spPr>
          <a:xfrm>
            <a:off x="741236" y="4419501"/>
            <a:ext cx="794" cy="173036"/>
          </a:xfrm>
          <a:prstGeom prst="line">
            <a:avLst/>
          </a:prstGeom>
          <a:ln w="19050">
            <a:solidFill>
              <a:srgbClr val="F059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ângulo 76"/>
          <p:cNvSpPr/>
          <p:nvPr/>
        </p:nvSpPr>
        <p:spPr>
          <a:xfrm>
            <a:off x="142472" y="4599366"/>
            <a:ext cx="1260000" cy="288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pele</a:t>
            </a:r>
            <a:endParaRPr lang="pt-PT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8" name="Rectângulo 54"/>
          <p:cNvSpPr/>
          <p:nvPr/>
        </p:nvSpPr>
        <p:spPr>
          <a:xfrm>
            <a:off x="126822" y="4599366"/>
            <a:ext cx="1260000" cy="288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9" name="Rectângulo 76"/>
          <p:cNvSpPr/>
          <p:nvPr/>
        </p:nvSpPr>
        <p:spPr>
          <a:xfrm>
            <a:off x="1716288" y="3714506"/>
            <a:ext cx="1260000" cy="288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leucócitos</a:t>
            </a:r>
            <a:endParaRPr lang="pt-PT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0" name="Rectângulo 54"/>
          <p:cNvSpPr/>
          <p:nvPr/>
        </p:nvSpPr>
        <p:spPr>
          <a:xfrm>
            <a:off x="1700638" y="3714506"/>
            <a:ext cx="1260000" cy="288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71" name="Conexão recta 51"/>
          <p:cNvCxnSpPr>
            <a:stCxn id="170" idx="2"/>
          </p:cNvCxnSpPr>
          <p:nvPr/>
        </p:nvCxnSpPr>
        <p:spPr>
          <a:xfrm>
            <a:off x="2330638" y="4002506"/>
            <a:ext cx="0" cy="604197"/>
          </a:xfrm>
          <a:prstGeom prst="line">
            <a:avLst/>
          </a:prstGeom>
          <a:ln w="19050">
            <a:solidFill>
              <a:srgbClr val="F05946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CaixaDeTexto 110"/>
          <p:cNvSpPr txBox="1">
            <a:spLocks noChangeArrowheads="1"/>
          </p:cNvSpPr>
          <p:nvPr/>
        </p:nvSpPr>
        <p:spPr bwMode="auto">
          <a:xfrm>
            <a:off x="1722792" y="4179731"/>
            <a:ext cx="1263650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smtClean="0">
                <a:latin typeface="Arial" charset="0"/>
              </a:rPr>
              <a:t>alguns produzem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73" name="Rectângulo 76"/>
          <p:cNvSpPr/>
          <p:nvPr/>
        </p:nvSpPr>
        <p:spPr>
          <a:xfrm>
            <a:off x="1707330" y="4588006"/>
            <a:ext cx="1260000" cy="288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anticorpos</a:t>
            </a:r>
            <a:endParaRPr lang="pt-PT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" name="Rectângulo 54"/>
          <p:cNvSpPr/>
          <p:nvPr/>
        </p:nvSpPr>
        <p:spPr>
          <a:xfrm>
            <a:off x="1691680" y="4588006"/>
            <a:ext cx="1260000" cy="288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3102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40" grpId="0" animBg="1"/>
      <p:bldP spid="141" grpId="0" animBg="1"/>
      <p:bldP spid="146" grpId="0" animBg="1"/>
      <p:bldP spid="147" grpId="0" animBg="1"/>
      <p:bldP spid="150" grpId="0" animBg="1"/>
      <p:bldP spid="151" grpId="0" animBg="1"/>
      <p:bldP spid="154" grpId="0" animBg="1"/>
      <p:bldP spid="155" grpId="0" animBg="1"/>
      <p:bldP spid="163" grpId="0" animBg="1"/>
      <p:bldP spid="164" grpId="0" animBg="1"/>
      <p:bldP spid="167" grpId="0" animBg="1"/>
      <p:bldP spid="168" grpId="0" animBg="1"/>
      <p:bldP spid="169" grpId="0" animBg="1"/>
      <p:bldP spid="170" grpId="0" animBg="1"/>
      <p:bldP spid="173" grpId="0" animBg="1"/>
      <p:bldP spid="17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652</Words>
  <Application>Microsoft Office PowerPoint</Application>
  <PresentationFormat>On-screen Show (16:9)</PresentationFormat>
  <Paragraphs>145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Pedro Miguel Pinto</dc:creator>
  <cp:lastModifiedBy>Andrea Junqueira</cp:lastModifiedBy>
  <cp:revision>51</cp:revision>
  <dcterms:created xsi:type="dcterms:W3CDTF">2017-02-01T17:40:48Z</dcterms:created>
  <dcterms:modified xsi:type="dcterms:W3CDTF">2017-07-14T10:36:05Z</dcterms:modified>
</cp:coreProperties>
</file>