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8" r:id="rId4"/>
    <p:sldId id="267" r:id="rId5"/>
    <p:sldId id="266" r:id="rId6"/>
    <p:sldId id="258" r:id="rId7"/>
    <p:sldId id="263" r:id="rId8"/>
    <p:sldId id="264" r:id="rId9"/>
    <p:sldId id="265" r:id="rId10"/>
    <p:sldId id="269" r:id="rId11"/>
    <p:sldId id="270" r:id="rId12"/>
    <p:sldId id="271" r:id="rId13"/>
    <p:sldId id="272" r:id="rId14"/>
    <p:sldId id="274" r:id="rId15"/>
    <p:sldId id="275" r:id="rId16"/>
  </p:sldIdLst>
  <p:sldSz cx="9144000" cy="5143500" type="screen16x9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056"/>
    <a:srgbClr val="F05946"/>
    <a:srgbClr val="20A78F"/>
    <a:srgbClr val="B6D997"/>
    <a:srgbClr val="44C8F5"/>
    <a:srgbClr val="464646"/>
    <a:srgbClr val="3065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-516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F880DA-316F-43B9-90B3-C628AD30F552}" type="datetimeFigureOut">
              <a:rPr lang="pt-PT" smtClean="0"/>
              <a:t>14-07-2017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2F6820-7C4C-4C3B-8196-CB4FE0EE404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621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F6820-7C4C-4C3B-8196-CB4FE0EE4048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33835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63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037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8331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2200" y="2077832"/>
            <a:ext cx="26161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err="1" smtClean="0">
                <a:solidFill>
                  <a:srgbClr val="FAB056"/>
                </a:solidFill>
              </a:rPr>
              <a:t>Domínio</a:t>
            </a:r>
            <a:endParaRPr lang="en-US" sz="2400" b="1" dirty="0" smtClean="0">
              <a:solidFill>
                <a:srgbClr val="FAB056"/>
              </a:solidFill>
            </a:endParaRPr>
          </a:p>
          <a:p>
            <a:pPr algn="r"/>
            <a:r>
              <a:rPr lang="pt-BR" dirty="0" smtClean="0">
                <a:solidFill>
                  <a:srgbClr val="464646"/>
                </a:solidFill>
              </a:rPr>
              <a:t>Agressões do meio e integridade do organismo </a:t>
            </a:r>
            <a:endParaRPr lang="en-US" dirty="0" smtClean="0">
              <a:solidFill>
                <a:srgbClr val="464646"/>
              </a:solidFill>
            </a:endParaRPr>
          </a:p>
          <a:p>
            <a:pPr algn="r"/>
            <a:endParaRPr lang="en-US" sz="2400" b="1" dirty="0" smtClean="0">
              <a:solidFill>
                <a:srgbClr val="FAB056"/>
              </a:solidFill>
            </a:endParaRPr>
          </a:p>
          <a:p>
            <a:pPr algn="r"/>
            <a:r>
              <a:rPr lang="en-US" sz="2400" b="1" dirty="0" err="1" smtClean="0">
                <a:solidFill>
                  <a:srgbClr val="FAB056"/>
                </a:solidFill>
              </a:rPr>
              <a:t>Subdomínio</a:t>
            </a:r>
            <a:endParaRPr lang="en-US" sz="2400" b="1" dirty="0" smtClean="0">
              <a:solidFill>
                <a:srgbClr val="FAB056"/>
              </a:solidFill>
            </a:endParaRPr>
          </a:p>
          <a:p>
            <a:pPr algn="r"/>
            <a:r>
              <a:rPr lang="en-US" dirty="0" err="1">
                <a:solidFill>
                  <a:srgbClr val="464646"/>
                </a:solidFill>
              </a:rPr>
              <a:t>Higiene</a:t>
            </a:r>
            <a:r>
              <a:rPr lang="en-US" dirty="0">
                <a:solidFill>
                  <a:srgbClr val="464646"/>
                </a:solidFill>
              </a:rPr>
              <a:t> e </a:t>
            </a:r>
            <a:r>
              <a:rPr lang="en-US" dirty="0" err="1">
                <a:solidFill>
                  <a:srgbClr val="464646"/>
                </a:solidFill>
              </a:rPr>
              <a:t>problemas</a:t>
            </a:r>
            <a:r>
              <a:rPr lang="en-US" dirty="0">
                <a:solidFill>
                  <a:srgbClr val="464646"/>
                </a:solidFill>
              </a:rPr>
              <a:t> </a:t>
            </a:r>
            <a:r>
              <a:rPr lang="en-US" dirty="0" err="1">
                <a:solidFill>
                  <a:srgbClr val="464646"/>
                </a:solidFill>
              </a:rPr>
              <a:t>sociais</a:t>
            </a:r>
            <a:endParaRPr lang="pt-PT" dirty="0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96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464646"/>
                </a:solidFill>
              </a:rPr>
              <a:t>Que cuidados de higiene corporal diária devemos ter?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061323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05946"/>
                </a:solidFill>
              </a:rPr>
              <a:t>No capítulo anterior verificaste que os </a:t>
            </a:r>
            <a:r>
              <a:rPr lang="pt-BR" b="1" u="sng" dirty="0">
                <a:solidFill>
                  <a:srgbClr val="F05946"/>
                </a:solidFill>
              </a:rPr>
              <a:t>hábitos de </a:t>
            </a:r>
            <a:r>
              <a:rPr lang="pt-BR" b="1" u="sng" dirty="0" smtClean="0">
                <a:solidFill>
                  <a:srgbClr val="F05946"/>
                </a:solidFill>
              </a:rPr>
              <a:t>higiene </a:t>
            </a:r>
            <a:r>
              <a:rPr lang="pt-BR" dirty="0" smtClean="0">
                <a:solidFill>
                  <a:srgbClr val="F05946"/>
                </a:solidFill>
              </a:rPr>
              <a:t>contribuem </a:t>
            </a:r>
            <a:r>
              <a:rPr lang="pt-BR" dirty="0">
                <a:solidFill>
                  <a:srgbClr val="F05946"/>
                </a:solidFill>
              </a:rPr>
              <a:t>para melhorar a qualidade de vida e para prevenir o aparecimento de doenças!</a:t>
            </a:r>
            <a:endParaRPr lang="pt-PT" dirty="0">
              <a:solidFill>
                <a:srgbClr val="F059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1</a:t>
            </a:r>
            <a:endParaRPr lang="pt-PT" sz="1000" dirty="0">
              <a:solidFill>
                <a:srgbClr val="46464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35896" y="1716170"/>
            <a:ext cx="48965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PT" b="1" u="sng" dirty="0" smtClean="0">
                <a:solidFill>
                  <a:srgbClr val="464646"/>
                </a:solidFill>
              </a:rPr>
              <a:t>CUIDADOS DE HIGIENE CORPORAL</a:t>
            </a:r>
            <a:r>
              <a:rPr lang="pt-PT" dirty="0" smtClean="0">
                <a:solidFill>
                  <a:srgbClr val="464646"/>
                </a:solidFill>
              </a:rPr>
              <a:t>:</a:t>
            </a:r>
          </a:p>
          <a:p>
            <a:pPr marL="177800" indent="-17780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>
                <a:solidFill>
                  <a:srgbClr val="464646"/>
                </a:solidFill>
              </a:rPr>
              <a:t>Lavar os </a:t>
            </a:r>
            <a:r>
              <a:rPr lang="pt-BR" b="1" dirty="0">
                <a:solidFill>
                  <a:srgbClr val="464646"/>
                </a:solidFill>
              </a:rPr>
              <a:t>dentes</a:t>
            </a:r>
            <a:r>
              <a:rPr lang="pt-BR" dirty="0">
                <a:solidFill>
                  <a:srgbClr val="464646"/>
                </a:solidFill>
              </a:rPr>
              <a:t> </a:t>
            </a:r>
            <a:r>
              <a:rPr lang="pt-BR" dirty="0" smtClean="0">
                <a:solidFill>
                  <a:srgbClr val="464646"/>
                </a:solidFill>
              </a:rPr>
              <a:t>ao acordar e antes de deitar;</a:t>
            </a:r>
          </a:p>
          <a:p>
            <a:pPr marL="177800" indent="-17780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Tomar </a:t>
            </a:r>
            <a:r>
              <a:rPr lang="pt-BR" b="1" dirty="0">
                <a:solidFill>
                  <a:srgbClr val="464646"/>
                </a:solidFill>
              </a:rPr>
              <a:t>duche</a:t>
            </a:r>
            <a:r>
              <a:rPr lang="pt-BR" dirty="0">
                <a:solidFill>
                  <a:srgbClr val="464646"/>
                </a:solidFill>
              </a:rPr>
              <a:t> </a:t>
            </a:r>
            <a:r>
              <a:rPr lang="pt-BR" dirty="0" smtClean="0">
                <a:solidFill>
                  <a:srgbClr val="464646"/>
                </a:solidFill>
              </a:rPr>
              <a:t>regularmente;</a:t>
            </a:r>
          </a:p>
          <a:p>
            <a:pPr marL="177800" indent="-17780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Manter a higiene das </a:t>
            </a:r>
            <a:r>
              <a:rPr lang="pt-BR" b="1" dirty="0" smtClean="0">
                <a:solidFill>
                  <a:srgbClr val="464646"/>
                </a:solidFill>
              </a:rPr>
              <a:t>unhas</a:t>
            </a:r>
            <a:r>
              <a:rPr lang="pt-BR" dirty="0" smtClean="0">
                <a:solidFill>
                  <a:srgbClr val="464646"/>
                </a:solidFill>
              </a:rPr>
              <a:t> e dos </a:t>
            </a:r>
            <a:r>
              <a:rPr lang="pt-BR" b="1" dirty="0" smtClean="0">
                <a:solidFill>
                  <a:srgbClr val="464646"/>
                </a:solidFill>
              </a:rPr>
              <a:t>ouvidos</a:t>
            </a:r>
            <a:r>
              <a:rPr lang="pt-BR" dirty="0" smtClean="0">
                <a:solidFill>
                  <a:srgbClr val="464646"/>
                </a:solidFill>
              </a:rPr>
              <a:t>;</a:t>
            </a:r>
          </a:p>
          <a:p>
            <a:pPr marL="177800" indent="-17780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Usar </a:t>
            </a:r>
            <a:r>
              <a:rPr lang="pt-BR" b="1" dirty="0" smtClean="0">
                <a:solidFill>
                  <a:srgbClr val="464646"/>
                </a:solidFill>
              </a:rPr>
              <a:t>roupa</a:t>
            </a:r>
            <a:r>
              <a:rPr lang="pt-BR" dirty="0" smtClean="0">
                <a:solidFill>
                  <a:srgbClr val="464646"/>
                </a:solidFill>
              </a:rPr>
              <a:t> e </a:t>
            </a:r>
            <a:r>
              <a:rPr lang="pt-BR" b="1" dirty="0" smtClean="0">
                <a:solidFill>
                  <a:srgbClr val="464646"/>
                </a:solidFill>
              </a:rPr>
              <a:t>calçado</a:t>
            </a:r>
            <a:r>
              <a:rPr lang="pt-BR" dirty="0" smtClean="0">
                <a:solidFill>
                  <a:srgbClr val="464646"/>
                </a:solidFill>
              </a:rPr>
              <a:t> limpos;</a:t>
            </a:r>
          </a:p>
          <a:p>
            <a:pPr marL="177800" indent="-17780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b="1" dirty="0" smtClean="0">
                <a:solidFill>
                  <a:srgbClr val="464646"/>
                </a:solidFill>
              </a:rPr>
              <a:t>Lavar </a:t>
            </a:r>
            <a:r>
              <a:rPr lang="pt-BR" b="1" dirty="0">
                <a:solidFill>
                  <a:srgbClr val="464646"/>
                </a:solidFill>
              </a:rPr>
              <a:t>as mãos </a:t>
            </a:r>
            <a:r>
              <a:rPr lang="pt-BR" dirty="0">
                <a:solidFill>
                  <a:srgbClr val="464646"/>
                </a:solidFill>
              </a:rPr>
              <a:t>antes das </a:t>
            </a:r>
            <a:r>
              <a:rPr lang="pt-BR" dirty="0" smtClean="0">
                <a:solidFill>
                  <a:srgbClr val="464646"/>
                </a:solidFill>
              </a:rPr>
              <a:t>refeições;</a:t>
            </a:r>
          </a:p>
          <a:p>
            <a:pPr marL="177800" indent="-17780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Lavar </a:t>
            </a:r>
            <a:r>
              <a:rPr lang="pt-BR" dirty="0">
                <a:solidFill>
                  <a:srgbClr val="464646"/>
                </a:solidFill>
              </a:rPr>
              <a:t>os dentes após as refeições</a:t>
            </a:r>
            <a:r>
              <a:rPr lang="pt-BR" dirty="0" smtClean="0">
                <a:solidFill>
                  <a:srgbClr val="464646"/>
                </a:solidFill>
              </a:rPr>
              <a:t>;</a:t>
            </a:r>
          </a:p>
          <a:p>
            <a:pPr marL="177800" indent="-17780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Fazer a correta higiene das </a:t>
            </a:r>
            <a:r>
              <a:rPr lang="pt-BR" b="1" dirty="0" smtClean="0">
                <a:solidFill>
                  <a:srgbClr val="464646"/>
                </a:solidFill>
              </a:rPr>
              <a:t>partes íntimas</a:t>
            </a:r>
            <a:r>
              <a:rPr lang="pt-BR" dirty="0" smtClean="0">
                <a:solidFill>
                  <a:srgbClr val="464646"/>
                </a:solidFill>
              </a:rPr>
              <a:t>;</a:t>
            </a:r>
          </a:p>
          <a:p>
            <a:pPr marL="177800" indent="-17780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Não partilhar </a:t>
            </a:r>
            <a:r>
              <a:rPr lang="pt-BR" b="1" dirty="0" smtClean="0">
                <a:solidFill>
                  <a:srgbClr val="464646"/>
                </a:solidFill>
              </a:rPr>
              <a:t>objetos pessoais </a:t>
            </a:r>
            <a:r>
              <a:rPr lang="pt-BR" dirty="0" smtClean="0">
                <a:solidFill>
                  <a:srgbClr val="464646"/>
                </a:solidFill>
              </a:rPr>
              <a:t>de higiene;</a:t>
            </a:r>
            <a:endParaRPr lang="pt-BR" dirty="0">
              <a:solidFill>
                <a:srgbClr val="464646"/>
              </a:solidFill>
            </a:endParaRPr>
          </a:p>
          <a:p>
            <a:pPr marL="177800" indent="-17780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Usar </a:t>
            </a:r>
            <a:r>
              <a:rPr lang="pt-BR" b="1" dirty="0" smtClean="0">
                <a:solidFill>
                  <a:srgbClr val="464646"/>
                </a:solidFill>
              </a:rPr>
              <a:t>desodorizante</a:t>
            </a:r>
            <a:r>
              <a:rPr lang="pt-BR" dirty="0" smtClean="0">
                <a:solidFill>
                  <a:srgbClr val="464646"/>
                </a:solidFill>
              </a:rPr>
              <a:t>.</a:t>
            </a:r>
            <a:endParaRPr lang="pt-PT" dirty="0">
              <a:solidFill>
                <a:srgbClr val="464646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419872" y="1933759"/>
            <a:ext cx="0" cy="3019662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4" y="1995686"/>
            <a:ext cx="3023203" cy="282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9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464646"/>
                </a:solidFill>
              </a:rPr>
              <a:t>Que normas de higiene alimentar devemos ter?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>
                <a:solidFill>
                  <a:srgbClr val="464646"/>
                </a:solidFill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061323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05946"/>
                </a:solidFill>
              </a:rPr>
              <a:t>No capítulo anterior verificaste que os </a:t>
            </a:r>
            <a:r>
              <a:rPr lang="pt-BR" b="1" u="sng" dirty="0">
                <a:solidFill>
                  <a:srgbClr val="F05946"/>
                </a:solidFill>
              </a:rPr>
              <a:t>hábitos de </a:t>
            </a:r>
            <a:r>
              <a:rPr lang="pt-BR" b="1" u="sng" dirty="0" smtClean="0">
                <a:solidFill>
                  <a:srgbClr val="F05946"/>
                </a:solidFill>
              </a:rPr>
              <a:t>higiene </a:t>
            </a:r>
            <a:r>
              <a:rPr lang="pt-BR" dirty="0" smtClean="0">
                <a:solidFill>
                  <a:srgbClr val="F05946"/>
                </a:solidFill>
              </a:rPr>
              <a:t>contribuem </a:t>
            </a:r>
            <a:r>
              <a:rPr lang="pt-BR" dirty="0">
                <a:solidFill>
                  <a:srgbClr val="F05946"/>
                </a:solidFill>
              </a:rPr>
              <a:t>para melhorar a qualidade de vida e para prevenir o aparecimento de doenças!</a:t>
            </a:r>
            <a:endParaRPr lang="pt-PT" dirty="0">
              <a:solidFill>
                <a:srgbClr val="F0594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4014" y="1804351"/>
            <a:ext cx="5272081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PT" b="1" u="sng" dirty="0" smtClean="0">
                <a:solidFill>
                  <a:srgbClr val="464646"/>
                </a:solidFill>
              </a:rPr>
              <a:t>CUIDADOS DE HIGIENE ALIMENTAR</a:t>
            </a:r>
            <a:r>
              <a:rPr lang="pt-PT" dirty="0" smtClean="0">
                <a:solidFill>
                  <a:srgbClr val="464646"/>
                </a:solidFill>
              </a:rPr>
              <a:t>:</a:t>
            </a:r>
          </a:p>
          <a:p>
            <a:pPr marL="177800" indent="-17780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b="1" dirty="0" smtClean="0">
                <a:solidFill>
                  <a:srgbClr val="464646"/>
                </a:solidFill>
              </a:rPr>
              <a:t>Lavar</a:t>
            </a:r>
            <a:r>
              <a:rPr lang="pt-BR" dirty="0" smtClean="0">
                <a:solidFill>
                  <a:srgbClr val="464646"/>
                </a:solidFill>
              </a:rPr>
              <a:t> </a:t>
            </a:r>
            <a:r>
              <a:rPr lang="pt-BR" dirty="0">
                <a:solidFill>
                  <a:srgbClr val="464646"/>
                </a:solidFill>
              </a:rPr>
              <a:t>cuidadosamente os </a:t>
            </a:r>
            <a:r>
              <a:rPr lang="pt-BR" dirty="0" smtClean="0">
                <a:solidFill>
                  <a:srgbClr val="464646"/>
                </a:solidFill>
              </a:rPr>
              <a:t>alimentos crus;</a:t>
            </a:r>
          </a:p>
          <a:p>
            <a:pPr marL="177800" indent="-17780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b="1" dirty="0" smtClean="0">
                <a:solidFill>
                  <a:srgbClr val="464646"/>
                </a:solidFill>
              </a:rPr>
              <a:t>Cozinhar </a:t>
            </a:r>
            <a:r>
              <a:rPr lang="pt-BR" b="1" dirty="0">
                <a:solidFill>
                  <a:srgbClr val="464646"/>
                </a:solidFill>
              </a:rPr>
              <a:t>bem </a:t>
            </a:r>
            <a:r>
              <a:rPr lang="pt-BR" dirty="0">
                <a:solidFill>
                  <a:srgbClr val="464646"/>
                </a:solidFill>
              </a:rPr>
              <a:t>os </a:t>
            </a:r>
            <a:r>
              <a:rPr lang="pt-BR" dirty="0" smtClean="0">
                <a:solidFill>
                  <a:srgbClr val="464646"/>
                </a:solidFill>
              </a:rPr>
              <a:t>alimentos que não são consumidos crus;</a:t>
            </a:r>
          </a:p>
          <a:p>
            <a:pPr marL="177800" indent="-17780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b="1" dirty="0" smtClean="0">
                <a:solidFill>
                  <a:srgbClr val="464646"/>
                </a:solidFill>
              </a:rPr>
              <a:t>Conservar</a:t>
            </a:r>
            <a:r>
              <a:rPr lang="pt-BR" dirty="0" smtClean="0">
                <a:solidFill>
                  <a:srgbClr val="464646"/>
                </a:solidFill>
              </a:rPr>
              <a:t> os alimentos, respeitando as </a:t>
            </a:r>
            <a:r>
              <a:rPr lang="pt-BR" b="1" dirty="0">
                <a:solidFill>
                  <a:srgbClr val="464646"/>
                </a:solidFill>
              </a:rPr>
              <a:t>informações dos </a:t>
            </a:r>
            <a:r>
              <a:rPr lang="pt-BR" b="1" dirty="0" smtClean="0">
                <a:solidFill>
                  <a:srgbClr val="464646"/>
                </a:solidFill>
              </a:rPr>
              <a:t>rótulos</a:t>
            </a:r>
            <a:r>
              <a:rPr lang="pt-BR" dirty="0" smtClean="0">
                <a:solidFill>
                  <a:srgbClr val="464646"/>
                </a:solidFill>
              </a:rPr>
              <a:t>;</a:t>
            </a:r>
          </a:p>
          <a:p>
            <a:pPr marL="177800" indent="-17780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b="1" dirty="0" smtClean="0">
                <a:solidFill>
                  <a:srgbClr val="464646"/>
                </a:solidFill>
              </a:rPr>
              <a:t>Lavar bem as mãos </a:t>
            </a:r>
            <a:r>
              <a:rPr lang="pt-BR" dirty="0" smtClean="0">
                <a:solidFill>
                  <a:srgbClr val="464646"/>
                </a:solidFill>
              </a:rPr>
              <a:t>antes de manipular os alimentos;</a:t>
            </a:r>
          </a:p>
          <a:p>
            <a:pPr marL="177800" indent="-17780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b="1" dirty="0" smtClean="0">
                <a:solidFill>
                  <a:srgbClr val="464646"/>
                </a:solidFill>
              </a:rPr>
              <a:t>Manter limpos </a:t>
            </a:r>
            <a:r>
              <a:rPr lang="pt-BR" dirty="0" smtClean="0">
                <a:solidFill>
                  <a:srgbClr val="464646"/>
                </a:solidFill>
              </a:rPr>
              <a:t>os </a:t>
            </a:r>
            <a:r>
              <a:rPr lang="pt-BR" b="1" dirty="0" smtClean="0">
                <a:solidFill>
                  <a:srgbClr val="464646"/>
                </a:solidFill>
              </a:rPr>
              <a:t>utensílios</a:t>
            </a:r>
            <a:r>
              <a:rPr lang="pt-BR" dirty="0" smtClean="0">
                <a:solidFill>
                  <a:srgbClr val="464646"/>
                </a:solidFill>
              </a:rPr>
              <a:t> e </a:t>
            </a:r>
            <a:r>
              <a:rPr lang="pt-BR" b="1" dirty="0" smtClean="0">
                <a:solidFill>
                  <a:srgbClr val="464646"/>
                </a:solidFill>
              </a:rPr>
              <a:t>bancada</a:t>
            </a:r>
            <a:r>
              <a:rPr lang="pt-BR" dirty="0" smtClean="0">
                <a:solidFill>
                  <a:srgbClr val="464646"/>
                </a:solidFill>
              </a:rPr>
              <a:t> de trabalho.</a:t>
            </a:r>
            <a:endParaRPr lang="pt-PT" dirty="0">
              <a:solidFill>
                <a:srgbClr val="464646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436096" y="1856344"/>
            <a:ext cx="0" cy="3019662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84946" y="1779662"/>
            <a:ext cx="3163518" cy="310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44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464646"/>
                </a:solidFill>
              </a:rPr>
              <a:t>Que cuidados de higiene mental devemos ter?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3</a:t>
            </a:r>
            <a:endParaRPr lang="pt-PT" sz="1000" dirty="0">
              <a:solidFill>
                <a:srgbClr val="46464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76" y="1205339"/>
            <a:ext cx="9084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F05946"/>
                </a:solidFill>
              </a:rPr>
              <a:t>Paralelamente aos cuidados com a parte física, devemos preocupar-nos com a parte mental! A </a:t>
            </a:r>
            <a:r>
              <a:rPr lang="pt-BR" b="1" u="sng" dirty="0" smtClean="0">
                <a:solidFill>
                  <a:srgbClr val="F05946"/>
                </a:solidFill>
              </a:rPr>
              <a:t>higiene mental</a:t>
            </a:r>
            <a:r>
              <a:rPr lang="pt-BR" b="1" dirty="0" smtClean="0">
                <a:solidFill>
                  <a:srgbClr val="F05946"/>
                </a:solidFill>
              </a:rPr>
              <a:t> </a:t>
            </a:r>
            <a:r>
              <a:rPr lang="pt-BR" dirty="0" smtClean="0">
                <a:solidFill>
                  <a:srgbClr val="F05946"/>
                </a:solidFill>
              </a:rPr>
              <a:t>é o conjunto de medidas que evitam perturbações psíquicas.</a:t>
            </a:r>
            <a:endParaRPr lang="pt-PT" dirty="0">
              <a:solidFill>
                <a:srgbClr val="F0594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99159" y="2067694"/>
            <a:ext cx="5761773" cy="280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lnSpc>
                <a:spcPct val="120000"/>
              </a:lnSpc>
              <a:spcAft>
                <a:spcPts val="600"/>
              </a:spcAft>
            </a:pPr>
            <a:r>
              <a:rPr lang="pt-PT" b="1" u="sng" dirty="0" smtClean="0">
                <a:solidFill>
                  <a:srgbClr val="464646"/>
                </a:solidFill>
              </a:rPr>
              <a:t>CUIDADOS DE HIGIENE MENTAL</a:t>
            </a:r>
            <a:r>
              <a:rPr lang="pt-PT" dirty="0" smtClean="0">
                <a:solidFill>
                  <a:srgbClr val="464646"/>
                </a:solidFill>
              </a:rPr>
              <a:t>:</a:t>
            </a:r>
          </a:p>
          <a:p>
            <a:pPr marL="177800" indent="-17780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Respeitar as necessidades diárias de </a:t>
            </a:r>
            <a:r>
              <a:rPr lang="pt-BR" b="1" dirty="0" smtClean="0">
                <a:solidFill>
                  <a:srgbClr val="464646"/>
                </a:solidFill>
              </a:rPr>
              <a:t>sono</a:t>
            </a:r>
            <a:r>
              <a:rPr lang="pt-BR" dirty="0" smtClean="0">
                <a:solidFill>
                  <a:srgbClr val="464646"/>
                </a:solidFill>
              </a:rPr>
              <a:t>;</a:t>
            </a:r>
          </a:p>
          <a:p>
            <a:pPr marL="177800" indent="-17780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Praticar </a:t>
            </a:r>
            <a:r>
              <a:rPr lang="pt-BR" b="1" dirty="0" smtClean="0">
                <a:solidFill>
                  <a:srgbClr val="464646"/>
                </a:solidFill>
              </a:rPr>
              <a:t>atividade física </a:t>
            </a:r>
            <a:r>
              <a:rPr lang="pt-BR" dirty="0" smtClean="0">
                <a:solidFill>
                  <a:srgbClr val="464646"/>
                </a:solidFill>
              </a:rPr>
              <a:t>para combater o stress;</a:t>
            </a:r>
          </a:p>
          <a:p>
            <a:pPr marL="177800" indent="-17780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Realizar </a:t>
            </a:r>
            <a:r>
              <a:rPr lang="pt-BR" b="1" dirty="0" smtClean="0">
                <a:solidFill>
                  <a:srgbClr val="464646"/>
                </a:solidFill>
              </a:rPr>
              <a:t>atividades que exercitem a mente</a:t>
            </a:r>
            <a:r>
              <a:rPr lang="pt-BR" dirty="0" smtClean="0">
                <a:solidFill>
                  <a:srgbClr val="464646"/>
                </a:solidFill>
              </a:rPr>
              <a:t>;</a:t>
            </a:r>
          </a:p>
          <a:p>
            <a:pPr marL="177800" indent="-17780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b="1" dirty="0" smtClean="0">
                <a:solidFill>
                  <a:srgbClr val="464646"/>
                </a:solidFill>
              </a:rPr>
              <a:t>Não</a:t>
            </a:r>
            <a:r>
              <a:rPr lang="pt-BR" dirty="0" smtClean="0">
                <a:solidFill>
                  <a:srgbClr val="464646"/>
                </a:solidFill>
              </a:rPr>
              <a:t> consumir </a:t>
            </a:r>
            <a:r>
              <a:rPr lang="pt-BR" b="1" dirty="0" smtClean="0">
                <a:solidFill>
                  <a:srgbClr val="464646"/>
                </a:solidFill>
              </a:rPr>
              <a:t>tabaco, álcool </a:t>
            </a:r>
            <a:r>
              <a:rPr lang="pt-BR" dirty="0" smtClean="0">
                <a:solidFill>
                  <a:srgbClr val="464646"/>
                </a:solidFill>
              </a:rPr>
              <a:t>ou outras </a:t>
            </a:r>
            <a:r>
              <a:rPr lang="pt-BR" b="1" dirty="0" smtClean="0">
                <a:solidFill>
                  <a:srgbClr val="464646"/>
                </a:solidFill>
              </a:rPr>
              <a:t>drogas</a:t>
            </a:r>
            <a:r>
              <a:rPr lang="pt-BR" dirty="0" smtClean="0">
                <a:solidFill>
                  <a:srgbClr val="464646"/>
                </a:solidFill>
              </a:rPr>
              <a:t>;</a:t>
            </a:r>
          </a:p>
          <a:p>
            <a:pPr marL="177800" indent="-17780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Realizar </a:t>
            </a:r>
            <a:r>
              <a:rPr lang="pt-BR" b="1" dirty="0" smtClean="0">
                <a:solidFill>
                  <a:srgbClr val="464646"/>
                </a:solidFill>
              </a:rPr>
              <a:t>atividades relaxantes</a:t>
            </a:r>
            <a:r>
              <a:rPr lang="pt-BR" dirty="0" smtClean="0">
                <a:solidFill>
                  <a:srgbClr val="464646"/>
                </a:solidFill>
              </a:rPr>
              <a:t>;</a:t>
            </a:r>
          </a:p>
          <a:p>
            <a:pPr marL="177800" indent="-17780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Manter </a:t>
            </a:r>
            <a:r>
              <a:rPr lang="pt-BR" b="1" dirty="0" smtClean="0">
                <a:solidFill>
                  <a:srgbClr val="464646"/>
                </a:solidFill>
              </a:rPr>
              <a:t>amizades saudáveis</a:t>
            </a:r>
            <a:r>
              <a:rPr lang="pt-BR" dirty="0" smtClean="0">
                <a:solidFill>
                  <a:srgbClr val="464646"/>
                </a:solidFill>
              </a:rPr>
              <a:t>;</a:t>
            </a:r>
          </a:p>
          <a:p>
            <a:pPr marL="177800" indent="-17780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Manter </a:t>
            </a:r>
            <a:r>
              <a:rPr lang="pt-BR" b="1" dirty="0" smtClean="0">
                <a:solidFill>
                  <a:srgbClr val="464646"/>
                </a:solidFill>
              </a:rPr>
              <a:t>momentos de convívio</a:t>
            </a:r>
            <a:r>
              <a:rPr lang="pt-BR" dirty="0" smtClean="0">
                <a:solidFill>
                  <a:srgbClr val="464646"/>
                </a:solidFill>
              </a:rPr>
              <a:t>.</a:t>
            </a:r>
            <a:endParaRPr lang="pt-PT" dirty="0">
              <a:solidFill>
                <a:srgbClr val="464646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027151" y="2192643"/>
            <a:ext cx="0" cy="2582207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9"/>
          <a:stretch/>
        </p:blipFill>
        <p:spPr bwMode="auto">
          <a:xfrm>
            <a:off x="207619" y="2454842"/>
            <a:ext cx="2627784" cy="22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73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16" t="78734"/>
          <a:stretch/>
        </p:blipFill>
        <p:spPr bwMode="auto">
          <a:xfrm>
            <a:off x="4251433" y="4409274"/>
            <a:ext cx="445921" cy="41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332" y="2113807"/>
            <a:ext cx="4037565" cy="2542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306963"/>
            <a:ext cx="5449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Quais são os </a:t>
            </a:r>
            <a:r>
              <a:rPr lang="pt-BR" sz="2000" b="1" dirty="0" smtClean="0">
                <a:solidFill>
                  <a:srgbClr val="464646"/>
                </a:solidFill>
              </a:rPr>
              <a:t>problemas sociais </a:t>
            </a:r>
            <a:r>
              <a:rPr lang="pt-BR" sz="2000" b="1" dirty="0">
                <a:solidFill>
                  <a:srgbClr val="464646"/>
                </a:solidFill>
              </a:rPr>
              <a:t>da atualidade?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4014" y="1202055"/>
            <a:ext cx="8944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05946"/>
                </a:solidFill>
              </a:rPr>
              <a:t>É importante estarmos atentos ao mundo que nos rodeia, </a:t>
            </a:r>
            <a:r>
              <a:rPr lang="pt-BR" dirty="0" smtClean="0">
                <a:solidFill>
                  <a:srgbClr val="F05946"/>
                </a:solidFill>
              </a:rPr>
              <a:t> adquirirmos  </a:t>
            </a:r>
            <a:r>
              <a:rPr lang="pt-BR" dirty="0">
                <a:solidFill>
                  <a:srgbClr val="F05946"/>
                </a:solidFill>
              </a:rPr>
              <a:t>conhecimento  para  podermos  tomar  decisões </a:t>
            </a:r>
            <a:r>
              <a:rPr lang="pt-BR" dirty="0" smtClean="0">
                <a:solidFill>
                  <a:srgbClr val="F05946"/>
                </a:solidFill>
              </a:rPr>
              <a:t>e </a:t>
            </a:r>
            <a:r>
              <a:rPr lang="pt-BR" dirty="0">
                <a:solidFill>
                  <a:srgbClr val="F05946"/>
                </a:solidFill>
              </a:rPr>
              <a:t>atuarmos na prevenção de problemas </a:t>
            </a:r>
            <a:r>
              <a:rPr lang="pt-BR" dirty="0" smtClean="0">
                <a:solidFill>
                  <a:srgbClr val="F05946"/>
                </a:solidFill>
              </a:rPr>
              <a:t>sociais!</a:t>
            </a:r>
            <a:endParaRPr lang="pt-PT" dirty="0">
              <a:solidFill>
                <a:srgbClr val="F05946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120" b="80531"/>
          <a:stretch/>
        </p:blipFill>
        <p:spPr bwMode="auto">
          <a:xfrm>
            <a:off x="202759" y="1938364"/>
            <a:ext cx="525029" cy="506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4</a:t>
            </a:r>
            <a:endParaRPr lang="pt-PT" sz="1000" dirty="0">
              <a:solidFill>
                <a:srgbClr val="46464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0033" y="1933759"/>
            <a:ext cx="3817556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PT" dirty="0" smtClean="0">
                <a:solidFill>
                  <a:srgbClr val="464646"/>
                </a:solidFill>
              </a:rPr>
              <a:t>As problemáticas que mais afetam a sociedade atual são: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>
                <a:solidFill>
                  <a:srgbClr val="464646"/>
                </a:solidFill>
              </a:rPr>
              <a:t>o consumo de </a:t>
            </a:r>
            <a:r>
              <a:rPr lang="pt-BR" b="1" dirty="0" smtClean="0">
                <a:solidFill>
                  <a:srgbClr val="464646"/>
                </a:solidFill>
              </a:rPr>
              <a:t>drogas</a:t>
            </a:r>
            <a:r>
              <a:rPr lang="pt-BR" dirty="0">
                <a:solidFill>
                  <a:srgbClr val="464646"/>
                </a:solidFill>
              </a:rPr>
              <a:t>;</a:t>
            </a:r>
            <a:endParaRPr lang="pt-BR" dirty="0" smtClean="0">
              <a:solidFill>
                <a:srgbClr val="464646"/>
              </a:solidFill>
            </a:endParaRP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o </a:t>
            </a:r>
            <a:r>
              <a:rPr lang="pt-BR" b="1" dirty="0" smtClean="0">
                <a:solidFill>
                  <a:srgbClr val="464646"/>
                </a:solidFill>
              </a:rPr>
              <a:t>alcoolismo</a:t>
            </a:r>
            <a:r>
              <a:rPr lang="pt-BR" dirty="0">
                <a:solidFill>
                  <a:srgbClr val="464646"/>
                </a:solidFill>
              </a:rPr>
              <a:t>;</a:t>
            </a:r>
            <a:endParaRPr lang="pt-BR" dirty="0" smtClean="0">
              <a:solidFill>
                <a:srgbClr val="464646"/>
              </a:solidFill>
            </a:endParaRP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o </a:t>
            </a:r>
            <a:r>
              <a:rPr lang="pt-BR" b="1" dirty="0" smtClean="0">
                <a:solidFill>
                  <a:srgbClr val="464646"/>
                </a:solidFill>
              </a:rPr>
              <a:t>tabagismo</a:t>
            </a:r>
            <a:r>
              <a:rPr lang="pt-BR" dirty="0">
                <a:solidFill>
                  <a:srgbClr val="464646"/>
                </a:solidFill>
              </a:rPr>
              <a:t>;</a:t>
            </a:r>
            <a:endParaRPr lang="pt-BR" dirty="0" smtClean="0">
              <a:solidFill>
                <a:srgbClr val="464646"/>
              </a:solidFill>
            </a:endParaRP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os </a:t>
            </a:r>
            <a:r>
              <a:rPr lang="pt-BR" b="1" dirty="0" smtClean="0">
                <a:solidFill>
                  <a:srgbClr val="464646"/>
                </a:solidFill>
              </a:rPr>
              <a:t>distúrbios alimentares</a:t>
            </a:r>
            <a:r>
              <a:rPr lang="pt-BR" dirty="0">
                <a:solidFill>
                  <a:srgbClr val="464646"/>
                </a:solidFill>
              </a:rPr>
              <a:t>, como a anorexia ou a </a:t>
            </a:r>
            <a:r>
              <a:rPr lang="pt-BR" dirty="0" smtClean="0">
                <a:solidFill>
                  <a:srgbClr val="464646"/>
                </a:solidFill>
              </a:rPr>
              <a:t>obesidade;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a </a:t>
            </a:r>
            <a:r>
              <a:rPr lang="pt-BR" b="1" dirty="0" smtClean="0">
                <a:solidFill>
                  <a:srgbClr val="464646"/>
                </a:solidFill>
              </a:rPr>
              <a:t>poluição</a:t>
            </a:r>
            <a:r>
              <a:rPr lang="pt-BR" dirty="0" smtClean="0">
                <a:solidFill>
                  <a:srgbClr val="464646"/>
                </a:solidFill>
              </a:rPr>
              <a:t>.</a:t>
            </a:r>
            <a:endParaRPr lang="pt-PT" dirty="0">
              <a:solidFill>
                <a:srgbClr val="464646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4716016" y="1933759"/>
            <a:ext cx="0" cy="3019662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44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126" y="3075806"/>
            <a:ext cx="270510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81522"/>
            <a:ext cx="270510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115" y="1048416"/>
            <a:ext cx="270510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5131"/>
            <a:ext cx="270510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631" y="3192526"/>
            <a:ext cx="2334612" cy="1678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" b="1412"/>
          <a:stretch/>
        </p:blipFill>
        <p:spPr bwMode="auto">
          <a:xfrm>
            <a:off x="420702" y="3208195"/>
            <a:ext cx="2351097" cy="1678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46"/>
          <a:stretch/>
        </p:blipFill>
        <p:spPr bwMode="auto">
          <a:xfrm>
            <a:off x="422832" y="1200405"/>
            <a:ext cx="2348967" cy="1652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64" b="3998"/>
          <a:stretch/>
        </p:blipFill>
        <p:spPr bwMode="auto">
          <a:xfrm>
            <a:off x="3506631" y="1200405"/>
            <a:ext cx="2334612" cy="1652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7" y="306963"/>
            <a:ext cx="57960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>
                <a:solidFill>
                  <a:srgbClr val="464646"/>
                </a:solidFill>
              </a:rPr>
              <a:t>Que tipos de drogas existem e quais os seus efeitos?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5</a:t>
            </a:r>
            <a:endParaRPr lang="pt-PT" sz="1000" dirty="0">
              <a:solidFill>
                <a:srgbClr val="464646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142528" y="1496304"/>
            <a:ext cx="0" cy="3019662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6618739" y="1851670"/>
            <a:ext cx="1872757" cy="360042"/>
            <a:chOff x="1659003" y="1563680"/>
            <a:chExt cx="1872757" cy="511318"/>
          </a:xfrm>
        </p:grpSpPr>
        <p:sp>
          <p:nvSpPr>
            <p:cNvPr id="19" name="Parallelogram 18"/>
            <p:cNvSpPr/>
            <p:nvPr/>
          </p:nvSpPr>
          <p:spPr>
            <a:xfrm rot="16200000" flipH="1">
              <a:off x="1561535" y="1672625"/>
              <a:ext cx="305698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659003" y="1590096"/>
              <a:ext cx="1872757" cy="484902"/>
              <a:chOff x="1957387" y="4951966"/>
              <a:chExt cx="2882437" cy="648577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2224870" y="4951967"/>
                <a:ext cx="261495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ANSIEDADE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6332975" y="2368932"/>
            <a:ext cx="2590569" cy="484025"/>
            <a:chOff x="1659003" y="1563682"/>
            <a:chExt cx="2590569" cy="511316"/>
          </a:xfrm>
        </p:grpSpPr>
        <p:sp>
          <p:nvSpPr>
            <p:cNvPr id="24" name="Parallelogram 23"/>
            <p:cNvSpPr/>
            <p:nvPr/>
          </p:nvSpPr>
          <p:spPr>
            <a:xfrm rot="16200000" flipH="1">
              <a:off x="1561535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659003" y="1590096"/>
              <a:ext cx="2590569" cy="484902"/>
              <a:chOff x="1957387" y="4951966"/>
              <a:chExt cx="3987251" cy="648577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224870" y="4951968"/>
                <a:ext cx="371976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RELAXAMENTO OU ACELERAÇÃO EXCESSIVOS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6434755" y="3028038"/>
            <a:ext cx="2344773" cy="360042"/>
            <a:chOff x="1659003" y="1563680"/>
            <a:chExt cx="2344773" cy="511318"/>
          </a:xfrm>
        </p:grpSpPr>
        <p:sp>
          <p:nvSpPr>
            <p:cNvPr id="29" name="Parallelogram 28"/>
            <p:cNvSpPr/>
            <p:nvPr/>
          </p:nvSpPr>
          <p:spPr>
            <a:xfrm rot="16200000" flipH="1">
              <a:off x="1564897" y="1672626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1659003" y="1590096"/>
              <a:ext cx="2344773" cy="484902"/>
              <a:chOff x="1957387" y="4951966"/>
              <a:chExt cx="3608936" cy="648577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2224868" y="4951968"/>
                <a:ext cx="3341455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FALHAS DE MEMÓRIA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6623492" y="3541974"/>
            <a:ext cx="1876119" cy="360041"/>
            <a:chOff x="1655641" y="1563681"/>
            <a:chExt cx="1876119" cy="511317"/>
          </a:xfrm>
        </p:grpSpPr>
        <p:sp>
          <p:nvSpPr>
            <p:cNvPr id="34" name="Parallelogram 33"/>
            <p:cNvSpPr/>
            <p:nvPr/>
          </p:nvSpPr>
          <p:spPr>
            <a:xfrm rot="16200000" flipH="1">
              <a:off x="1561535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1655641" y="1590096"/>
              <a:ext cx="1876119" cy="484902"/>
              <a:chOff x="1952212" y="4951966"/>
              <a:chExt cx="2887612" cy="648577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2224870" y="4951967"/>
                <a:ext cx="261495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ALUCINAÇÕES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952212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6641439" y="4053073"/>
            <a:ext cx="1872757" cy="360041"/>
            <a:chOff x="1659003" y="1563681"/>
            <a:chExt cx="1872757" cy="511317"/>
          </a:xfrm>
        </p:grpSpPr>
        <p:sp>
          <p:nvSpPr>
            <p:cNvPr id="39" name="Parallelogram 38"/>
            <p:cNvSpPr/>
            <p:nvPr/>
          </p:nvSpPr>
          <p:spPr>
            <a:xfrm rot="16200000" flipH="1">
              <a:off x="1561535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1659003" y="1590096"/>
              <a:ext cx="1872757" cy="484902"/>
              <a:chOff x="1957387" y="4951966"/>
              <a:chExt cx="2882437" cy="648577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2224870" y="4951967"/>
                <a:ext cx="261495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INSÓNIAS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6642979" y="4587974"/>
            <a:ext cx="1872757" cy="360040"/>
            <a:chOff x="1659003" y="1563682"/>
            <a:chExt cx="1872757" cy="511316"/>
          </a:xfrm>
        </p:grpSpPr>
        <p:sp>
          <p:nvSpPr>
            <p:cNvPr id="44" name="Parallelogram 4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1659003" y="1590096"/>
              <a:ext cx="1872757" cy="484902"/>
              <a:chOff x="1957387" y="4951966"/>
              <a:chExt cx="2882437" cy="648577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2224870" y="4951967"/>
                <a:ext cx="261495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DEPRESSÃO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7" name="Group 56"/>
          <p:cNvGrpSpPr/>
          <p:nvPr/>
        </p:nvGrpSpPr>
        <p:grpSpPr>
          <a:xfrm>
            <a:off x="357098" y="2427734"/>
            <a:ext cx="1694622" cy="324000"/>
            <a:chOff x="1659003" y="1563681"/>
            <a:chExt cx="1695307" cy="511317"/>
          </a:xfrm>
        </p:grpSpPr>
        <p:sp>
          <p:nvSpPr>
            <p:cNvPr id="58" name="Parallelogram 57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1659003" y="1590096"/>
              <a:ext cx="1695307" cy="484902"/>
              <a:chOff x="1957387" y="4951966"/>
              <a:chExt cx="2609317" cy="648577"/>
            </a:xfrm>
          </p:grpSpPr>
          <p:sp>
            <p:nvSpPr>
              <p:cNvPr id="60" name="Rectangle 59"/>
              <p:cNvSpPr/>
              <p:nvPr/>
            </p:nvSpPr>
            <p:spPr>
              <a:xfrm>
                <a:off x="2224872" y="4951966"/>
                <a:ext cx="2341832" cy="64857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200" b="1" dirty="0" smtClean="0">
                    <a:solidFill>
                      <a:schemeClr val="tx1"/>
                    </a:solidFill>
                  </a:rPr>
                  <a:t>Inalada ou fumada</a:t>
                </a:r>
                <a:endParaRPr lang="pt-BR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7" name="Group 66"/>
          <p:cNvGrpSpPr/>
          <p:nvPr/>
        </p:nvGrpSpPr>
        <p:grpSpPr>
          <a:xfrm>
            <a:off x="3447168" y="2423345"/>
            <a:ext cx="1694622" cy="324000"/>
            <a:chOff x="1659003" y="1563681"/>
            <a:chExt cx="1695307" cy="511317"/>
          </a:xfrm>
        </p:grpSpPr>
        <p:sp>
          <p:nvSpPr>
            <p:cNvPr id="68" name="Parallelogram 67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69" name="Group 68"/>
            <p:cNvGrpSpPr/>
            <p:nvPr/>
          </p:nvGrpSpPr>
          <p:grpSpPr>
            <a:xfrm>
              <a:off x="1659003" y="1590096"/>
              <a:ext cx="1695307" cy="484902"/>
              <a:chOff x="1957387" y="4951966"/>
              <a:chExt cx="2609317" cy="648577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2224872" y="4951966"/>
                <a:ext cx="2341832" cy="64857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200"/>
                  </a:lnSpc>
                </a:pPr>
                <a:r>
                  <a:rPr lang="pt-BR" sz="1200" b="1" dirty="0" smtClean="0">
                    <a:solidFill>
                      <a:schemeClr val="tx1"/>
                    </a:solidFill>
                  </a:rPr>
                  <a:t>Inalada, fumada ou ingerida em bebidas</a:t>
                </a:r>
                <a:endParaRPr lang="pt-BR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2" name="Group 71"/>
          <p:cNvGrpSpPr/>
          <p:nvPr/>
        </p:nvGrpSpPr>
        <p:grpSpPr>
          <a:xfrm>
            <a:off x="344951" y="4479998"/>
            <a:ext cx="1694622" cy="324000"/>
            <a:chOff x="1659003" y="1563681"/>
            <a:chExt cx="1695307" cy="511317"/>
          </a:xfrm>
        </p:grpSpPr>
        <p:sp>
          <p:nvSpPr>
            <p:cNvPr id="73" name="Parallelogram 72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1659003" y="1590096"/>
              <a:ext cx="1695307" cy="484902"/>
              <a:chOff x="1957387" y="4951966"/>
              <a:chExt cx="2609317" cy="648577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2224872" y="4951966"/>
                <a:ext cx="2341832" cy="64857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200"/>
                  </a:lnSpc>
                </a:pPr>
                <a:r>
                  <a:rPr lang="pt-BR" sz="1200" b="1" dirty="0">
                    <a:solidFill>
                      <a:schemeClr val="tx1"/>
                    </a:solidFill>
                  </a:rPr>
                  <a:t>Inalada, fumada ou </a:t>
                </a:r>
                <a:r>
                  <a:rPr lang="pt-BR" sz="1200" b="1" dirty="0" smtClean="0">
                    <a:solidFill>
                      <a:schemeClr val="tx1"/>
                    </a:solidFill>
                  </a:rPr>
                  <a:t>injetada no sangue</a:t>
                </a:r>
                <a:endParaRPr lang="pt-BR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3435021" y="4475609"/>
            <a:ext cx="1694622" cy="324000"/>
            <a:chOff x="1659003" y="1563681"/>
            <a:chExt cx="1695307" cy="511317"/>
          </a:xfrm>
        </p:grpSpPr>
        <p:sp>
          <p:nvSpPr>
            <p:cNvPr id="78" name="Parallelogram 77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1659003" y="1590096"/>
              <a:ext cx="1695307" cy="484902"/>
              <a:chOff x="1957387" y="4951966"/>
              <a:chExt cx="2609317" cy="648577"/>
            </a:xfrm>
          </p:grpSpPr>
          <p:sp>
            <p:nvSpPr>
              <p:cNvPr id="80" name="Rectangle 79"/>
              <p:cNvSpPr/>
              <p:nvPr/>
            </p:nvSpPr>
            <p:spPr>
              <a:xfrm>
                <a:off x="2224872" y="4951966"/>
                <a:ext cx="2341832" cy="64857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200"/>
                  </a:lnSpc>
                </a:pPr>
                <a:r>
                  <a:rPr lang="pt-BR" sz="1200" b="1" dirty="0" smtClean="0">
                    <a:solidFill>
                      <a:schemeClr val="tx1"/>
                    </a:solidFill>
                  </a:rPr>
                  <a:t>Ingeridas</a:t>
                </a:r>
                <a:endParaRPr lang="pt-BR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83" name="Rectangle 82"/>
          <p:cNvSpPr/>
          <p:nvPr/>
        </p:nvSpPr>
        <p:spPr>
          <a:xfrm rot="189341">
            <a:off x="6717442" y="1106101"/>
            <a:ext cx="1704945" cy="540000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chemeClr val="bg1"/>
                </a:solidFill>
              </a:rPr>
              <a:t>DROGAS 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 algn="ctr">
              <a:lnSpc>
                <a:spcPts val="2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- </a:t>
            </a:r>
            <a:r>
              <a:rPr lang="en-US" sz="2000" b="1" dirty="0">
                <a:solidFill>
                  <a:schemeClr val="bg1"/>
                </a:solidFill>
              </a:rPr>
              <a:t>EFEITOS- </a:t>
            </a:r>
          </a:p>
        </p:txBody>
      </p:sp>
    </p:spTree>
    <p:extLst>
      <p:ext uri="{BB962C8B-B14F-4D97-AF65-F5344CB8AC3E}">
        <p14:creationId xmlns:p14="http://schemas.microsoft.com/office/powerpoint/2010/main" val="167827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6" r="1601"/>
          <a:stretch/>
        </p:blipFill>
        <p:spPr bwMode="auto">
          <a:xfrm>
            <a:off x="3285366" y="915566"/>
            <a:ext cx="3870655" cy="420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7" y="135672"/>
            <a:ext cx="48729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Quais são os efeitos do consumo </a:t>
            </a:r>
            <a:r>
              <a:rPr lang="pt-BR" sz="2000" b="1" dirty="0" smtClean="0">
                <a:solidFill>
                  <a:srgbClr val="464646"/>
                </a:solidFill>
              </a:rPr>
              <a:t>de bebidas</a:t>
            </a:r>
          </a:p>
          <a:p>
            <a:r>
              <a:rPr lang="pt-BR" sz="2000" b="1" dirty="0" smtClean="0">
                <a:solidFill>
                  <a:srgbClr val="464646"/>
                </a:solidFill>
              </a:rPr>
              <a:t>alcoólicas </a:t>
            </a:r>
            <a:r>
              <a:rPr lang="pt-BR" sz="2000" b="1" dirty="0">
                <a:solidFill>
                  <a:srgbClr val="464646"/>
                </a:solidFill>
              </a:rPr>
              <a:t>num adolescente?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AutoShape 2" descr="teen woman drinking green beer from green bott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4" descr="teen woman drinking green beer from green bottl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6" descr="teen woman drinking green beer from green bottl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4860032" y="1203598"/>
            <a:ext cx="2304256" cy="8469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6995564" y="987598"/>
            <a:ext cx="1672566" cy="432000"/>
            <a:chOff x="1659003" y="1563682"/>
            <a:chExt cx="1672566" cy="511316"/>
          </a:xfrm>
        </p:grpSpPr>
        <p:sp>
          <p:nvSpPr>
            <p:cNvPr id="29" name="Parallelogram 2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1659003" y="1590096"/>
              <a:ext cx="1672566" cy="484902"/>
              <a:chOff x="1957387" y="4951966"/>
              <a:chExt cx="2574313" cy="648577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2224871" y="4951968"/>
                <a:ext cx="230682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CÉREBRO</a:t>
                </a: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33" name="Straight Connector 32"/>
          <p:cNvCxnSpPr/>
          <p:nvPr/>
        </p:nvCxnSpPr>
        <p:spPr>
          <a:xfrm flipV="1">
            <a:off x="5076056" y="2355750"/>
            <a:ext cx="2066974" cy="128382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796136" y="3197919"/>
            <a:ext cx="1499769" cy="8686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/>
        </p:nvGrpSpPr>
        <p:grpSpPr>
          <a:xfrm>
            <a:off x="7127181" y="3068779"/>
            <a:ext cx="1672566" cy="432000"/>
            <a:chOff x="1659003" y="1563682"/>
            <a:chExt cx="1672566" cy="511316"/>
          </a:xfrm>
        </p:grpSpPr>
        <p:sp>
          <p:nvSpPr>
            <p:cNvPr id="41" name="Parallelogram 4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1659003" y="1590096"/>
              <a:ext cx="1672566" cy="484902"/>
              <a:chOff x="1957387" y="4951966"/>
              <a:chExt cx="2574313" cy="64857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2224871" y="4951968"/>
                <a:ext cx="230682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CORAÇÃO</a:t>
                </a: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45" name="Straight Connector 44"/>
          <p:cNvCxnSpPr/>
          <p:nvPr/>
        </p:nvCxnSpPr>
        <p:spPr>
          <a:xfrm flipV="1">
            <a:off x="4932040" y="3939878"/>
            <a:ext cx="2240363" cy="42345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7147906" y="3723878"/>
            <a:ext cx="1672566" cy="432000"/>
            <a:chOff x="1659003" y="1563682"/>
            <a:chExt cx="1672566" cy="511316"/>
          </a:xfrm>
        </p:grpSpPr>
        <p:sp>
          <p:nvSpPr>
            <p:cNvPr id="47" name="Parallelogram 4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1659003" y="1590096"/>
              <a:ext cx="1672566" cy="484902"/>
              <a:chOff x="1957387" y="4951966"/>
              <a:chExt cx="2574313" cy="648577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2224871" y="4951968"/>
                <a:ext cx="230682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FÍGADO</a:t>
                </a: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51" name="Straight Connector 50"/>
          <p:cNvCxnSpPr/>
          <p:nvPr/>
        </p:nvCxnSpPr>
        <p:spPr>
          <a:xfrm>
            <a:off x="4932040" y="1563638"/>
            <a:ext cx="2123658" cy="792112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/>
          <p:cNvGrpSpPr/>
          <p:nvPr/>
        </p:nvGrpSpPr>
        <p:grpSpPr>
          <a:xfrm>
            <a:off x="6974306" y="2139750"/>
            <a:ext cx="1672566" cy="576016"/>
            <a:chOff x="1659003" y="1563682"/>
            <a:chExt cx="1672566" cy="511316"/>
          </a:xfrm>
        </p:grpSpPr>
        <p:sp>
          <p:nvSpPr>
            <p:cNvPr id="55" name="Parallelogram 5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1659003" y="1590096"/>
              <a:ext cx="1672566" cy="484902"/>
              <a:chOff x="1957387" y="4951966"/>
              <a:chExt cx="2574313" cy="648577"/>
            </a:xfrm>
          </p:grpSpPr>
          <p:sp>
            <p:nvSpPr>
              <p:cNvPr id="57" name="Rectangle 56"/>
              <p:cNvSpPr/>
              <p:nvPr/>
            </p:nvSpPr>
            <p:spPr>
              <a:xfrm>
                <a:off x="2224871" y="4951968"/>
                <a:ext cx="230682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SISTEMA ENDÓCRINO</a:t>
                </a: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64" name="Straight Connector 63"/>
          <p:cNvCxnSpPr/>
          <p:nvPr/>
        </p:nvCxnSpPr>
        <p:spPr>
          <a:xfrm>
            <a:off x="6732240" y="4299942"/>
            <a:ext cx="792088" cy="288032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/>
          <p:cNvGrpSpPr/>
          <p:nvPr/>
        </p:nvGrpSpPr>
        <p:grpSpPr>
          <a:xfrm>
            <a:off x="7197551" y="4371974"/>
            <a:ext cx="1672566" cy="432000"/>
            <a:chOff x="1659003" y="1563682"/>
            <a:chExt cx="1672566" cy="511316"/>
          </a:xfrm>
        </p:grpSpPr>
        <p:sp>
          <p:nvSpPr>
            <p:cNvPr id="67" name="Parallelogram 6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8" name="Group 67"/>
            <p:cNvGrpSpPr/>
            <p:nvPr/>
          </p:nvGrpSpPr>
          <p:grpSpPr>
            <a:xfrm>
              <a:off x="1659003" y="1590096"/>
              <a:ext cx="1672566" cy="484902"/>
              <a:chOff x="1957387" y="4951966"/>
              <a:chExt cx="2574313" cy="648577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2224871" y="4951968"/>
                <a:ext cx="230682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OSSOS</a:t>
                </a:r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71" name="TextBox 70"/>
          <p:cNvSpPr txBox="1"/>
          <p:nvPr/>
        </p:nvSpPr>
        <p:spPr>
          <a:xfrm>
            <a:off x="243771" y="1749577"/>
            <a:ext cx="3248109" cy="334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600" dirty="0" smtClean="0">
                <a:solidFill>
                  <a:srgbClr val="464646"/>
                </a:solidFill>
              </a:rPr>
              <a:t>O álcool promove um conjunto de </a:t>
            </a:r>
            <a:r>
              <a:rPr lang="pt-BR" sz="1600" b="1" dirty="0" smtClean="0">
                <a:solidFill>
                  <a:srgbClr val="464646"/>
                </a:solidFill>
              </a:rPr>
              <a:t>alterações</a:t>
            </a:r>
            <a:r>
              <a:rPr lang="pt-BR" sz="1600" dirty="0" smtClean="0">
                <a:solidFill>
                  <a:srgbClr val="464646"/>
                </a:solidFill>
              </a:rPr>
              <a:t> no organismo a </a:t>
            </a:r>
            <a:r>
              <a:rPr lang="pt-BR" sz="1600" b="1" dirty="0" smtClean="0">
                <a:solidFill>
                  <a:srgbClr val="464646"/>
                </a:solidFill>
              </a:rPr>
              <a:t>curto e a longo prazo</a:t>
            </a:r>
            <a:r>
              <a:rPr lang="pt-BR" sz="1600" dirty="0" smtClean="0">
                <a:solidFill>
                  <a:srgbClr val="464646"/>
                </a:solidFill>
              </a:rPr>
              <a:t>. São  vários os sistemas do organismo afetados. O consumo de bebidas alcoólicas leva a: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sz="1600" b="1" dirty="0" smtClean="0">
                <a:solidFill>
                  <a:srgbClr val="464646"/>
                </a:solidFill>
              </a:rPr>
              <a:t>Impulsividade</a:t>
            </a:r>
            <a:r>
              <a:rPr lang="pt-BR" sz="1600" dirty="0" smtClean="0">
                <a:solidFill>
                  <a:srgbClr val="464646"/>
                </a:solidFill>
              </a:rPr>
              <a:t>;</a:t>
            </a:r>
            <a:endParaRPr lang="pt-BR" sz="1600" dirty="0">
              <a:solidFill>
                <a:srgbClr val="464646"/>
              </a:solidFill>
            </a:endParaRP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sz="1600" dirty="0" smtClean="0">
                <a:solidFill>
                  <a:srgbClr val="464646"/>
                </a:solidFill>
              </a:rPr>
              <a:t>Aumento do </a:t>
            </a:r>
            <a:r>
              <a:rPr lang="pt-BR" sz="1600" b="1" dirty="0" smtClean="0">
                <a:solidFill>
                  <a:srgbClr val="464646"/>
                </a:solidFill>
              </a:rPr>
              <a:t>risco de acidentes</a:t>
            </a:r>
            <a:r>
              <a:rPr lang="pt-BR" sz="1600" dirty="0" smtClean="0">
                <a:solidFill>
                  <a:srgbClr val="464646"/>
                </a:solidFill>
              </a:rPr>
              <a:t>;</a:t>
            </a:r>
            <a:endParaRPr lang="pt-BR" sz="1600" dirty="0">
              <a:solidFill>
                <a:srgbClr val="464646"/>
              </a:solidFill>
            </a:endParaRP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sz="1600" dirty="0" smtClean="0">
                <a:solidFill>
                  <a:srgbClr val="464646"/>
                </a:solidFill>
              </a:rPr>
              <a:t>Aumento dos </a:t>
            </a:r>
            <a:r>
              <a:rPr lang="pt-BR" sz="1600" b="1" dirty="0" smtClean="0">
                <a:solidFill>
                  <a:srgbClr val="464646"/>
                </a:solidFill>
              </a:rPr>
              <a:t>comportamentos de risco</a:t>
            </a:r>
            <a:r>
              <a:rPr lang="pt-BR" sz="1600" dirty="0" smtClean="0">
                <a:solidFill>
                  <a:srgbClr val="464646"/>
                </a:solidFill>
              </a:rPr>
              <a:t>;</a:t>
            </a:r>
            <a:endParaRPr lang="pt-BR" sz="1600" dirty="0">
              <a:solidFill>
                <a:srgbClr val="464646"/>
              </a:solidFill>
            </a:endParaRP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sz="1600" b="1" dirty="0" smtClean="0">
                <a:solidFill>
                  <a:srgbClr val="464646"/>
                </a:solidFill>
              </a:rPr>
              <a:t>Problemas nos estudos</a:t>
            </a:r>
            <a:r>
              <a:rPr lang="pt-BR" sz="1600" dirty="0">
                <a:solidFill>
                  <a:srgbClr val="464646"/>
                </a:solidFill>
              </a:rPr>
              <a:t>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sz="1600" b="1" dirty="0" smtClean="0">
                <a:solidFill>
                  <a:srgbClr val="464646"/>
                </a:solidFill>
              </a:rPr>
              <a:t>Atraso no crescimento</a:t>
            </a:r>
            <a:r>
              <a:rPr lang="pt-BR" sz="1600" dirty="0">
                <a:solidFill>
                  <a:srgbClr val="464646"/>
                </a:solidFill>
              </a:rPr>
              <a:t>.</a:t>
            </a:r>
            <a:endParaRPr lang="pt-PT" sz="1600" dirty="0">
              <a:solidFill>
                <a:srgbClr val="464646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6</a:t>
            </a:r>
            <a:endParaRPr lang="pt-PT" sz="1000" dirty="0">
              <a:solidFill>
                <a:srgbClr val="464646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 rot="21393879">
            <a:off x="390691" y="1149622"/>
            <a:ext cx="2655347" cy="540000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CONSUMO DE</a:t>
            </a:r>
          </a:p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BEBIDAS ALCOÓLICAS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90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52120" y="1021694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440626" y="3076922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1" b="1"/>
          <a:stretch/>
        </p:blipFill>
        <p:spPr bwMode="auto">
          <a:xfrm>
            <a:off x="5796136" y="1146411"/>
            <a:ext cx="2806303" cy="3683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7" y="274318"/>
            <a:ext cx="48771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Quais são os efeitos do consumo </a:t>
            </a:r>
            <a:r>
              <a:rPr lang="pt-BR" sz="2000" b="1" dirty="0" smtClean="0">
                <a:solidFill>
                  <a:srgbClr val="464646"/>
                </a:solidFill>
              </a:rPr>
              <a:t>de tabaco?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chemeClr val="bg1"/>
                </a:solidFill>
              </a:rPr>
              <a:t>3</a:t>
            </a:r>
            <a:endParaRPr lang="pt-PT" sz="1000" dirty="0">
              <a:solidFill>
                <a:schemeClr val="bg1"/>
              </a:solidFill>
            </a:endParaRPr>
          </a:p>
        </p:txBody>
      </p:sp>
      <p:sp>
        <p:nvSpPr>
          <p:cNvPr id="3" name="AutoShape 2" descr="teen woman drinking green beer from green bott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4" descr="teen woman drinking green beer from green bottl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6" descr="teen woman drinking green beer from green bottl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262" y="1684274"/>
            <a:ext cx="1989137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5720990" y="4054658"/>
            <a:ext cx="1694622" cy="324000"/>
            <a:chOff x="1659003" y="1563681"/>
            <a:chExt cx="1695307" cy="511317"/>
          </a:xfrm>
        </p:grpSpPr>
        <p:sp>
          <p:nvSpPr>
            <p:cNvPr id="23" name="Parallelogram 22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1659003" y="1590096"/>
              <a:ext cx="1695307" cy="484902"/>
              <a:chOff x="1957387" y="4951966"/>
              <a:chExt cx="2609317" cy="648577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2224872" y="4951966"/>
                <a:ext cx="2341832" cy="64857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CARTAZ DA SPP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28" name="TextBox 27"/>
          <p:cNvSpPr txBox="1"/>
          <p:nvPr/>
        </p:nvSpPr>
        <p:spPr>
          <a:xfrm>
            <a:off x="8299175" y="4845809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7</a:t>
            </a:r>
            <a:endParaRPr lang="pt-PT" sz="1000" dirty="0">
              <a:solidFill>
                <a:srgbClr val="464646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5508104" y="1568312"/>
            <a:ext cx="0" cy="3019662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 rot="21182838">
            <a:off x="142374" y="1207509"/>
            <a:ext cx="1704945" cy="441019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TABAGISMO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r="995"/>
          <a:stretch/>
        </p:blipFill>
        <p:spPr bwMode="auto">
          <a:xfrm>
            <a:off x="0" y="3516880"/>
            <a:ext cx="5508104" cy="1359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243771" y="1749577"/>
            <a:ext cx="32481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BR" sz="1600" dirty="0" smtClean="0">
                <a:solidFill>
                  <a:srgbClr val="464646"/>
                </a:solidFill>
              </a:rPr>
              <a:t>O tabaco é uma </a:t>
            </a:r>
            <a:r>
              <a:rPr lang="pt-BR" sz="1600" b="1" dirty="0" smtClean="0">
                <a:solidFill>
                  <a:srgbClr val="464646"/>
                </a:solidFill>
              </a:rPr>
              <a:t>droga lícita </a:t>
            </a:r>
            <a:r>
              <a:rPr lang="pt-BR" sz="1600" dirty="0" smtClean="0">
                <a:solidFill>
                  <a:srgbClr val="464646"/>
                </a:solidFill>
              </a:rPr>
              <a:t>que causa </a:t>
            </a:r>
            <a:r>
              <a:rPr lang="pt-BR" sz="1600" b="1" dirty="0" smtClean="0">
                <a:solidFill>
                  <a:srgbClr val="464646"/>
                </a:solidFill>
              </a:rPr>
              <a:t>dependência</a:t>
            </a:r>
            <a:r>
              <a:rPr lang="pt-BR" sz="1600" dirty="0" smtClean="0">
                <a:solidFill>
                  <a:srgbClr val="464646"/>
                </a:solidFill>
              </a:rPr>
              <a:t> e tem             inúmeros impactos na integridade do organismo. </a:t>
            </a:r>
          </a:p>
          <a:p>
            <a:pPr>
              <a:lnSpc>
                <a:spcPct val="120000"/>
              </a:lnSpc>
            </a:pPr>
            <a:r>
              <a:rPr lang="pt-BR" sz="1600" b="1" u="sng" dirty="0" smtClean="0">
                <a:solidFill>
                  <a:srgbClr val="464646"/>
                </a:solidFill>
              </a:rPr>
              <a:t>Consegues indicar quais? </a:t>
            </a:r>
            <a:endParaRPr lang="pt-PT" sz="1600" b="1" u="sng" dirty="0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41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4"/>
          <a:stretch/>
        </p:blipFill>
        <p:spPr bwMode="auto">
          <a:xfrm>
            <a:off x="4644008" y="1123777"/>
            <a:ext cx="2687138" cy="3952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7" y="274318"/>
            <a:ext cx="5443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Quais </a:t>
            </a:r>
            <a:r>
              <a:rPr lang="pt-BR" sz="2000" b="1" dirty="0" smtClean="0">
                <a:solidFill>
                  <a:srgbClr val="464646"/>
                </a:solidFill>
              </a:rPr>
              <a:t>os sinais indicadores de obesidade infantil?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1326827">
            <a:off x="139122" y="1153987"/>
            <a:ext cx="2589262" cy="441019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OBESIDADE INFANTIL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614198" y="1923678"/>
            <a:ext cx="2029810" cy="432000"/>
            <a:chOff x="1659003" y="1563682"/>
            <a:chExt cx="2029810" cy="511316"/>
          </a:xfrm>
        </p:grpSpPr>
        <p:sp>
          <p:nvSpPr>
            <p:cNvPr id="15" name="Parallelogram 1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659003" y="1590096"/>
              <a:ext cx="2029810" cy="484902"/>
              <a:chOff x="1957387" y="4951966"/>
              <a:chExt cx="3124162" cy="648577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2224871" y="4951968"/>
                <a:ext cx="285667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Existência </a:t>
                </a:r>
                <a:r>
                  <a:rPr lang="pt-BR" sz="1600" b="1" dirty="0">
                    <a:solidFill>
                      <a:schemeClr val="tx1"/>
                    </a:solidFill>
                  </a:rPr>
                  <a:t>de </a:t>
                </a:r>
                <a:r>
                  <a:rPr lang="pt-BR" sz="1600" b="1" dirty="0" smtClean="0">
                    <a:solidFill>
                      <a:schemeClr val="tx1"/>
                    </a:solidFill>
                  </a:rPr>
                  <a:t> gordura abdominal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" name="AutoShape 2" descr="teen woman drinking green beer from green bott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4" descr="teen woman drinking green beer from green bottl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6" descr="teen woman drinking green beer from green bottl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2915816" y="3579862"/>
            <a:ext cx="1741778" cy="720080"/>
            <a:chOff x="1659003" y="1563682"/>
            <a:chExt cx="1741778" cy="511316"/>
          </a:xfrm>
        </p:grpSpPr>
        <p:sp>
          <p:nvSpPr>
            <p:cNvPr id="23" name="Parallelogram 2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1659003" y="1590096"/>
              <a:ext cx="1741778" cy="484902"/>
              <a:chOff x="1957387" y="4951966"/>
              <a:chExt cx="2680840" cy="648577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2224871" y="4951968"/>
                <a:ext cx="2413356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>
                    <a:solidFill>
                      <a:schemeClr val="tx1"/>
                    </a:solidFill>
                  </a:rPr>
                  <a:t>IMC acima do aceitável </a:t>
                </a:r>
                <a:r>
                  <a:rPr lang="pt-BR" sz="1600" b="1" dirty="0" smtClean="0">
                    <a:solidFill>
                      <a:schemeClr val="tx1"/>
                    </a:solidFill>
                  </a:rPr>
                  <a:t>para    </a:t>
                </a:r>
                <a:r>
                  <a:rPr lang="pt-BR" sz="1600" b="1" dirty="0">
                    <a:solidFill>
                      <a:schemeClr val="tx1"/>
                    </a:solidFill>
                  </a:rPr>
                  <a:t>a idade</a:t>
                </a:r>
                <a:endParaRPr lang="pt-BR" sz="1600" b="1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7" name="Group 26"/>
          <p:cNvGrpSpPr/>
          <p:nvPr/>
        </p:nvGrpSpPr>
        <p:grpSpPr>
          <a:xfrm>
            <a:off x="6732240" y="1123777"/>
            <a:ext cx="2016224" cy="432000"/>
            <a:chOff x="1659003" y="1563682"/>
            <a:chExt cx="2016224" cy="511316"/>
          </a:xfrm>
        </p:grpSpPr>
        <p:sp>
          <p:nvSpPr>
            <p:cNvPr id="28" name="Parallelogram 2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659003" y="1590096"/>
              <a:ext cx="2016224" cy="484902"/>
              <a:chOff x="1957387" y="4951966"/>
              <a:chExt cx="3103251" cy="648577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2224871" y="4951968"/>
                <a:ext cx="2835767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>
                    <a:solidFill>
                      <a:schemeClr val="tx1"/>
                    </a:solidFill>
                  </a:rPr>
                  <a:t>Uso de roupas de tamanhos </a:t>
                </a:r>
                <a:r>
                  <a:rPr lang="pt-BR" sz="1600" b="1" dirty="0" smtClean="0">
                    <a:solidFill>
                      <a:schemeClr val="tx1"/>
                    </a:solidFill>
                  </a:rPr>
                  <a:t>maiores</a:t>
                </a: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6846846" y="3701183"/>
            <a:ext cx="1944216" cy="720080"/>
            <a:chOff x="1659003" y="1563682"/>
            <a:chExt cx="1944216" cy="511316"/>
          </a:xfrm>
        </p:grpSpPr>
        <p:sp>
          <p:nvSpPr>
            <p:cNvPr id="33" name="Parallelogram 3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1659003" y="1590096"/>
              <a:ext cx="1944216" cy="484902"/>
              <a:chOff x="1957387" y="4951966"/>
              <a:chExt cx="2992420" cy="648577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2224871" y="4951968"/>
                <a:ext cx="2724936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Aparecimento de </a:t>
                </a:r>
                <a:r>
                  <a:rPr lang="pt-BR" sz="1600" b="1" dirty="0">
                    <a:solidFill>
                      <a:schemeClr val="tx1"/>
                    </a:solidFill>
                  </a:rPr>
                  <a:t>cansaço em </a:t>
                </a:r>
              </a:p>
              <a:p>
                <a:pPr algn="ctr"/>
                <a:r>
                  <a:rPr lang="pt-BR" sz="1600" b="1" dirty="0">
                    <a:solidFill>
                      <a:schemeClr val="tx1"/>
                    </a:solidFill>
                  </a:rPr>
                  <a:t>atividades simples</a:t>
                </a:r>
                <a:endParaRPr lang="pt-BR" sz="1600" b="1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7092280" y="2931790"/>
            <a:ext cx="1656184" cy="432000"/>
            <a:chOff x="1659003" y="1563682"/>
            <a:chExt cx="1656184" cy="511316"/>
          </a:xfrm>
        </p:grpSpPr>
        <p:sp>
          <p:nvSpPr>
            <p:cNvPr id="38" name="Parallelogram 3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1659003" y="1590096"/>
              <a:ext cx="1656184" cy="484902"/>
              <a:chOff x="1957387" y="4951966"/>
              <a:chExt cx="2549099" cy="648577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2224871" y="4951968"/>
                <a:ext cx="2281615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Dores </a:t>
                </a:r>
                <a:r>
                  <a:rPr lang="pt-BR" sz="1600" b="1" dirty="0">
                    <a:solidFill>
                      <a:schemeClr val="tx1"/>
                    </a:solidFill>
                  </a:rPr>
                  <a:t>nas articulações</a:t>
                </a:r>
                <a:endParaRPr lang="pt-BR" sz="1600" b="1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7188204" y="2181958"/>
            <a:ext cx="1489385" cy="432000"/>
            <a:chOff x="1659003" y="1563682"/>
            <a:chExt cx="1489385" cy="511316"/>
          </a:xfrm>
        </p:grpSpPr>
        <p:sp>
          <p:nvSpPr>
            <p:cNvPr id="43" name="Parallelogram 4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1659003" y="1590096"/>
              <a:ext cx="1489385" cy="484902"/>
              <a:chOff x="1957387" y="4951966"/>
              <a:chExt cx="2292372" cy="648577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2224871" y="4951968"/>
                <a:ext cx="202488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Ressonar</a:t>
                </a: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243771" y="1749577"/>
            <a:ext cx="2239997" cy="334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t-BR" sz="1600" dirty="0">
                <a:solidFill>
                  <a:srgbClr val="464646"/>
                </a:solidFill>
              </a:rPr>
              <a:t>A obesidade infantil </a:t>
            </a:r>
            <a:r>
              <a:rPr lang="pt-BR" sz="1600" dirty="0" smtClean="0">
                <a:solidFill>
                  <a:srgbClr val="464646"/>
                </a:solidFill>
              </a:rPr>
              <a:t>é </a:t>
            </a:r>
            <a:r>
              <a:rPr lang="pt-BR" sz="1600" dirty="0">
                <a:solidFill>
                  <a:srgbClr val="464646"/>
                </a:solidFill>
              </a:rPr>
              <a:t>uma condição em que o </a:t>
            </a:r>
            <a:r>
              <a:rPr lang="pt-BR" sz="1600" b="1" dirty="0">
                <a:solidFill>
                  <a:srgbClr val="464646"/>
                </a:solidFill>
              </a:rPr>
              <a:t>excesso de gordura corporal </a:t>
            </a:r>
            <a:r>
              <a:rPr lang="pt-BR" sz="1600" dirty="0">
                <a:solidFill>
                  <a:srgbClr val="464646"/>
                </a:solidFill>
              </a:rPr>
              <a:t>afeta negativamente a </a:t>
            </a:r>
            <a:r>
              <a:rPr lang="pt-BR" sz="1600" b="1" dirty="0">
                <a:solidFill>
                  <a:srgbClr val="464646"/>
                </a:solidFill>
              </a:rPr>
              <a:t>saúde ou bem-estar</a:t>
            </a:r>
            <a:r>
              <a:rPr lang="pt-BR" sz="1600" dirty="0">
                <a:solidFill>
                  <a:srgbClr val="464646"/>
                </a:solidFill>
              </a:rPr>
              <a:t> de uma criança. De acordo com estudos recentes, em </a:t>
            </a:r>
            <a:r>
              <a:rPr lang="pt-BR" sz="1600" b="1" dirty="0">
                <a:solidFill>
                  <a:srgbClr val="464646"/>
                </a:solidFill>
              </a:rPr>
              <a:t>Portugal</a:t>
            </a:r>
            <a:r>
              <a:rPr lang="pt-BR" sz="1600" dirty="0">
                <a:solidFill>
                  <a:srgbClr val="464646"/>
                </a:solidFill>
              </a:rPr>
              <a:t>, </a:t>
            </a:r>
            <a:r>
              <a:rPr lang="pt-BR" sz="1600" b="1" u="sng" dirty="0" smtClean="0">
                <a:solidFill>
                  <a:srgbClr val="464646"/>
                </a:solidFill>
              </a:rPr>
              <a:t>1 </a:t>
            </a:r>
            <a:r>
              <a:rPr lang="pt-BR" sz="1600" b="1" u="sng" dirty="0">
                <a:solidFill>
                  <a:srgbClr val="464646"/>
                </a:solidFill>
              </a:rPr>
              <a:t>em cada </a:t>
            </a:r>
            <a:r>
              <a:rPr lang="pt-BR" sz="1600" b="1" u="sng" dirty="0" smtClean="0">
                <a:solidFill>
                  <a:srgbClr val="464646"/>
                </a:solidFill>
              </a:rPr>
              <a:t>3 </a:t>
            </a:r>
            <a:r>
              <a:rPr lang="pt-BR" sz="1600" dirty="0">
                <a:solidFill>
                  <a:srgbClr val="464646"/>
                </a:solidFill>
              </a:rPr>
              <a:t>crianças tem este problema de </a:t>
            </a:r>
            <a:r>
              <a:rPr lang="pt-BR" sz="1600" dirty="0" smtClean="0">
                <a:solidFill>
                  <a:srgbClr val="464646"/>
                </a:solidFill>
              </a:rPr>
              <a:t>saúde</a:t>
            </a:r>
            <a:r>
              <a:rPr lang="pt-BR" sz="1600" dirty="0">
                <a:solidFill>
                  <a:srgbClr val="464646"/>
                </a:solidFill>
              </a:rPr>
              <a:t>!</a:t>
            </a:r>
            <a:endParaRPr lang="pt-BR" sz="1600" dirty="0" smtClean="0">
              <a:solidFill>
                <a:srgbClr val="464646"/>
              </a:solidFill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2483768" y="1680239"/>
            <a:ext cx="0" cy="3019662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8299175" y="4845809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8</a:t>
            </a:r>
            <a:endParaRPr lang="pt-PT" sz="1000" dirty="0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0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16" t="78734"/>
          <a:stretch/>
        </p:blipFill>
        <p:spPr bwMode="auto">
          <a:xfrm>
            <a:off x="4251433" y="4409274"/>
            <a:ext cx="445921" cy="41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306963"/>
            <a:ext cx="703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464646"/>
                </a:solidFill>
              </a:rPr>
              <a:t>Quais as causas e as consequências da poluição do ar interior?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9</a:t>
            </a:r>
            <a:endParaRPr lang="pt-PT" sz="1000" dirty="0">
              <a:solidFill>
                <a:srgbClr val="46464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8085" y="3561807"/>
            <a:ext cx="437443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Doenças respiratórias (bronquite,asma);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Envenenamentos;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Alergias;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Cancro.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716016" y="1933759"/>
            <a:ext cx="0" cy="3019662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 rot="21326827">
            <a:off x="138132" y="1129097"/>
            <a:ext cx="3216391" cy="441019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POLUIÇÃO DO AR INTERIOR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7587" y="2086355"/>
            <a:ext cx="4098649" cy="254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120" b="80531"/>
          <a:stretch/>
        </p:blipFill>
        <p:spPr bwMode="auto">
          <a:xfrm>
            <a:off x="202759" y="1938364"/>
            <a:ext cx="525029" cy="506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4889242" y="1133606"/>
            <a:ext cx="1672566" cy="432000"/>
            <a:chOff x="1659003" y="1563682"/>
            <a:chExt cx="1672566" cy="511316"/>
          </a:xfrm>
        </p:grpSpPr>
        <p:sp>
          <p:nvSpPr>
            <p:cNvPr id="14" name="Parallelogram 1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1659003" y="1590096"/>
              <a:ext cx="1672566" cy="484902"/>
              <a:chOff x="1957387" y="4951966"/>
              <a:chExt cx="2574313" cy="648577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224871" y="4951968"/>
                <a:ext cx="230682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CAUSAS</a:t>
                </a: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4897357" y="3093520"/>
            <a:ext cx="2266931" cy="432000"/>
            <a:chOff x="1659003" y="1563682"/>
            <a:chExt cx="2266931" cy="511316"/>
          </a:xfrm>
        </p:grpSpPr>
        <p:sp>
          <p:nvSpPr>
            <p:cNvPr id="19" name="Parallelogram 1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659003" y="1590096"/>
              <a:ext cx="2266931" cy="484902"/>
              <a:chOff x="1957387" y="4951966"/>
              <a:chExt cx="3489123" cy="648577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2224869" y="4951968"/>
                <a:ext cx="3221641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CONSEQUÊNCIAS</a:t>
                </a: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23" name="TextBox 22"/>
          <p:cNvSpPr txBox="1"/>
          <p:nvPr/>
        </p:nvSpPr>
        <p:spPr>
          <a:xfrm>
            <a:off x="4897356" y="1617019"/>
            <a:ext cx="413913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Desenvolvimento de microrganismos;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Uso de produtos de limpeza tóxicos;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Fumo do tabaco;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Ventilação insuficiente.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202759" y="4110770"/>
            <a:ext cx="3649161" cy="376735"/>
            <a:chOff x="1659003" y="1563681"/>
            <a:chExt cx="3650636" cy="594541"/>
          </a:xfrm>
        </p:grpSpPr>
        <p:sp>
          <p:nvSpPr>
            <p:cNvPr id="25" name="Parallelogram 24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1659003" y="1590091"/>
              <a:ext cx="3650636" cy="568131"/>
              <a:chOff x="1957387" y="4951964"/>
              <a:chExt cx="5618844" cy="759900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2224870" y="4951964"/>
                <a:ext cx="5351361" cy="75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200"/>
                  </a:lnSpc>
                </a:pPr>
                <a:r>
                  <a:rPr lang="pt-BR" sz="1200" b="1" dirty="0" smtClean="0">
                    <a:solidFill>
                      <a:schemeClr val="tx1"/>
                    </a:solidFill>
                  </a:rPr>
                  <a:t>O fumo ambiental do tabaco (FAT) é o principal poluente do ar interior. O que fazer para o evitar?</a:t>
                </a:r>
                <a:endParaRPr lang="pt-BR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957387" y="4951964"/>
                <a:ext cx="295274" cy="759898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5904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 animBg="1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4846" y="306963"/>
            <a:ext cx="7105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Quais as causas e as consequências da </a:t>
            </a:r>
            <a:r>
              <a:rPr lang="pt-BR" sz="2000" b="1" dirty="0" smtClean="0">
                <a:solidFill>
                  <a:srgbClr val="464646"/>
                </a:solidFill>
              </a:rPr>
              <a:t>poluição do ar exterior?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10</a:t>
            </a:r>
            <a:endParaRPr lang="pt-PT" sz="1000" dirty="0">
              <a:solidFill>
                <a:srgbClr val="464646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16" t="78734"/>
          <a:stretch/>
        </p:blipFill>
        <p:spPr bwMode="auto">
          <a:xfrm>
            <a:off x="4251433" y="4409274"/>
            <a:ext cx="445921" cy="41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878085" y="3265696"/>
            <a:ext cx="43744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Doenças respiratórias (bronquite,asma);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Alergias;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Chuvas ácidas;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Efeito de estufa excessivo;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Destruição da camada de ozono.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716016" y="1933759"/>
            <a:ext cx="0" cy="3019662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 rot="21326827">
            <a:off x="138132" y="1129097"/>
            <a:ext cx="3216391" cy="441019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POLUIÇÃO DO AR EXTERIOR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120" b="80531"/>
          <a:stretch/>
        </p:blipFill>
        <p:spPr bwMode="auto">
          <a:xfrm>
            <a:off x="202759" y="1938364"/>
            <a:ext cx="525029" cy="506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4889242" y="1133606"/>
            <a:ext cx="1672566" cy="432000"/>
            <a:chOff x="1659003" y="1563682"/>
            <a:chExt cx="1672566" cy="511316"/>
          </a:xfrm>
        </p:grpSpPr>
        <p:sp>
          <p:nvSpPr>
            <p:cNvPr id="15" name="Parallelogram 1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659003" y="1590096"/>
              <a:ext cx="1672566" cy="484902"/>
              <a:chOff x="1957387" y="4951966"/>
              <a:chExt cx="2574313" cy="648577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2224871" y="4951968"/>
                <a:ext cx="230682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CAUSAS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4897357" y="2797409"/>
            <a:ext cx="2266931" cy="432000"/>
            <a:chOff x="1659003" y="1563682"/>
            <a:chExt cx="2266931" cy="511316"/>
          </a:xfrm>
        </p:grpSpPr>
        <p:sp>
          <p:nvSpPr>
            <p:cNvPr id="20" name="Parallelogram 1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1659003" y="1590096"/>
              <a:ext cx="2266931" cy="484902"/>
              <a:chOff x="1957387" y="4951966"/>
              <a:chExt cx="3489123" cy="648577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2224869" y="4951968"/>
                <a:ext cx="3221641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CONSEQUÊNCIAS</a:t>
                </a: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24" name="TextBox 23"/>
          <p:cNvSpPr txBox="1"/>
          <p:nvPr/>
        </p:nvSpPr>
        <p:spPr>
          <a:xfrm>
            <a:off x="4897356" y="1617019"/>
            <a:ext cx="413913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Transportes (combustíveis fósseis);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Indústrias;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Incêndios.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0784" y="2094957"/>
            <a:ext cx="4038855" cy="2589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/>
          <p:cNvGrpSpPr/>
          <p:nvPr/>
        </p:nvGrpSpPr>
        <p:grpSpPr>
          <a:xfrm>
            <a:off x="202759" y="4110770"/>
            <a:ext cx="3649161" cy="376735"/>
            <a:chOff x="1659003" y="1563681"/>
            <a:chExt cx="3650636" cy="594541"/>
          </a:xfrm>
        </p:grpSpPr>
        <p:sp>
          <p:nvSpPr>
            <p:cNvPr id="26" name="Parallelogram 25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659003" y="1590091"/>
              <a:ext cx="3650636" cy="568131"/>
              <a:chOff x="1957387" y="4951964"/>
              <a:chExt cx="5618844" cy="759900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2224870" y="4951964"/>
                <a:ext cx="5351361" cy="75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200"/>
                  </a:lnSpc>
                </a:pPr>
                <a:r>
                  <a:rPr lang="pt-BR" sz="1200" b="1" dirty="0" smtClean="0">
                    <a:solidFill>
                      <a:schemeClr val="tx1"/>
                    </a:solidFill>
                  </a:rPr>
                  <a:t>Na China é frequente o uso de máscaras devido à poluição do ar. O que fazer para o evitar?</a:t>
                </a:r>
                <a:endParaRPr lang="pt-BR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957387" y="4951964"/>
                <a:ext cx="295274" cy="759898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8420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Quais as causas e as consequências </a:t>
            </a:r>
            <a:r>
              <a:rPr lang="pt-BR" sz="2000" b="1" dirty="0" smtClean="0">
                <a:solidFill>
                  <a:srgbClr val="464646"/>
                </a:solidFill>
              </a:rPr>
              <a:t>da poluição da água?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11</a:t>
            </a:r>
            <a:endParaRPr lang="pt-PT" sz="1000" dirty="0">
              <a:solidFill>
                <a:srgbClr val="464646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16" t="78734"/>
          <a:stretch/>
        </p:blipFill>
        <p:spPr bwMode="auto">
          <a:xfrm>
            <a:off x="4251433" y="4409274"/>
            <a:ext cx="445921" cy="41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878085" y="3642461"/>
            <a:ext cx="4374435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Alergias de pele;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Gastroenterites;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Morte de seres vivos aquáticos.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716016" y="1933759"/>
            <a:ext cx="0" cy="3019662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 rot="21326827">
            <a:off x="138132" y="1129097"/>
            <a:ext cx="3216391" cy="441019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POLUIÇÃO DA ÁGUA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120" b="80531"/>
          <a:stretch/>
        </p:blipFill>
        <p:spPr bwMode="auto">
          <a:xfrm>
            <a:off x="202759" y="1938364"/>
            <a:ext cx="525029" cy="506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4889242" y="1133606"/>
            <a:ext cx="1672566" cy="432000"/>
            <a:chOff x="1659003" y="1563682"/>
            <a:chExt cx="1672566" cy="511316"/>
          </a:xfrm>
        </p:grpSpPr>
        <p:sp>
          <p:nvSpPr>
            <p:cNvPr id="15" name="Parallelogram 1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659003" y="1590096"/>
              <a:ext cx="1672566" cy="484902"/>
              <a:chOff x="1957387" y="4951966"/>
              <a:chExt cx="2574313" cy="648577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2224871" y="4951968"/>
                <a:ext cx="230682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CAUSAS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4897357" y="3174174"/>
            <a:ext cx="2266931" cy="432000"/>
            <a:chOff x="1659003" y="1563682"/>
            <a:chExt cx="2266931" cy="511316"/>
          </a:xfrm>
        </p:grpSpPr>
        <p:sp>
          <p:nvSpPr>
            <p:cNvPr id="20" name="Parallelogram 1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1659003" y="1590096"/>
              <a:ext cx="2266931" cy="484902"/>
              <a:chOff x="1957387" y="4951966"/>
              <a:chExt cx="3489123" cy="648577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2224869" y="4951968"/>
                <a:ext cx="3221641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CONSEQUÊNCIAS</a:t>
                </a: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24" name="TextBox 23"/>
          <p:cNvSpPr txBox="1"/>
          <p:nvPr/>
        </p:nvSpPr>
        <p:spPr>
          <a:xfrm>
            <a:off x="4897356" y="1617019"/>
            <a:ext cx="413913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Esgotos domésticos e industriais;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Agricultura e pecuária;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Resíduos sólidos;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Derrames de petróleo.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018" y="2090057"/>
            <a:ext cx="3855460" cy="257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/>
          <p:cNvGrpSpPr/>
          <p:nvPr/>
        </p:nvGrpSpPr>
        <p:grpSpPr>
          <a:xfrm>
            <a:off x="202759" y="4064112"/>
            <a:ext cx="3649161" cy="494060"/>
            <a:chOff x="1659003" y="1548956"/>
            <a:chExt cx="3650636" cy="779698"/>
          </a:xfrm>
        </p:grpSpPr>
        <p:sp>
          <p:nvSpPr>
            <p:cNvPr id="26" name="Parallelogram 25"/>
            <p:cNvSpPr/>
            <p:nvPr/>
          </p:nvSpPr>
          <p:spPr>
            <a:xfrm rot="16200000" flipH="1">
              <a:off x="1564997" y="1657902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659003" y="1590082"/>
              <a:ext cx="3650636" cy="738572"/>
              <a:chOff x="1957387" y="4951960"/>
              <a:chExt cx="5618844" cy="987874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2224870" y="4951964"/>
                <a:ext cx="5351361" cy="98787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200"/>
                  </a:lnSpc>
                </a:pPr>
                <a:r>
                  <a:rPr lang="pt-BR" sz="1200" b="1" dirty="0" smtClean="0">
                    <a:solidFill>
                      <a:schemeClr val="tx1"/>
                    </a:solidFill>
                  </a:rPr>
                  <a:t>No Oceano Pacífico existe uma </a:t>
                </a:r>
                <a:r>
                  <a:rPr lang="pt-BR" sz="1200" b="1" dirty="0">
                    <a:solidFill>
                      <a:schemeClr val="tx1"/>
                    </a:solidFill>
                  </a:rPr>
                  <a:t>enorme </a:t>
                </a:r>
                <a:r>
                  <a:rPr lang="pt-BR" sz="1200" b="1" dirty="0" smtClean="0">
                    <a:solidFill>
                      <a:schemeClr val="tx1"/>
                    </a:solidFill>
                  </a:rPr>
                  <a:t>“ilha” flutuante </a:t>
                </a:r>
                <a:r>
                  <a:rPr lang="pt-BR" sz="1200" b="1" dirty="0">
                    <a:solidFill>
                      <a:schemeClr val="tx1"/>
                    </a:solidFill>
                  </a:rPr>
                  <a:t>de </a:t>
                </a:r>
                <a:r>
                  <a:rPr lang="pt-BR" sz="1200" b="1" dirty="0" smtClean="0">
                    <a:solidFill>
                      <a:schemeClr val="tx1"/>
                    </a:solidFill>
                  </a:rPr>
                  <a:t>plástico</a:t>
                </a:r>
                <a:r>
                  <a:rPr lang="pt-BR" sz="1200" b="1" dirty="0">
                    <a:solidFill>
                      <a:schemeClr val="tx1"/>
                    </a:solidFill>
                  </a:rPr>
                  <a:t> </a:t>
                </a:r>
                <a:r>
                  <a:rPr lang="pt-BR" sz="1200" b="1" dirty="0" smtClean="0">
                    <a:solidFill>
                      <a:schemeClr val="tx1"/>
                    </a:solidFill>
                  </a:rPr>
                  <a:t>que </a:t>
                </a:r>
                <a:r>
                  <a:rPr lang="pt-BR" sz="1200" b="1" dirty="0">
                    <a:solidFill>
                      <a:schemeClr val="tx1"/>
                    </a:solidFill>
                  </a:rPr>
                  <a:t>ameaça a vida de diversas espécies. </a:t>
                </a:r>
                <a:r>
                  <a:rPr lang="pt-BR" sz="1200" b="1" dirty="0" smtClean="0">
                    <a:solidFill>
                      <a:schemeClr val="tx1"/>
                    </a:solidFill>
                  </a:rPr>
                  <a:t>O que fazer para o evitar?</a:t>
                </a:r>
                <a:endParaRPr lang="pt-BR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957387" y="4951960"/>
                <a:ext cx="295274" cy="987872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9188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16" t="78734"/>
          <a:stretch/>
        </p:blipFill>
        <p:spPr bwMode="auto">
          <a:xfrm>
            <a:off x="4251433" y="4409274"/>
            <a:ext cx="445921" cy="41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476" y="2095499"/>
            <a:ext cx="4123516" cy="258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Quais as causas e as consequências </a:t>
            </a:r>
            <a:r>
              <a:rPr lang="pt-BR" sz="2000" b="1" dirty="0" smtClean="0">
                <a:solidFill>
                  <a:srgbClr val="464646"/>
                </a:solidFill>
              </a:rPr>
              <a:t>da poluição do solo?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90691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12</a:t>
            </a:r>
            <a:endParaRPr lang="pt-PT" sz="1000" dirty="0">
              <a:solidFill>
                <a:srgbClr val="46464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8085" y="3642461"/>
            <a:ext cx="4374435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Doenças do sistema nervoso;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Cancro;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Morte de seres vivos.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716016" y="1933759"/>
            <a:ext cx="0" cy="3019662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 rot="21326827">
            <a:off x="138132" y="1129097"/>
            <a:ext cx="3216391" cy="441019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POLUIÇÃO DO SOLO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120" b="80531"/>
          <a:stretch/>
        </p:blipFill>
        <p:spPr bwMode="auto">
          <a:xfrm>
            <a:off x="202759" y="1938364"/>
            <a:ext cx="525029" cy="506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4889242" y="1133606"/>
            <a:ext cx="1672566" cy="432000"/>
            <a:chOff x="1659003" y="1563682"/>
            <a:chExt cx="1672566" cy="511316"/>
          </a:xfrm>
        </p:grpSpPr>
        <p:sp>
          <p:nvSpPr>
            <p:cNvPr id="15" name="Parallelogram 1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659003" y="1590096"/>
              <a:ext cx="1672566" cy="484902"/>
              <a:chOff x="1957387" y="4951966"/>
              <a:chExt cx="2574313" cy="648577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2224871" y="4951968"/>
                <a:ext cx="230682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CAUSAS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4897357" y="3174174"/>
            <a:ext cx="2266931" cy="432000"/>
            <a:chOff x="1659003" y="1563682"/>
            <a:chExt cx="2266931" cy="511316"/>
          </a:xfrm>
        </p:grpSpPr>
        <p:sp>
          <p:nvSpPr>
            <p:cNvPr id="20" name="Parallelogram 1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1659003" y="1590096"/>
              <a:ext cx="2266931" cy="484902"/>
              <a:chOff x="1957387" y="4951966"/>
              <a:chExt cx="3489123" cy="648577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2224869" y="4951968"/>
                <a:ext cx="3221641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CONSEQUÊNCIAS</a:t>
                </a: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24" name="TextBox 23"/>
          <p:cNvSpPr txBox="1"/>
          <p:nvPr/>
        </p:nvSpPr>
        <p:spPr>
          <a:xfrm>
            <a:off x="4897356" y="1617019"/>
            <a:ext cx="413913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Agricultura e pecuária;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Resíduos sólidos;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Chuvas ácidas;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Exploração mineira.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202759" y="4110770"/>
            <a:ext cx="3649161" cy="376735"/>
            <a:chOff x="1659003" y="1563681"/>
            <a:chExt cx="3650636" cy="594541"/>
          </a:xfrm>
        </p:grpSpPr>
        <p:sp>
          <p:nvSpPr>
            <p:cNvPr id="36" name="Parallelogram 35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1659003" y="1590091"/>
              <a:ext cx="3650636" cy="568131"/>
              <a:chOff x="1957387" y="4951964"/>
              <a:chExt cx="5618844" cy="759900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2224870" y="4951964"/>
                <a:ext cx="5351361" cy="75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200"/>
                  </a:lnSpc>
                </a:pPr>
                <a:r>
                  <a:rPr lang="pt-BR" sz="1200" b="1" dirty="0">
                    <a:solidFill>
                      <a:schemeClr val="tx1"/>
                    </a:solidFill>
                  </a:rPr>
                  <a:t>O uso de químicos na agricultura contamina o solo, a água e os alimentos</a:t>
                </a:r>
                <a:r>
                  <a:rPr lang="pt-BR" sz="1200" b="1" dirty="0" smtClean="0">
                    <a:solidFill>
                      <a:schemeClr val="tx1"/>
                    </a:solidFill>
                  </a:rPr>
                  <a:t>. O </a:t>
                </a:r>
                <a:r>
                  <a:rPr lang="pt-BR" sz="1200" b="1" dirty="0">
                    <a:solidFill>
                      <a:schemeClr val="tx1"/>
                    </a:solidFill>
                  </a:rPr>
                  <a:t>que fazer para o evitar?</a:t>
                </a: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957387" y="4951964"/>
                <a:ext cx="295274" cy="759898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3071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16" t="78734"/>
          <a:stretch/>
        </p:blipFill>
        <p:spPr bwMode="auto">
          <a:xfrm>
            <a:off x="6085310" y="4746813"/>
            <a:ext cx="445921" cy="41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195486"/>
            <a:ext cx="6385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464646"/>
                </a:solidFill>
              </a:rPr>
              <a:t>Quais </a:t>
            </a:r>
            <a:r>
              <a:rPr lang="pt-BR" sz="2000" b="1" dirty="0">
                <a:solidFill>
                  <a:srgbClr val="464646"/>
                </a:solidFill>
              </a:rPr>
              <a:t>as medidas de controlo da poluição e de promoção de ambientes </a:t>
            </a:r>
            <a:r>
              <a:rPr lang="pt-BR" sz="2000" b="1" dirty="0" smtClean="0">
                <a:solidFill>
                  <a:srgbClr val="464646"/>
                </a:solidFill>
              </a:rPr>
              <a:t>saudáveis?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13</a:t>
            </a:r>
            <a:endParaRPr lang="pt-PT" sz="1000" dirty="0">
              <a:solidFill>
                <a:srgbClr val="464646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2702" y="3063616"/>
            <a:ext cx="2934609" cy="195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6948264" y="1754215"/>
            <a:ext cx="1728192" cy="2545727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 smtClean="0">
                <a:solidFill>
                  <a:schemeClr val="bg1"/>
                </a:solidFill>
              </a:rPr>
              <a:t>CONSEGUES ENUMERAR MAIS MEDIDAS DE CONTROLO DA POLUIÇÃO?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3868" y="3074447"/>
            <a:ext cx="2902396" cy="193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1420" y="1059582"/>
            <a:ext cx="2877173" cy="191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194" y="1059582"/>
            <a:ext cx="2877748" cy="191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120" b="80531"/>
          <a:stretch/>
        </p:blipFill>
        <p:spPr bwMode="auto">
          <a:xfrm>
            <a:off x="126166" y="925452"/>
            <a:ext cx="525029" cy="506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155173" y="2546142"/>
            <a:ext cx="2328595" cy="324000"/>
            <a:chOff x="1659003" y="1563681"/>
            <a:chExt cx="2329536" cy="511317"/>
          </a:xfrm>
        </p:grpSpPr>
        <p:sp>
          <p:nvSpPr>
            <p:cNvPr id="15" name="Parallelogram 14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659003" y="1590096"/>
              <a:ext cx="2329536" cy="484902"/>
              <a:chOff x="1957387" y="4951966"/>
              <a:chExt cx="3585485" cy="648577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2224870" y="4951966"/>
                <a:ext cx="3318002" cy="64857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VEÍCULOS ELÉTRICOS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170107" y="4584813"/>
            <a:ext cx="1161534" cy="324000"/>
            <a:chOff x="1659003" y="1563681"/>
            <a:chExt cx="1162003" cy="511317"/>
          </a:xfrm>
        </p:grpSpPr>
        <p:sp>
          <p:nvSpPr>
            <p:cNvPr id="20" name="Parallelogram 19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1659003" y="1590096"/>
              <a:ext cx="1162003" cy="484902"/>
              <a:chOff x="1957387" y="4951966"/>
              <a:chExt cx="1788487" cy="648577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2224870" y="4951966"/>
                <a:ext cx="1521004" cy="64857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ETAR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3333054" y="2574182"/>
            <a:ext cx="1815011" cy="324000"/>
            <a:chOff x="1659003" y="1563681"/>
            <a:chExt cx="1815744" cy="511317"/>
          </a:xfrm>
        </p:grpSpPr>
        <p:sp>
          <p:nvSpPr>
            <p:cNvPr id="25" name="Parallelogram 24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1659003" y="1590096"/>
              <a:ext cx="1815744" cy="484902"/>
              <a:chOff x="1957387" y="4951966"/>
              <a:chExt cx="2794686" cy="648577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2224870" y="4951966"/>
                <a:ext cx="2527203" cy="64857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RECICLAGEM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3347987" y="4601551"/>
            <a:ext cx="2520157" cy="324000"/>
            <a:chOff x="1659003" y="1563681"/>
            <a:chExt cx="2521175" cy="511317"/>
          </a:xfrm>
        </p:grpSpPr>
        <p:sp>
          <p:nvSpPr>
            <p:cNvPr id="30" name="Parallelogram 29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1659003" y="1590096"/>
              <a:ext cx="2521175" cy="484902"/>
              <a:chOff x="1957387" y="4951966"/>
              <a:chExt cx="3880445" cy="648577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2224870" y="4951966"/>
                <a:ext cx="3612962" cy="64857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RESTRIÇÃO AO TABACO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421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464646"/>
                </a:solidFill>
              </a:rPr>
              <a:t>RESUMINDO...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59" name="Rectângulo 48"/>
          <p:cNvSpPr/>
          <p:nvPr/>
        </p:nvSpPr>
        <p:spPr>
          <a:xfrm>
            <a:off x="7784522" y="1059582"/>
            <a:ext cx="1266964" cy="3770729"/>
          </a:xfrm>
          <a:prstGeom prst="rect">
            <a:avLst/>
          </a:prstGeom>
          <a:noFill/>
          <a:ln w="19050">
            <a:solidFill>
              <a:srgbClr val="F05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0" name="Rectângulo 51"/>
          <p:cNvSpPr/>
          <p:nvPr/>
        </p:nvSpPr>
        <p:spPr>
          <a:xfrm>
            <a:off x="7726961" y="1059582"/>
            <a:ext cx="140970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dependência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2346" y="1017403"/>
            <a:ext cx="781236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 smtClean="0">
                <a:latin typeface="+mj-lt"/>
              </a:rPr>
              <a:t>QUE CUIDADOS DE HIGIENE DEVEMOS TER?</a:t>
            </a:r>
          </a:p>
          <a:p>
            <a:r>
              <a:rPr lang="pt-BR" sz="1600" dirty="0" smtClean="0">
                <a:latin typeface="+mj-lt"/>
              </a:rPr>
              <a:t>Os </a:t>
            </a:r>
            <a:r>
              <a:rPr lang="pt-BR" sz="1600" dirty="0">
                <a:latin typeface="+mj-lt"/>
              </a:rPr>
              <a:t>hábitos de higiene contribuem para melhorar a qualidade de vida e para prevenir o aparecimento de </a:t>
            </a:r>
            <a:r>
              <a:rPr lang="pt-BR" sz="1600" dirty="0" smtClean="0">
                <a:solidFill>
                  <a:schemeClr val="bg1"/>
                </a:solidFill>
                <a:latin typeface="+mj-lt"/>
              </a:rPr>
              <a:t>doenças         </a:t>
            </a:r>
            <a:r>
              <a:rPr lang="pt-BR" sz="1600" dirty="0" smtClean="0">
                <a:latin typeface="+mj-lt"/>
              </a:rPr>
              <a:t>! Devemos pôr em prática, diariamente, normas de higiene corporal, alimentar e </a:t>
            </a:r>
            <a:r>
              <a:rPr lang="pt-BR" sz="1600" dirty="0" smtClean="0">
                <a:solidFill>
                  <a:schemeClr val="bg1"/>
                </a:solidFill>
                <a:latin typeface="+mj-lt"/>
              </a:rPr>
              <a:t>mental           </a:t>
            </a:r>
            <a:r>
              <a:rPr lang="pt-BR" sz="1600" dirty="0" smtClean="0">
                <a:latin typeface="+mj-lt"/>
              </a:rPr>
              <a:t>.</a:t>
            </a:r>
            <a:endParaRPr lang="pt-BR" sz="1600" dirty="0">
              <a:latin typeface="+mj-lt"/>
            </a:endParaRPr>
          </a:p>
          <a:p>
            <a:endParaRPr lang="pt-BR" sz="600" b="1" dirty="0">
              <a:latin typeface="+mj-lt"/>
            </a:endParaRPr>
          </a:p>
          <a:p>
            <a:r>
              <a:rPr lang="pt-BR" sz="1600" b="1" dirty="0" smtClean="0">
                <a:latin typeface="+mj-lt"/>
              </a:rPr>
              <a:t>QUAIS SÃO OS PROBLEMAS SOCIAIS DA ATUALIDADE E COMO OS COMBATER?</a:t>
            </a:r>
          </a:p>
          <a:p>
            <a:r>
              <a:rPr lang="pt-BR" sz="1600" dirty="0">
                <a:latin typeface="+mj-lt"/>
              </a:rPr>
              <a:t>As problemáticas que mais afetam a sociedade atual </a:t>
            </a:r>
            <a:r>
              <a:rPr lang="pt-BR" sz="1600" dirty="0" smtClean="0">
                <a:latin typeface="+mj-lt"/>
              </a:rPr>
              <a:t>são o </a:t>
            </a:r>
            <a:r>
              <a:rPr lang="pt-BR" sz="1600" dirty="0">
                <a:latin typeface="+mj-lt"/>
              </a:rPr>
              <a:t>consumo de </a:t>
            </a:r>
            <a:r>
              <a:rPr lang="pt-BR" sz="1600" dirty="0" smtClean="0">
                <a:latin typeface="+mj-lt"/>
              </a:rPr>
              <a:t>drogas, o  alcoolismo, o </a:t>
            </a:r>
            <a:r>
              <a:rPr lang="pt-BR" sz="1600" dirty="0" smtClean="0">
                <a:solidFill>
                  <a:schemeClr val="bg1"/>
                </a:solidFill>
                <a:latin typeface="+mj-lt"/>
              </a:rPr>
              <a:t>tabagismo         </a:t>
            </a:r>
            <a:r>
              <a:rPr lang="pt-BR" sz="1600" dirty="0" smtClean="0">
                <a:latin typeface="+mj-lt"/>
              </a:rPr>
              <a:t>, a obesidade infantil e a </a:t>
            </a:r>
            <a:r>
              <a:rPr lang="pt-BR" sz="1600" dirty="0">
                <a:latin typeface="+mj-lt"/>
              </a:rPr>
              <a:t>poluição</a:t>
            </a:r>
            <a:r>
              <a:rPr lang="pt-BR" sz="1600" dirty="0" smtClean="0">
                <a:latin typeface="+mj-lt"/>
              </a:rPr>
              <a:t>. </a:t>
            </a:r>
          </a:p>
          <a:p>
            <a:pPr marL="429750" indent="-285750">
              <a:buFont typeface="Arial" pitchFamily="34" charset="0"/>
              <a:buChar char="•"/>
            </a:pPr>
            <a:r>
              <a:rPr lang="pt-BR" sz="1600" dirty="0" smtClean="0">
                <a:latin typeface="+mj-lt"/>
              </a:rPr>
              <a:t>O consumo de </a:t>
            </a:r>
            <a:r>
              <a:rPr lang="pt-BR" sz="1600" b="1" dirty="0" smtClean="0">
                <a:latin typeface="+mj-lt"/>
              </a:rPr>
              <a:t>drogas ilícitas, álcool e tabaco </a:t>
            </a:r>
            <a:r>
              <a:rPr lang="pt-BR" sz="1600" dirty="0" smtClean="0">
                <a:latin typeface="+mj-lt"/>
              </a:rPr>
              <a:t>causa </a:t>
            </a:r>
            <a:r>
              <a:rPr lang="pt-BR" sz="1600" dirty="0" smtClean="0">
                <a:solidFill>
                  <a:schemeClr val="bg1"/>
                </a:solidFill>
                <a:latin typeface="+mj-lt"/>
              </a:rPr>
              <a:t>dependênci   a</a:t>
            </a:r>
            <a:r>
              <a:rPr lang="pt-BR" sz="1600" dirty="0" smtClean="0">
                <a:latin typeface="+mj-lt"/>
              </a:rPr>
              <a:t> e afeta diversos sistemas do nosso organismo. O alcoolismo tem grande impacto no fígado e o tabagismo nos </a:t>
            </a:r>
            <a:r>
              <a:rPr lang="pt-BR" sz="1600" dirty="0" smtClean="0">
                <a:solidFill>
                  <a:schemeClr val="bg1"/>
                </a:solidFill>
                <a:latin typeface="+mj-lt"/>
              </a:rPr>
              <a:t>pulmões          </a:t>
            </a:r>
            <a:r>
              <a:rPr lang="pt-BR" sz="1600" dirty="0" smtClean="0">
                <a:latin typeface="+mj-lt"/>
              </a:rPr>
              <a:t>. </a:t>
            </a:r>
          </a:p>
          <a:p>
            <a:pPr marL="429750" indent="-285750">
              <a:buFont typeface="Arial" pitchFamily="34" charset="0"/>
              <a:buChar char="•"/>
            </a:pPr>
            <a:r>
              <a:rPr lang="pt-BR" sz="1600" dirty="0" smtClean="0">
                <a:latin typeface="+mj-lt"/>
              </a:rPr>
              <a:t>A </a:t>
            </a:r>
            <a:r>
              <a:rPr lang="pt-BR" sz="1600" b="1" dirty="0" smtClean="0">
                <a:latin typeface="+mj-lt"/>
              </a:rPr>
              <a:t>obesidade infantil </a:t>
            </a:r>
            <a:r>
              <a:rPr lang="pt-BR" sz="1600" dirty="0" smtClean="0">
                <a:latin typeface="+mj-lt"/>
              </a:rPr>
              <a:t>afeta a saúde de muitas crianças em Portugal.</a:t>
            </a:r>
          </a:p>
          <a:p>
            <a:pPr marL="429750" indent="-285750">
              <a:buFont typeface="Arial" pitchFamily="34" charset="0"/>
              <a:buChar char="•"/>
            </a:pPr>
            <a:r>
              <a:rPr lang="pt-BR" sz="1600" dirty="0" smtClean="0">
                <a:latin typeface="+mj-lt"/>
              </a:rPr>
              <a:t>A </a:t>
            </a:r>
            <a:r>
              <a:rPr lang="pt-BR" sz="1600" b="1" dirty="0" smtClean="0">
                <a:latin typeface="+mj-lt"/>
              </a:rPr>
              <a:t>poluição</a:t>
            </a:r>
            <a:r>
              <a:rPr lang="pt-BR" sz="1600" dirty="0" smtClean="0">
                <a:latin typeface="+mj-lt"/>
              </a:rPr>
              <a:t> é causada por substâncias que diminuem a qualidade do ar (interior ou exterior), do </a:t>
            </a:r>
            <a:r>
              <a:rPr lang="pt-BR" sz="1600" dirty="0" smtClean="0">
                <a:solidFill>
                  <a:schemeClr val="bg1"/>
                </a:solidFill>
                <a:latin typeface="+mj-lt"/>
              </a:rPr>
              <a:t>solo</a:t>
            </a:r>
            <a:r>
              <a:rPr lang="pt-BR" sz="1600" dirty="0" smtClean="0">
                <a:latin typeface="+mj-lt"/>
              </a:rPr>
              <a:t>                  e da água. Pode provocar doenças como </a:t>
            </a:r>
            <a:r>
              <a:rPr lang="pt-BR" sz="1600" dirty="0" smtClean="0">
                <a:solidFill>
                  <a:schemeClr val="bg1"/>
                </a:solidFill>
                <a:latin typeface="+mj-lt"/>
              </a:rPr>
              <a:t>aler           gias</a:t>
            </a:r>
            <a:r>
              <a:rPr lang="pt-BR" sz="1600" dirty="0" smtClean="0">
                <a:latin typeface="+mj-lt"/>
              </a:rPr>
              <a:t>, cancro ou asma, </a:t>
            </a:r>
            <a:r>
              <a:rPr lang="pt-BR" sz="1600" dirty="0">
                <a:latin typeface="+mj-lt"/>
              </a:rPr>
              <a:t>assim como alterações </a:t>
            </a:r>
            <a:r>
              <a:rPr lang="pt-BR" sz="1600" dirty="0" smtClean="0">
                <a:solidFill>
                  <a:schemeClr val="bg1"/>
                </a:solidFill>
                <a:latin typeface="+mj-lt"/>
              </a:rPr>
              <a:t>climáticas       </a:t>
            </a:r>
            <a:r>
              <a:rPr lang="pt-BR" sz="1600" dirty="0" smtClean="0">
                <a:latin typeface="+mj-lt"/>
              </a:rPr>
              <a:t> </a:t>
            </a:r>
            <a:r>
              <a:rPr lang="pt-BR" sz="1600" dirty="0">
                <a:latin typeface="+mj-lt"/>
              </a:rPr>
              <a:t>ou destruição de habitats.</a:t>
            </a:r>
          </a:p>
          <a:p>
            <a:r>
              <a:rPr lang="pt-BR" sz="1600" dirty="0">
                <a:latin typeface="+mj-lt"/>
              </a:rPr>
              <a:t>Tomarmos consciência destes problemas pode ajudar-nos a  tomar  decisões </a:t>
            </a:r>
            <a:r>
              <a:rPr lang="pt-BR" sz="1600" dirty="0" smtClean="0">
                <a:latin typeface="+mj-lt"/>
              </a:rPr>
              <a:t>informadas, </a:t>
            </a:r>
            <a:r>
              <a:rPr lang="pt-BR" sz="1600" dirty="0">
                <a:latin typeface="+mj-lt"/>
              </a:rPr>
              <a:t>para contribuírmos para a sua </a:t>
            </a:r>
            <a:r>
              <a:rPr lang="pt-BR" sz="1600" dirty="0" smtClean="0">
                <a:solidFill>
                  <a:schemeClr val="bg1"/>
                </a:solidFill>
                <a:latin typeface="+mj-lt"/>
              </a:rPr>
              <a:t>prev        enção</a:t>
            </a:r>
            <a:r>
              <a:rPr lang="pt-BR" sz="1600" dirty="0">
                <a:latin typeface="+mj-lt"/>
              </a:rPr>
              <a:t>.</a:t>
            </a:r>
          </a:p>
        </p:txBody>
      </p:sp>
      <p:sp>
        <p:nvSpPr>
          <p:cNvPr id="62" name="Rectângulo 76"/>
          <p:cNvSpPr/>
          <p:nvPr/>
        </p:nvSpPr>
        <p:spPr>
          <a:xfrm>
            <a:off x="1612923" y="1543761"/>
            <a:ext cx="1080000" cy="216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</a:rPr>
              <a:t>doenças</a:t>
            </a:r>
            <a:endParaRPr lang="pt-PT" sz="1600" dirty="0">
              <a:solidFill>
                <a:schemeClr val="tx1"/>
              </a:solidFill>
            </a:endParaRPr>
          </a:p>
        </p:txBody>
      </p:sp>
      <p:sp>
        <p:nvSpPr>
          <p:cNvPr id="63" name="Rectângulo 54"/>
          <p:cNvSpPr/>
          <p:nvPr/>
        </p:nvSpPr>
        <p:spPr>
          <a:xfrm>
            <a:off x="1597273" y="1543761"/>
            <a:ext cx="1080000" cy="216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0" name="Rectângulo 51"/>
          <p:cNvSpPr/>
          <p:nvPr/>
        </p:nvSpPr>
        <p:spPr>
          <a:xfrm>
            <a:off x="7685404" y="1851670"/>
            <a:ext cx="1492814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pulmões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71" name="Rectângulo 51"/>
          <p:cNvSpPr/>
          <p:nvPr/>
        </p:nvSpPr>
        <p:spPr>
          <a:xfrm>
            <a:off x="7726961" y="1419622"/>
            <a:ext cx="140970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solo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72" name="Rectângulo 51"/>
          <p:cNvSpPr/>
          <p:nvPr/>
        </p:nvSpPr>
        <p:spPr>
          <a:xfrm>
            <a:off x="7878522" y="4083918"/>
            <a:ext cx="108423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doenças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73" name="Rectângulo 51"/>
          <p:cNvSpPr/>
          <p:nvPr/>
        </p:nvSpPr>
        <p:spPr>
          <a:xfrm>
            <a:off x="7666051" y="2283718"/>
            <a:ext cx="1512167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climáticas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74" name="Rectângulo 51"/>
          <p:cNvSpPr/>
          <p:nvPr/>
        </p:nvSpPr>
        <p:spPr>
          <a:xfrm>
            <a:off x="7784522" y="2712966"/>
            <a:ext cx="1251974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mental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75" name="Rectângulo 51"/>
          <p:cNvSpPr/>
          <p:nvPr/>
        </p:nvSpPr>
        <p:spPr>
          <a:xfrm>
            <a:off x="7726963" y="3651870"/>
            <a:ext cx="1409698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alergias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76" name="Rectângulo 51"/>
          <p:cNvSpPr/>
          <p:nvPr/>
        </p:nvSpPr>
        <p:spPr>
          <a:xfrm>
            <a:off x="7905150" y="3147814"/>
            <a:ext cx="1034113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tabagismo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14</a:t>
            </a:r>
            <a:endParaRPr lang="pt-PT" sz="1000" dirty="0">
              <a:solidFill>
                <a:srgbClr val="464646"/>
              </a:solidFill>
            </a:endParaRPr>
          </a:p>
        </p:txBody>
      </p:sp>
      <p:sp>
        <p:nvSpPr>
          <p:cNvPr id="87" name="Rectângulo 76"/>
          <p:cNvSpPr/>
          <p:nvPr/>
        </p:nvSpPr>
        <p:spPr>
          <a:xfrm>
            <a:off x="1926326" y="1817090"/>
            <a:ext cx="1080000" cy="216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</a:rPr>
              <a:t>mental</a:t>
            </a:r>
            <a:endParaRPr lang="pt-PT" sz="1600" dirty="0">
              <a:solidFill>
                <a:schemeClr val="tx1"/>
              </a:solidFill>
            </a:endParaRPr>
          </a:p>
        </p:txBody>
      </p:sp>
      <p:sp>
        <p:nvSpPr>
          <p:cNvPr id="88" name="Rectângulo 54"/>
          <p:cNvSpPr/>
          <p:nvPr/>
        </p:nvSpPr>
        <p:spPr>
          <a:xfrm>
            <a:off x="1910676" y="1817090"/>
            <a:ext cx="1080000" cy="216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9" name="Rectângulo 76"/>
          <p:cNvSpPr/>
          <p:nvPr/>
        </p:nvSpPr>
        <p:spPr>
          <a:xfrm>
            <a:off x="1427498" y="2645631"/>
            <a:ext cx="1080000" cy="216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</a:rPr>
              <a:t>tabagismo</a:t>
            </a:r>
            <a:endParaRPr lang="pt-PT" sz="1600" dirty="0">
              <a:solidFill>
                <a:schemeClr val="tx1"/>
              </a:solidFill>
            </a:endParaRPr>
          </a:p>
        </p:txBody>
      </p:sp>
      <p:sp>
        <p:nvSpPr>
          <p:cNvPr id="90" name="Rectângulo 54"/>
          <p:cNvSpPr/>
          <p:nvPr/>
        </p:nvSpPr>
        <p:spPr>
          <a:xfrm>
            <a:off x="1411848" y="2645631"/>
            <a:ext cx="1080000" cy="216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1" name="Rectângulo 76"/>
          <p:cNvSpPr/>
          <p:nvPr/>
        </p:nvSpPr>
        <p:spPr>
          <a:xfrm>
            <a:off x="4923108" y="2870564"/>
            <a:ext cx="1152000" cy="216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</a:rPr>
              <a:t>dependência</a:t>
            </a:r>
            <a:endParaRPr lang="pt-PT" sz="1600" dirty="0">
              <a:solidFill>
                <a:schemeClr val="tx1"/>
              </a:solidFill>
            </a:endParaRPr>
          </a:p>
        </p:txBody>
      </p:sp>
      <p:sp>
        <p:nvSpPr>
          <p:cNvPr id="92" name="Rectângulo 54"/>
          <p:cNvSpPr/>
          <p:nvPr/>
        </p:nvSpPr>
        <p:spPr>
          <a:xfrm>
            <a:off x="4907458" y="2870564"/>
            <a:ext cx="1152000" cy="216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3" name="Rectângulo 76"/>
          <p:cNvSpPr/>
          <p:nvPr/>
        </p:nvSpPr>
        <p:spPr>
          <a:xfrm>
            <a:off x="1855819" y="3361508"/>
            <a:ext cx="1080000" cy="216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</a:rPr>
              <a:t>pulmões</a:t>
            </a:r>
            <a:endParaRPr lang="pt-PT" sz="1600" dirty="0">
              <a:solidFill>
                <a:schemeClr val="tx1"/>
              </a:solidFill>
            </a:endParaRPr>
          </a:p>
        </p:txBody>
      </p:sp>
      <p:sp>
        <p:nvSpPr>
          <p:cNvPr id="94" name="Rectângulo 54"/>
          <p:cNvSpPr/>
          <p:nvPr/>
        </p:nvSpPr>
        <p:spPr>
          <a:xfrm>
            <a:off x="1840169" y="3361508"/>
            <a:ext cx="1080000" cy="216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5" name="Rectângulo 76"/>
          <p:cNvSpPr/>
          <p:nvPr/>
        </p:nvSpPr>
        <p:spPr>
          <a:xfrm>
            <a:off x="1671605" y="4091322"/>
            <a:ext cx="1080000" cy="216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</a:rPr>
              <a:t>solo</a:t>
            </a:r>
            <a:endParaRPr lang="pt-PT" sz="1600" dirty="0">
              <a:solidFill>
                <a:schemeClr val="tx1"/>
              </a:solidFill>
            </a:endParaRPr>
          </a:p>
        </p:txBody>
      </p:sp>
      <p:sp>
        <p:nvSpPr>
          <p:cNvPr id="96" name="Rectângulo 54"/>
          <p:cNvSpPr/>
          <p:nvPr/>
        </p:nvSpPr>
        <p:spPr>
          <a:xfrm>
            <a:off x="1655955" y="4091322"/>
            <a:ext cx="1080000" cy="216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7" name="Rectângulo 76"/>
          <p:cNvSpPr/>
          <p:nvPr/>
        </p:nvSpPr>
        <p:spPr>
          <a:xfrm>
            <a:off x="6234172" y="4091322"/>
            <a:ext cx="1080000" cy="216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</a:rPr>
              <a:t>alergias</a:t>
            </a:r>
            <a:endParaRPr lang="pt-PT" sz="1600" dirty="0">
              <a:solidFill>
                <a:schemeClr val="tx1"/>
              </a:solidFill>
            </a:endParaRPr>
          </a:p>
        </p:txBody>
      </p:sp>
      <p:sp>
        <p:nvSpPr>
          <p:cNvPr id="98" name="Rectângulo 54"/>
          <p:cNvSpPr/>
          <p:nvPr/>
        </p:nvSpPr>
        <p:spPr>
          <a:xfrm>
            <a:off x="6218522" y="4091322"/>
            <a:ext cx="1080000" cy="216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9" name="Rectângulo 76"/>
          <p:cNvSpPr/>
          <p:nvPr/>
        </p:nvSpPr>
        <p:spPr>
          <a:xfrm>
            <a:off x="3911613" y="4338758"/>
            <a:ext cx="1080000" cy="216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</a:rPr>
              <a:t>climáticas</a:t>
            </a:r>
            <a:endParaRPr lang="pt-PT" sz="1600" dirty="0">
              <a:solidFill>
                <a:schemeClr val="tx1"/>
              </a:solidFill>
            </a:endParaRPr>
          </a:p>
        </p:txBody>
      </p:sp>
      <p:sp>
        <p:nvSpPr>
          <p:cNvPr id="100" name="Rectângulo 54"/>
          <p:cNvSpPr/>
          <p:nvPr/>
        </p:nvSpPr>
        <p:spPr>
          <a:xfrm>
            <a:off x="3895963" y="4338758"/>
            <a:ext cx="1080000" cy="216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1" name="Rectângulo 76"/>
          <p:cNvSpPr/>
          <p:nvPr/>
        </p:nvSpPr>
        <p:spPr>
          <a:xfrm>
            <a:off x="2743546" y="4830311"/>
            <a:ext cx="1116000" cy="216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</a:rPr>
              <a:t>prevenção</a:t>
            </a:r>
            <a:endParaRPr lang="pt-PT" sz="1600" dirty="0">
              <a:solidFill>
                <a:schemeClr val="tx1"/>
              </a:solidFill>
            </a:endParaRPr>
          </a:p>
        </p:txBody>
      </p:sp>
      <p:sp>
        <p:nvSpPr>
          <p:cNvPr id="102" name="Rectângulo 54"/>
          <p:cNvSpPr/>
          <p:nvPr/>
        </p:nvSpPr>
        <p:spPr>
          <a:xfrm>
            <a:off x="2727896" y="4830311"/>
            <a:ext cx="1116000" cy="216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3" name="Rectângulo 51"/>
          <p:cNvSpPr/>
          <p:nvPr/>
        </p:nvSpPr>
        <p:spPr>
          <a:xfrm>
            <a:off x="7770796" y="4489495"/>
            <a:ext cx="1333965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prevenção</a:t>
            </a:r>
            <a:endParaRPr lang="pt-PT" sz="1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80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2" grpId="0" animBg="1"/>
      <p:bldP spid="63" grpId="0" animBg="1"/>
      <p:bldP spid="70" grpId="0"/>
      <p:bldP spid="71" grpId="0"/>
      <p:bldP spid="72" grpId="0"/>
      <p:bldP spid="73" grpId="0"/>
      <p:bldP spid="74" grpId="0"/>
      <p:bldP spid="75" grpId="0"/>
      <p:bldP spid="76" grpId="0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1108</Words>
  <Application>Microsoft Office PowerPoint</Application>
  <PresentationFormat>On-screen Show (16:9)</PresentationFormat>
  <Paragraphs>186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LeYa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Pedro Miguel Pinto</dc:creator>
  <cp:lastModifiedBy>Andrea Junqueira</cp:lastModifiedBy>
  <cp:revision>41</cp:revision>
  <dcterms:created xsi:type="dcterms:W3CDTF">2017-02-01T17:40:48Z</dcterms:created>
  <dcterms:modified xsi:type="dcterms:W3CDTF">2017-07-14T10:58:43Z</dcterms:modified>
</cp:coreProperties>
</file>