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82" r:id="rId3"/>
    <p:sldId id="288" r:id="rId4"/>
    <p:sldId id="289" r:id="rId5"/>
    <p:sldId id="290" r:id="rId6"/>
    <p:sldId id="287" r:id="rId7"/>
    <p:sldId id="291" r:id="rId8"/>
    <p:sldId id="292" r:id="rId9"/>
    <p:sldId id="293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6" autoAdjust="0"/>
  </p:normalViewPr>
  <p:slideViewPr>
    <p:cSldViewPr>
      <p:cViewPr varScale="1">
        <p:scale>
          <a:sx n="102" d="100"/>
          <a:sy n="102" d="100"/>
        </p:scale>
        <p:origin x="12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01-09-2017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3804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9673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18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534945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71157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5890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92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2492896"/>
            <a:ext cx="9144000" cy="151216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Absorção e assimilação</a:t>
            </a: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236" b="9709"/>
          <a:stretch/>
        </p:blipFill>
        <p:spPr>
          <a:xfrm>
            <a:off x="2555776" y="1471234"/>
            <a:ext cx="6383976" cy="5085516"/>
          </a:xfrm>
          <a:prstGeom prst="rect">
            <a:avLst/>
          </a:prstGeom>
        </p:spPr>
      </p:pic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20850" y="2825735"/>
            <a:ext cx="4032448" cy="3056221"/>
          </a:xfr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PT" sz="1800" dirty="0">
                <a:solidFill>
                  <a:schemeClr val="lt1"/>
                </a:solidFill>
              </a:rPr>
              <a:t>O </a:t>
            </a:r>
            <a:r>
              <a:rPr lang="pt-PT" sz="1800" b="1" dirty="0">
                <a:solidFill>
                  <a:schemeClr val="lt1"/>
                </a:solidFill>
              </a:rPr>
              <a:t>quilo</a:t>
            </a:r>
            <a:r>
              <a:rPr lang="pt-PT" sz="1800" dirty="0">
                <a:solidFill>
                  <a:schemeClr val="lt1"/>
                </a:solidFill>
              </a:rPr>
              <a:t> é o produto final da digestão, nele estão os nutrientes na sua </a:t>
            </a:r>
            <a:r>
              <a:rPr lang="pt-PT" sz="1800" b="1" dirty="0">
                <a:solidFill>
                  <a:schemeClr val="lt1"/>
                </a:solidFill>
              </a:rPr>
              <a:t>forma mais simples</a:t>
            </a:r>
            <a:r>
              <a:rPr lang="pt-PT" sz="1800" dirty="0">
                <a:solidFill>
                  <a:schemeClr val="lt1"/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PT" sz="1800" dirty="0">
                <a:solidFill>
                  <a:schemeClr val="lt1"/>
                </a:solidFill>
              </a:rPr>
              <a:t>No </a:t>
            </a:r>
            <a:r>
              <a:rPr lang="pt-PT" sz="1800" b="1" dirty="0">
                <a:solidFill>
                  <a:schemeClr val="lt1"/>
                </a:solidFill>
              </a:rPr>
              <a:t>intestino delgado</a:t>
            </a:r>
            <a:r>
              <a:rPr lang="pt-PT" sz="1800" dirty="0">
                <a:solidFill>
                  <a:schemeClr val="lt1"/>
                </a:solidFill>
              </a:rPr>
              <a:t>, os nutrientes vão passar para a corrente sanguínea para que sejam aproveitados pelo organismo.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1691680" y="161504"/>
            <a:ext cx="6192688" cy="8084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 Absorção digestiva</a:t>
            </a:r>
          </a:p>
        </p:txBody>
      </p:sp>
    </p:spTree>
    <p:extLst>
      <p:ext uri="{BB962C8B-B14F-4D97-AF65-F5344CB8AC3E}">
        <p14:creationId xmlns:p14="http://schemas.microsoft.com/office/powerpoint/2010/main" val="141811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5536" y="2268644"/>
            <a:ext cx="3960440" cy="3000821"/>
          </a:xfr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sz="1800" dirty="0">
                <a:solidFill>
                  <a:schemeClr val="lt1"/>
                </a:solidFill>
              </a:rPr>
              <a:t>Na parede interna do intestino delgado existem </a:t>
            </a:r>
            <a:r>
              <a:rPr lang="pt-PT" sz="1800" b="1" dirty="0">
                <a:solidFill>
                  <a:schemeClr val="lt1"/>
                </a:solidFill>
              </a:rPr>
              <a:t>vilosidades intestinais</a:t>
            </a:r>
            <a:r>
              <a:rPr lang="pt-PT" sz="1800" dirty="0">
                <a:solidFill>
                  <a:schemeClr val="lt1"/>
                </a:solidFill>
              </a:rPr>
              <a:t>, estruturas salientes em forma de dedo. Nestas estruturas, o quilo atravessa as paredes do intestino entrando na corrente sanguínea – </a:t>
            </a:r>
            <a:r>
              <a:rPr lang="pt-PT" sz="1800" b="1" dirty="0">
                <a:solidFill>
                  <a:schemeClr val="lt1"/>
                </a:solidFill>
              </a:rPr>
              <a:t>absorção digestiva</a:t>
            </a:r>
            <a:r>
              <a:rPr lang="pt-PT" sz="1800" dirty="0">
                <a:solidFill>
                  <a:schemeClr val="lt1"/>
                </a:solidFill>
              </a:rPr>
              <a:t>.</a:t>
            </a:r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1691680" y="161504"/>
            <a:ext cx="6192688" cy="8084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 Absorção digestiva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86" b="89905" l="23214" r="67024">
                        <a14:foregroundMark x1="46548" y1="8095" x2="46548" y2="8095"/>
                        <a14:foregroundMark x1="50655" y1="9905" x2="50655" y2="9905"/>
                        <a14:foregroundMark x1="40238" y1="10381" x2="40238" y2="10381"/>
                        <a14:foregroundMark x1="43810" y1="18381" x2="43810" y2="18381"/>
                        <a14:foregroundMark x1="54524" y1="17429" x2="54524" y2="17429"/>
                        <a14:foregroundMark x1="44643" y1="12857" x2="44643" y2="12857"/>
                        <a14:foregroundMark x1="36250" y1="8762" x2="36250" y2="8762"/>
                        <a14:foregroundMark x1="33929" y1="13333" x2="33929" y2="13333"/>
                        <a14:foregroundMark x1="52798" y1="12667" x2="52798" y2="12667"/>
                        <a14:foregroundMark x1="53274" y1="13238" x2="53274" y2="13238"/>
                        <a14:foregroundMark x1="51726" y1="13238" x2="51726" y2="13238"/>
                        <a14:foregroundMark x1="50893" y1="11524" x2="50893" y2="11524"/>
                        <a14:foregroundMark x1="52321" y1="10952" x2="52321" y2="10952"/>
                        <a14:foregroundMark x1="37024" y1="12857" x2="37024" y2="12857"/>
                        <a14:foregroundMark x1="41726" y1="11524" x2="41726" y2="11524"/>
                        <a14:foregroundMark x1="47679" y1="11714" x2="47679" y2="11714"/>
                        <a14:foregroundMark x1="49702" y1="13238" x2="49702" y2="13238"/>
                        <a14:foregroundMark x1="42440" y1="7905" x2="42440" y2="7905"/>
                        <a14:foregroundMark x1="46369" y1="12286" x2="46369" y2="12286"/>
                        <a14:foregroundMark x1="32143" y1="8476" x2="32143" y2="8476"/>
                        <a14:foregroundMark x1="34167" y1="10952" x2="34167" y2="10952"/>
                        <a14:foregroundMark x1="31667" y1="12667" x2="31667" y2="12667"/>
                        <a14:foregroundMark x1="40595" y1="12476" x2="40595" y2="12476"/>
                        <a14:foregroundMark x1="44583" y1="10381" x2="44583" y2="10381"/>
                        <a14:foregroundMark x1="49821" y1="9429" x2="49821" y2="9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163" t="6972" r="30313" b="9681"/>
          <a:stretch/>
        </p:blipFill>
        <p:spPr>
          <a:xfrm>
            <a:off x="4499992" y="1196752"/>
            <a:ext cx="4285568" cy="524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22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67544" y="2132856"/>
            <a:ext cx="8229600" cy="2925528"/>
          </a:xfrm>
          <a:solidFill>
            <a:schemeClr val="tx2">
              <a:alpha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dirty="0"/>
              <a:t>Nas células, os nutrientes vão ser utilizados nas diversas funções em que são necessários (plástica, energética, de proteção ou de regulação do organismo). A este processo designa-se </a:t>
            </a:r>
            <a:r>
              <a:rPr lang="pt-PT" b="1" dirty="0"/>
              <a:t>assimilação</a:t>
            </a:r>
            <a:r>
              <a:rPr lang="pt-PT" dirty="0"/>
              <a:t>.</a:t>
            </a: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691680" y="161504"/>
            <a:ext cx="6192688" cy="8084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+mj-lt"/>
                <a:cs typeface="+mj-cs"/>
              </a:rPr>
              <a:t> Assimilação</a:t>
            </a:r>
          </a:p>
        </p:txBody>
      </p:sp>
    </p:spTree>
    <p:extLst>
      <p:ext uri="{BB962C8B-B14F-4D97-AF65-F5344CB8AC3E}">
        <p14:creationId xmlns:p14="http://schemas.microsoft.com/office/powerpoint/2010/main" val="1284632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4128" y="1193481"/>
            <a:ext cx="3186292" cy="5664519"/>
          </a:xfrm>
          <a:prstGeom prst="rect">
            <a:avLst/>
          </a:prstGeom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89046"/>
            <a:ext cx="8229600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Função do </a:t>
            </a:r>
            <a:b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intestino grosso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988840"/>
            <a:ext cx="4164973" cy="3416320"/>
          </a:xfr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sz="1800" dirty="0">
                <a:solidFill>
                  <a:schemeClr val="lt1"/>
                </a:solidFill>
              </a:rPr>
              <a:t>Para o </a:t>
            </a:r>
            <a:r>
              <a:rPr lang="pt-PT" sz="1800" b="1" dirty="0">
                <a:solidFill>
                  <a:schemeClr val="lt1"/>
                </a:solidFill>
              </a:rPr>
              <a:t>intestino grosso </a:t>
            </a:r>
            <a:r>
              <a:rPr lang="pt-PT" sz="1800" dirty="0">
                <a:solidFill>
                  <a:schemeClr val="lt1"/>
                </a:solidFill>
              </a:rPr>
              <a:t>seguem substâncias que </a:t>
            </a:r>
            <a:r>
              <a:rPr lang="pt-PT" sz="1800" b="1" dirty="0">
                <a:solidFill>
                  <a:schemeClr val="lt1"/>
                </a:solidFill>
              </a:rPr>
              <a:t>não são absorvidas </a:t>
            </a:r>
            <a:r>
              <a:rPr lang="pt-PT" sz="1800" dirty="0">
                <a:solidFill>
                  <a:schemeClr val="lt1"/>
                </a:solidFill>
              </a:rPr>
              <a:t>(por exemplo, as fibras). Neste local, dá-se a absorção de água e de minerais e com ajuda da flora intestinal (micro-organismos) são formadas as </a:t>
            </a:r>
            <a:r>
              <a:rPr lang="pt-PT" sz="1800" b="1" dirty="0">
                <a:solidFill>
                  <a:schemeClr val="lt1"/>
                </a:solidFill>
              </a:rPr>
              <a:t>fezes</a:t>
            </a:r>
            <a:r>
              <a:rPr lang="pt-PT" sz="1800" dirty="0">
                <a:solidFill>
                  <a:schemeClr val="lt1"/>
                </a:solidFill>
              </a:rPr>
              <a:t>. Estas são libertadas para o exterior através da </a:t>
            </a:r>
            <a:r>
              <a:rPr lang="pt-PT" sz="1800" b="1" dirty="0">
                <a:solidFill>
                  <a:schemeClr val="lt1"/>
                </a:solidFill>
              </a:rPr>
              <a:t>defecação</a:t>
            </a:r>
            <a:r>
              <a:rPr lang="pt-PT" sz="1800" dirty="0">
                <a:solidFill>
                  <a:schemeClr val="l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2790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33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7340" y="41704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Clica nas opções corretas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164FF0A-412B-4C94-BFBA-962AB9F9C4B3}"/>
              </a:ext>
            </a:extLst>
          </p:cNvPr>
          <p:cNvGrpSpPr/>
          <p:nvPr/>
        </p:nvGrpSpPr>
        <p:grpSpPr>
          <a:xfrm>
            <a:off x="251517" y="1052736"/>
            <a:ext cx="8496947" cy="1992940"/>
            <a:chOff x="251517" y="1052736"/>
            <a:chExt cx="8496947" cy="1992940"/>
          </a:xfrm>
        </p:grpSpPr>
        <p:sp>
          <p:nvSpPr>
            <p:cNvPr id="6" name="CaixaDeTexto 5"/>
            <p:cNvSpPr txBox="1"/>
            <p:nvPr/>
          </p:nvSpPr>
          <p:spPr>
            <a:xfrm>
              <a:off x="251519" y="1052736"/>
              <a:ext cx="8496945" cy="897307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defPPr>
                <a:defRPr lang="pt-PT"/>
              </a:defPPr>
              <a:lvl1pPr indent="0" algn="ctr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b="1">
                  <a:solidFill>
                    <a:srgbClr val="FF0000"/>
                  </a:solidFill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 algn="l"/>
              <a:r>
                <a:rPr lang="pt-PT" dirty="0"/>
                <a:t>A absorção é</a:t>
              </a:r>
              <a:r>
                <a:rPr lang="pt-PT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</a:p>
            <a:p>
              <a:pPr algn="l"/>
              <a:r>
                <a:rPr lang="pt-PT" dirty="0">
                  <a:solidFill>
                    <a:schemeClr val="bg1">
                      <a:lumMod val="50000"/>
                    </a:schemeClr>
                  </a:solidFill>
                </a:rPr>
                <a:t>a. 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  <a:hlinkClick r:id="rId3" action="ppaction://hlinksldjump"/>
                </a:rPr>
                <a:t>a passagem dos nutrientes para a corrente sanguínea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. </a:t>
              </a:r>
            </a:p>
          </p:txBody>
        </p:sp>
        <p:sp>
          <p:nvSpPr>
            <p:cNvPr id="7" name="CaixaDeTexto 5">
              <a:extLst>
                <a:ext uri="{FF2B5EF4-FFF2-40B4-BE49-F238E27FC236}">
                  <a16:creationId xmlns:a16="http://schemas.microsoft.com/office/drawing/2014/main" id="{66A4E151-B704-4070-9229-07730CD330DE}"/>
                </a:ext>
              </a:extLst>
            </p:cNvPr>
            <p:cNvSpPr txBox="1"/>
            <p:nvPr/>
          </p:nvSpPr>
          <p:spPr>
            <a:xfrm>
              <a:off x="251517" y="1950043"/>
              <a:ext cx="8496945" cy="58976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defPPr>
                <a:defRPr lang="pt-PT"/>
              </a:defPPr>
              <a:lvl1pPr indent="0" algn="ctr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b="1">
                  <a:solidFill>
                    <a:srgbClr val="FF0000"/>
                  </a:solidFill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 algn="l"/>
              <a:r>
                <a:rPr lang="pt-PT" dirty="0">
                  <a:solidFill>
                    <a:schemeClr val="bg1">
                      <a:lumMod val="50000"/>
                    </a:schemeClr>
                  </a:solidFill>
                </a:rPr>
                <a:t>b. 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  <a:hlinkClick r:id="rId4" action="ppaction://hlinksldjump"/>
                </a:rPr>
                <a:t>a utilização dos nutrientes nas diversas funções das células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. </a:t>
              </a:r>
            </a:p>
          </p:txBody>
        </p:sp>
        <p:sp>
          <p:nvSpPr>
            <p:cNvPr id="8" name="CaixaDeTexto 5">
              <a:extLst>
                <a:ext uri="{FF2B5EF4-FFF2-40B4-BE49-F238E27FC236}">
                  <a16:creationId xmlns:a16="http://schemas.microsoft.com/office/drawing/2014/main" id="{A6101A69-A142-4506-AFDE-13C0A1178680}"/>
                </a:ext>
              </a:extLst>
            </p:cNvPr>
            <p:cNvSpPr txBox="1"/>
            <p:nvPr/>
          </p:nvSpPr>
          <p:spPr>
            <a:xfrm>
              <a:off x="251517" y="2534281"/>
              <a:ext cx="8496945" cy="511395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defPPr>
                <a:defRPr lang="pt-PT"/>
              </a:defPPr>
              <a:lvl1pPr indent="0" algn="ctr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b="1">
                  <a:solidFill>
                    <a:srgbClr val="FF0000"/>
                  </a:solidFill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 algn="l"/>
              <a:r>
                <a:rPr lang="pt-PT" dirty="0">
                  <a:solidFill>
                    <a:schemeClr val="bg1">
                      <a:lumMod val="50000"/>
                    </a:schemeClr>
                  </a:solidFill>
                </a:rPr>
                <a:t>c. 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  <a:hlinkClick r:id="rId4" action="ppaction://hlinksldjump"/>
                </a:rPr>
                <a:t>um processo que acontece estômago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7495FEA-8EA9-466A-A6B7-C984AAE2146B}"/>
              </a:ext>
            </a:extLst>
          </p:cNvPr>
          <p:cNvGrpSpPr/>
          <p:nvPr/>
        </p:nvGrpSpPr>
        <p:grpSpPr>
          <a:xfrm>
            <a:off x="5422622" y="3124047"/>
            <a:ext cx="3312368" cy="1915326"/>
            <a:chOff x="5422622" y="3124047"/>
            <a:chExt cx="3312368" cy="1915326"/>
          </a:xfrm>
        </p:grpSpPr>
        <p:sp>
          <p:nvSpPr>
            <p:cNvPr id="15" name="CaixaDeTexto 14"/>
            <p:cNvSpPr txBox="1"/>
            <p:nvPr/>
          </p:nvSpPr>
          <p:spPr>
            <a:xfrm>
              <a:off x="5422622" y="3124047"/>
              <a:ext cx="3312368" cy="872037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defPPr>
                <a:defRPr lang="pt-PT"/>
              </a:defPPr>
              <a:lvl1pPr indent="0" algn="ctr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b="1">
                  <a:solidFill>
                    <a:srgbClr val="FF0000"/>
                  </a:solidFill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 algn="l"/>
              <a:r>
                <a:rPr lang="pt-PT" dirty="0"/>
                <a:t>A assimilação ocorre</a:t>
              </a:r>
            </a:p>
            <a:p>
              <a:pPr algn="l"/>
              <a:r>
                <a:rPr lang="pt-PT" dirty="0">
                  <a:solidFill>
                    <a:schemeClr val="bg1">
                      <a:lumMod val="50000"/>
                    </a:schemeClr>
                  </a:solidFill>
                </a:rPr>
                <a:t>a. 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  <a:hlinkClick r:id="rId3" action="ppaction://hlinksldjump"/>
                </a:rPr>
                <a:t>nas células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</a:p>
          </p:txBody>
        </p:sp>
        <p:sp>
          <p:nvSpPr>
            <p:cNvPr id="9" name="CaixaDeTexto 14">
              <a:extLst>
                <a:ext uri="{FF2B5EF4-FFF2-40B4-BE49-F238E27FC236}">
                  <a16:creationId xmlns:a16="http://schemas.microsoft.com/office/drawing/2014/main" id="{C7F27B89-4ACA-4AF4-9749-B4EC3286CDFD}"/>
                </a:ext>
              </a:extLst>
            </p:cNvPr>
            <p:cNvSpPr txBox="1"/>
            <p:nvPr/>
          </p:nvSpPr>
          <p:spPr>
            <a:xfrm>
              <a:off x="5422622" y="3996084"/>
              <a:ext cx="3312368" cy="467777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defPPr>
                <a:defRPr lang="pt-PT"/>
              </a:defPPr>
              <a:lvl1pPr indent="0" algn="ctr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b="1">
                  <a:solidFill>
                    <a:srgbClr val="FF0000"/>
                  </a:solidFill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 algn="l"/>
              <a:r>
                <a:rPr lang="pt-PT" dirty="0">
                  <a:solidFill>
                    <a:schemeClr val="bg1">
                      <a:lumMod val="50000"/>
                    </a:schemeClr>
                  </a:solidFill>
                </a:rPr>
                <a:t>b. 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  <a:hlinkClick r:id="rId4" action="ppaction://hlinksldjump"/>
                </a:rPr>
                <a:t>no intestino grosso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</a:p>
          </p:txBody>
        </p:sp>
        <p:sp>
          <p:nvSpPr>
            <p:cNvPr id="11" name="CaixaDeTexto 14">
              <a:extLst>
                <a:ext uri="{FF2B5EF4-FFF2-40B4-BE49-F238E27FC236}">
                  <a16:creationId xmlns:a16="http://schemas.microsoft.com/office/drawing/2014/main" id="{29972969-F45C-467F-B941-BFF8F04A9C9F}"/>
                </a:ext>
              </a:extLst>
            </p:cNvPr>
            <p:cNvSpPr txBox="1"/>
            <p:nvPr/>
          </p:nvSpPr>
          <p:spPr>
            <a:xfrm>
              <a:off x="5422622" y="4463861"/>
              <a:ext cx="3312368" cy="57551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defPPr>
                <a:defRPr lang="pt-PT"/>
              </a:defPPr>
              <a:lvl1pPr indent="0" algn="ctr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b="1">
                  <a:solidFill>
                    <a:srgbClr val="FF0000"/>
                  </a:solidFill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 algn="l"/>
              <a:r>
                <a:rPr lang="pt-PT" dirty="0">
                  <a:solidFill>
                    <a:schemeClr val="bg1">
                      <a:lumMod val="50000"/>
                    </a:schemeClr>
                  </a:solidFill>
                </a:rPr>
                <a:t>c. 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  <a:hlinkClick r:id="rId4" action="ppaction://hlinksldjump"/>
                </a:rPr>
                <a:t>nas vilosidades intestinais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3A30E34-C923-4CB2-8680-7D98CD9340A8}"/>
              </a:ext>
            </a:extLst>
          </p:cNvPr>
          <p:cNvGrpSpPr/>
          <p:nvPr/>
        </p:nvGrpSpPr>
        <p:grpSpPr>
          <a:xfrm>
            <a:off x="237171" y="5177295"/>
            <a:ext cx="6596640" cy="916001"/>
            <a:chOff x="237171" y="5177295"/>
            <a:chExt cx="6596640" cy="916001"/>
          </a:xfrm>
        </p:grpSpPr>
        <p:sp>
          <p:nvSpPr>
            <p:cNvPr id="12" name="CaixaDeTexto 15">
              <a:extLst>
                <a:ext uri="{FF2B5EF4-FFF2-40B4-BE49-F238E27FC236}">
                  <a16:creationId xmlns:a16="http://schemas.microsoft.com/office/drawing/2014/main" id="{62CF6F8D-43BA-4256-AFF8-442FACB66C90}"/>
                </a:ext>
              </a:extLst>
            </p:cNvPr>
            <p:cNvSpPr txBox="1"/>
            <p:nvPr/>
          </p:nvSpPr>
          <p:spPr>
            <a:xfrm>
              <a:off x="237171" y="5186395"/>
              <a:ext cx="1742541" cy="906901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defPPr>
                <a:defRPr lang="pt-PT"/>
              </a:defPPr>
              <a:lvl1pPr indent="0" algn="ctr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b="1">
                  <a:solidFill>
                    <a:srgbClr val="FF0000"/>
                  </a:solidFill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 algn="l"/>
              <a:r>
                <a:rPr lang="pt-PT" dirty="0"/>
                <a:t>Designa-se </a:t>
              </a:r>
            </a:p>
            <a:p>
              <a:pPr algn="l"/>
              <a:r>
                <a:rPr lang="pt-PT" dirty="0">
                  <a:solidFill>
                    <a:schemeClr val="bg1">
                      <a:lumMod val="50000"/>
                    </a:schemeClr>
                  </a:solidFill>
                </a:rPr>
                <a:t>a.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  <a:hlinkClick r:id="rId4" action="ppaction://hlinksldjump"/>
                </a:rPr>
                <a:t>estômago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</a:p>
          </p:txBody>
        </p:sp>
        <p:sp>
          <p:nvSpPr>
            <p:cNvPr id="17" name="CaixaDeTexto 15">
              <a:extLst>
                <a:ext uri="{FF2B5EF4-FFF2-40B4-BE49-F238E27FC236}">
                  <a16:creationId xmlns:a16="http://schemas.microsoft.com/office/drawing/2014/main" id="{54939B7C-9A2C-49AB-8664-D7798D67C3E4}"/>
                </a:ext>
              </a:extLst>
            </p:cNvPr>
            <p:cNvSpPr txBox="1"/>
            <p:nvPr/>
          </p:nvSpPr>
          <p:spPr>
            <a:xfrm>
              <a:off x="4687652" y="5177295"/>
              <a:ext cx="2146159" cy="916001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defPPr>
                <a:defRPr lang="pt-PT"/>
              </a:defPPr>
              <a:lvl1pPr indent="0" algn="ctr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b="1">
                  <a:solidFill>
                    <a:srgbClr val="FF0000"/>
                  </a:solidFill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 algn="l"/>
              <a:endParaRPr lang="pt-PT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pt-PT" dirty="0">
                  <a:solidFill>
                    <a:schemeClr val="bg1">
                      <a:lumMod val="50000"/>
                    </a:schemeClr>
                  </a:solidFill>
                </a:rPr>
                <a:t>c.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  <a:hlinkClick r:id="rId4" action="ppaction://hlinksldjump"/>
                </a:rPr>
                <a:t>intestino grosso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</a:p>
            <a:p>
              <a:endParaRPr lang="pt-PT" dirty="0"/>
            </a:p>
            <a:p>
              <a:endParaRPr lang="pt-PT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" name="CaixaDeTexto 15">
              <a:extLst>
                <a:ext uri="{FF2B5EF4-FFF2-40B4-BE49-F238E27FC236}">
                  <a16:creationId xmlns:a16="http://schemas.microsoft.com/office/drawing/2014/main" id="{11E09DBE-6891-4820-B198-45DDC682E635}"/>
                </a:ext>
              </a:extLst>
            </p:cNvPr>
            <p:cNvSpPr txBox="1"/>
            <p:nvPr/>
          </p:nvSpPr>
          <p:spPr>
            <a:xfrm>
              <a:off x="1975430" y="5186633"/>
              <a:ext cx="2731159" cy="90666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defPPr>
                <a:defRPr lang="pt-PT"/>
              </a:defPPr>
              <a:lvl1pPr indent="0" algn="ctr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b="1">
                  <a:solidFill>
                    <a:srgbClr val="FF0000"/>
                  </a:solidFill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 algn="l"/>
              <a:endParaRPr lang="pt-PT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pt-PT" dirty="0">
                  <a:solidFill>
                    <a:schemeClr val="bg1">
                      <a:lumMod val="50000"/>
                    </a:schemeClr>
                  </a:solidFill>
                </a:rPr>
                <a:t>b.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  <a:hlinkClick r:id="rId3" action="ppaction://hlinksldjump"/>
                </a:rPr>
                <a:t>vilosidades intestinais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</a:p>
            <a:p>
              <a:endParaRPr lang="pt-PT" dirty="0"/>
            </a:p>
            <a:p>
              <a:endParaRPr lang="pt-PT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DF99EC3-DCDA-4D19-A85B-CE1091A75EE6}"/>
              </a:ext>
            </a:extLst>
          </p:cNvPr>
          <p:cNvGrpSpPr/>
          <p:nvPr/>
        </p:nvGrpSpPr>
        <p:grpSpPr>
          <a:xfrm>
            <a:off x="237172" y="3126510"/>
            <a:ext cx="4968554" cy="2002401"/>
            <a:chOff x="237172" y="3096356"/>
            <a:chExt cx="4968554" cy="2002401"/>
          </a:xfrm>
        </p:grpSpPr>
        <p:sp>
          <p:nvSpPr>
            <p:cNvPr id="16" name="CaixaDeTexto 15"/>
            <p:cNvSpPr txBox="1"/>
            <p:nvPr/>
          </p:nvSpPr>
          <p:spPr>
            <a:xfrm>
              <a:off x="237173" y="3096356"/>
              <a:ext cx="4968553" cy="94908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defPPr>
                <a:defRPr lang="pt-PT"/>
              </a:defPPr>
              <a:lvl1pPr indent="0" algn="ctr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b="1">
                  <a:solidFill>
                    <a:srgbClr val="FF0000"/>
                  </a:solidFill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 algn="l"/>
              <a:r>
                <a:rPr lang="pt-PT" dirty="0"/>
                <a:t>A estrutura da figura existe </a:t>
              </a:r>
            </a:p>
            <a:p>
              <a:pPr algn="l"/>
              <a:r>
                <a:rPr lang="pt-PT" dirty="0">
                  <a:solidFill>
                    <a:schemeClr val="bg1">
                      <a:lumMod val="50000"/>
                    </a:schemeClr>
                  </a:solidFill>
                </a:rPr>
                <a:t>a.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  <a:hlinkClick r:id="rId4" action="ppaction://hlinksldjump"/>
                </a:rPr>
                <a:t>na boca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</a:p>
            <a:p>
              <a:endParaRPr lang="pt-PT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CaixaDeTexto 15">
              <a:extLst>
                <a:ext uri="{FF2B5EF4-FFF2-40B4-BE49-F238E27FC236}">
                  <a16:creationId xmlns:a16="http://schemas.microsoft.com/office/drawing/2014/main" id="{F4FDC9BF-437D-4283-BA41-BE3BF1241B58}"/>
                </a:ext>
              </a:extLst>
            </p:cNvPr>
            <p:cNvSpPr txBox="1"/>
            <p:nvPr/>
          </p:nvSpPr>
          <p:spPr>
            <a:xfrm>
              <a:off x="237173" y="4045436"/>
              <a:ext cx="4968553" cy="58133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defPPr>
                <a:defRPr lang="pt-PT"/>
              </a:defPPr>
              <a:lvl1pPr indent="0" algn="ctr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b="1">
                  <a:solidFill>
                    <a:srgbClr val="FF0000"/>
                  </a:solidFill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 algn="l"/>
              <a:r>
                <a:rPr lang="pt-PT" dirty="0">
                  <a:solidFill>
                    <a:schemeClr val="bg1">
                      <a:lumMod val="50000"/>
                    </a:schemeClr>
                  </a:solidFill>
                </a:rPr>
                <a:t>b.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  <a:hlinkClick r:id="rId4" action="ppaction://hlinksldjump"/>
                </a:rPr>
                <a:t>nas paredes do intestino grosso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</a:p>
            <a:p>
              <a:pPr algn="l"/>
              <a:endParaRPr lang="pt-PT" dirty="0"/>
            </a:p>
            <a:p>
              <a:endParaRPr lang="pt-PT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CaixaDeTexto 15">
              <a:extLst>
                <a:ext uri="{FF2B5EF4-FFF2-40B4-BE49-F238E27FC236}">
                  <a16:creationId xmlns:a16="http://schemas.microsoft.com/office/drawing/2014/main" id="{EF06A050-1AF8-4B3C-A2EA-47D35B708022}"/>
                </a:ext>
              </a:extLst>
            </p:cNvPr>
            <p:cNvSpPr txBox="1"/>
            <p:nvPr/>
          </p:nvSpPr>
          <p:spPr>
            <a:xfrm>
              <a:off x="237172" y="4628263"/>
              <a:ext cx="4968553" cy="47049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defPPr>
                <a:defRPr lang="pt-PT"/>
              </a:defPPr>
              <a:lvl1pPr indent="0" algn="ctr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b="1">
                  <a:solidFill>
                    <a:srgbClr val="FF0000"/>
                  </a:solidFill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 algn="l"/>
              <a:r>
                <a:rPr lang="pt-PT" dirty="0">
                  <a:solidFill>
                    <a:schemeClr val="bg1">
                      <a:lumMod val="50000"/>
                    </a:schemeClr>
                  </a:solidFill>
                </a:rPr>
                <a:t>c.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  <a:hlinkClick r:id="rId3" action="ppaction://hlinksldjump"/>
                </a:rPr>
                <a:t>nas paredes do intestino delgado</a:t>
              </a:r>
              <a:r>
                <a:rPr lang="pt-PT" b="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</a:p>
            <a:p>
              <a:endParaRPr lang="pt-PT" dirty="0"/>
            </a:p>
            <a:p>
              <a:endParaRPr lang="pt-PT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9543" l="0" r="93706">
                          <a14:foregroundMark x1="45594" y1="1371" x2="45594" y2="1371"/>
                          <a14:foregroundMark x1="55245" y1="3543" x2="55245" y2="3543"/>
                          <a14:foregroundMark x1="30769" y1="4114" x2="30769" y2="4114"/>
                          <a14:foregroundMark x1="39161" y1="13714" x2="39161" y2="13714"/>
                          <a14:foregroundMark x1="64336" y1="12571" x2="64336" y2="12571"/>
                          <a14:foregroundMark x1="41119" y1="7086" x2="41119" y2="7086"/>
                          <a14:foregroundMark x1="21399" y1="2171" x2="21399" y2="2171"/>
                          <a14:foregroundMark x1="15944" y1="7657" x2="15944" y2="7657"/>
                          <a14:foregroundMark x1="60280" y1="6857" x2="60280" y2="6857"/>
                          <a14:foregroundMark x1="61399" y1="7543" x2="61399" y2="7543"/>
                          <a14:foregroundMark x1="57762" y1="7543" x2="57762" y2="7543"/>
                          <a14:foregroundMark x1="55804" y1="5486" x2="55804" y2="5486"/>
                          <a14:foregroundMark x1="59161" y1="4800" x2="59161" y2="4800"/>
                          <a14:foregroundMark x1="23217" y1="7086" x2="23217" y2="7086"/>
                          <a14:foregroundMark x1="34266" y1="5486" x2="34266" y2="5486"/>
                          <a14:foregroundMark x1="48252" y1="5714" x2="48252" y2="5714"/>
                          <a14:foregroundMark x1="53007" y1="7543" x2="53007" y2="7543"/>
                          <a14:foregroundMark x1="35944" y1="1143" x2="35944" y2="1143"/>
                          <a14:foregroundMark x1="45175" y1="6400" x2="45175" y2="6400"/>
                          <a14:foregroundMark x1="11748" y1="1829" x2="11748" y2="1829"/>
                          <a14:foregroundMark x1="16503" y1="4800" x2="16503" y2="4800"/>
                          <a14:foregroundMark x1="10629" y1="6857" x2="10629" y2="6857"/>
                          <a14:foregroundMark x1="31608" y1="6629" x2="31608" y2="6629"/>
                          <a14:foregroundMark x1="40979" y1="4114" x2="40979" y2="4114"/>
                          <a14:foregroundMark x1="53287" y1="2971" x2="53287" y2="29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61137" y="3327470"/>
              <a:ext cx="1411469" cy="17290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1925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43508" y="112474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536509" y="5867980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1687</TotalTime>
  <Words>298</Words>
  <Application>Microsoft Office PowerPoint</Application>
  <PresentationFormat>On-screen Show (4:3)</PresentationFormat>
  <Paragraphs>36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1_Office Theme</vt:lpstr>
      <vt:lpstr>PowerPoint Presentation</vt:lpstr>
      <vt:lpstr> Absorção digestiva</vt:lpstr>
      <vt:lpstr> Absorção digestiva</vt:lpstr>
      <vt:lpstr> Assimilação</vt:lpstr>
      <vt:lpstr>Função do  intestino grosso</vt:lpstr>
      <vt:lpstr>Clica nas opções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191</cp:revision>
  <dcterms:created xsi:type="dcterms:W3CDTF">2015-12-28T12:05:59Z</dcterms:created>
  <dcterms:modified xsi:type="dcterms:W3CDTF">2017-09-01T16:40:05Z</dcterms:modified>
</cp:coreProperties>
</file>