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6" r:id="rId3"/>
    <p:sldId id="288" r:id="rId4"/>
    <p:sldId id="297" r:id="rId5"/>
    <p:sldId id="289" r:id="rId6"/>
    <p:sldId id="291" r:id="rId7"/>
    <p:sldId id="292" r:id="rId8"/>
    <p:sldId id="290" r:id="rId9"/>
    <p:sldId id="294" r:id="rId10"/>
    <p:sldId id="295" r:id="rId11"/>
    <p:sldId id="296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80" autoAdjust="0"/>
  </p:normalViewPr>
  <p:slideViewPr>
    <p:cSldViewPr>
      <p:cViewPr varScale="1">
        <p:scale>
          <a:sx n="73" d="100"/>
          <a:sy n="73" d="100"/>
        </p:scale>
        <p:origin x="66" y="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01-08-2017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7014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788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6711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5296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833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2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708920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Alimentação e saúde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ítulo 1"/>
          <p:cNvSpPr>
            <a:spLocks noGrp="1"/>
          </p:cNvSpPr>
          <p:nvPr>
            <p:ph type="title"/>
          </p:nvPr>
        </p:nvSpPr>
        <p:spPr>
          <a:xfrm>
            <a:off x="539552" y="-39189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Alimentação saudável</a:t>
            </a:r>
          </a:p>
        </p:txBody>
      </p:sp>
      <p:sp>
        <p:nvSpPr>
          <p:cNvPr id="2" name="CaixaDeTexto 1"/>
          <p:cNvSpPr txBox="1"/>
          <p:nvPr/>
        </p:nvSpPr>
        <p:spPr>
          <a:xfrm rot="21180129">
            <a:off x="564698" y="1412140"/>
            <a:ext cx="8027428" cy="4387870"/>
          </a:xfrm>
          <a:prstGeom prst="foldedCorner">
            <a:avLst>
              <a:gd name="adj" fmla="val 1742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Completa</a:t>
            </a:r>
            <a:r>
              <a:rPr lang="pt-PT" sz="20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pt-PT" dirty="0"/>
              <a:t>Significa que deve incluir os </a:t>
            </a:r>
            <a:r>
              <a:rPr lang="pt-PT" b="1" dirty="0"/>
              <a:t>sete nutrientes em todas as refeições.</a:t>
            </a:r>
          </a:p>
          <a:p>
            <a:pPr algn="ctr">
              <a:lnSpc>
                <a:spcPct val="150000"/>
              </a:lnSpc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Variada</a:t>
            </a:r>
          </a:p>
          <a:p>
            <a:pPr algn="ctr">
              <a:lnSpc>
                <a:spcPct val="150000"/>
              </a:lnSpc>
            </a:pPr>
            <a:r>
              <a:rPr lang="pt-PT" b="1" dirty="0"/>
              <a:t>Devemos variar </a:t>
            </a:r>
            <a:r>
              <a:rPr lang="pt-PT" dirty="0"/>
              <a:t>ao máximo os alimentos que incluímos em cada refeição diária. </a:t>
            </a:r>
          </a:p>
          <a:p>
            <a:pPr algn="ctr">
              <a:lnSpc>
                <a:spcPct val="150000"/>
              </a:lnSpc>
            </a:pP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Equilibrada</a:t>
            </a:r>
          </a:p>
          <a:p>
            <a:pPr algn="ctr">
              <a:lnSpc>
                <a:spcPct val="150000"/>
              </a:lnSpc>
            </a:pPr>
            <a:r>
              <a:rPr lang="pt-PT" dirty="0"/>
              <a:t>Os alimentos devem ser ingeridos na </a:t>
            </a:r>
            <a:r>
              <a:rPr lang="pt-PT" b="1" dirty="0"/>
              <a:t>proporção correta, </a:t>
            </a:r>
            <a:r>
              <a:rPr lang="pt-PT" dirty="0"/>
              <a:t>indicada tanto na Pirâmide dos alimentos como na Roda dos alimentos.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4536053"/>
            <a:ext cx="3462293" cy="23081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Pino, Empurre O Pino, Escritório, Pinos, Red, Aderên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5619" y="1191132"/>
            <a:ext cx="173060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41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al, Saleiro, Gotejamento, Cristal, Temporad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0062" y="1140821"/>
            <a:ext cx="1455634" cy="172375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907704" y="1548392"/>
            <a:ext cx="696144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just"/>
            <a:r>
              <a:rPr lang="pt-PT" dirty="0"/>
              <a:t>O </a:t>
            </a:r>
            <a:r>
              <a:rPr lang="pt-PT" b="1" dirty="0"/>
              <a:t>sal em excesso </a:t>
            </a:r>
            <a:r>
              <a:rPr lang="pt-PT" dirty="0"/>
              <a:t>pode conduzir a hipertensão arterial, acidentes cardiovasculares e cancro.</a:t>
            </a:r>
          </a:p>
        </p:txBody>
      </p:sp>
      <p:sp>
        <p:nvSpPr>
          <p:cNvPr id="21" name="Título 1"/>
          <p:cNvSpPr>
            <a:spLocks noGrp="1"/>
          </p:cNvSpPr>
          <p:nvPr>
            <p:ph type="title"/>
          </p:nvPr>
        </p:nvSpPr>
        <p:spPr>
          <a:xfrm>
            <a:off x="539552" y="-39189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Alimentos a evitar</a:t>
            </a:r>
          </a:p>
        </p:txBody>
      </p:sp>
      <p:pic>
        <p:nvPicPr>
          <p:cNvPr id="2054" name="Picture 6" descr="Escolha E Mistura, Doces Infantis, Doces, Colori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2581781"/>
            <a:ext cx="5665298" cy="39834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278279" y="3696324"/>
            <a:ext cx="2767192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just"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dirty="0"/>
              <a:t>Doces em excesso </a:t>
            </a:r>
            <a:r>
              <a:rPr lang="pt-PT" b="1" dirty="0"/>
              <a:t>provocam obesidade </a:t>
            </a:r>
            <a:r>
              <a:rPr lang="pt-PT" dirty="0"/>
              <a:t>e </a:t>
            </a:r>
            <a:r>
              <a:rPr lang="pt-PT" b="1" dirty="0"/>
              <a:t>diabetes</a:t>
            </a:r>
            <a:r>
              <a:rPr lang="pt-PT" dirty="0"/>
              <a:t>. Muito açúcar causa também vício pelo consumo de mais açúcar.</a:t>
            </a:r>
          </a:p>
        </p:txBody>
      </p:sp>
    </p:spTree>
    <p:extLst>
      <p:ext uri="{BB962C8B-B14F-4D97-AF65-F5344CB8AC3E}">
        <p14:creationId xmlns:p14="http://schemas.microsoft.com/office/powerpoint/2010/main" val="121908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Alimentos, Fast Food, Hambúrguer, Hambúrgueres, Bur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85" y="1503626"/>
            <a:ext cx="5095195" cy="28607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lumínio, Pode, Coca, Cola, Bebida, Fanta, Limã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0" y="3880380"/>
            <a:ext cx="3211363" cy="21409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>
            <a:off x="196884" y="4476148"/>
            <a:ext cx="509519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just"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dirty="0"/>
              <a:t>Os alimentos de «</a:t>
            </a:r>
            <a:r>
              <a:rPr lang="pt-PT" dirty="0" err="1"/>
              <a:t>fast</a:t>
            </a:r>
            <a:r>
              <a:rPr lang="pt-PT" dirty="0"/>
              <a:t> </a:t>
            </a:r>
            <a:r>
              <a:rPr lang="pt-PT" dirty="0" err="1"/>
              <a:t>food</a:t>
            </a:r>
            <a:r>
              <a:rPr lang="pt-PT" dirty="0"/>
              <a:t>» têm grandes quantidades de sal e gordura, são </a:t>
            </a:r>
            <a:r>
              <a:rPr lang="pt-PT" b="1" dirty="0"/>
              <a:t>muito processados </a:t>
            </a:r>
            <a:r>
              <a:rPr lang="pt-PT" dirty="0"/>
              <a:t>e </a:t>
            </a:r>
            <a:r>
              <a:rPr lang="pt-PT" b="1" dirty="0"/>
              <a:t>pouco nutritivos</a:t>
            </a:r>
            <a:r>
              <a:rPr lang="pt-PT" dirty="0"/>
              <a:t>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459578" y="2535534"/>
            <a:ext cx="345242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just"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dirty="0"/>
              <a:t>Refrigerantes têm </a:t>
            </a:r>
            <a:r>
              <a:rPr lang="pt-PT" b="1" dirty="0"/>
              <a:t>grandes quantidades de açúcar</a:t>
            </a:r>
            <a:r>
              <a:rPr lang="pt-PT" dirty="0"/>
              <a:t> e </a:t>
            </a:r>
            <a:r>
              <a:rPr lang="pt-PT" b="1" dirty="0"/>
              <a:t>aditivos</a:t>
            </a:r>
            <a:r>
              <a:rPr lang="pt-PT" dirty="0"/>
              <a:t> que podem fazer mal à saúde. </a:t>
            </a:r>
          </a:p>
        </p:txBody>
      </p:sp>
      <p:sp>
        <p:nvSpPr>
          <p:cNvPr id="21" name="Título 1"/>
          <p:cNvSpPr>
            <a:spLocks noGrp="1"/>
          </p:cNvSpPr>
          <p:nvPr>
            <p:ph type="title"/>
          </p:nvPr>
        </p:nvSpPr>
        <p:spPr>
          <a:xfrm>
            <a:off x="539552" y="-39189"/>
            <a:ext cx="885698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Alimentos a evitar</a:t>
            </a:r>
          </a:p>
        </p:txBody>
      </p:sp>
    </p:spTree>
    <p:extLst>
      <p:ext uri="{BB962C8B-B14F-4D97-AF65-F5344CB8AC3E}">
        <p14:creationId xmlns:p14="http://schemas.microsoft.com/office/powerpoint/2010/main" val="56944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1348610" y="221608"/>
            <a:ext cx="6983861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Carência de vitaminas (avitaminoses)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10923" y="1971950"/>
            <a:ext cx="5652033" cy="3831818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20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pt-PT" sz="1800" b="0" dirty="0">
                <a:effectLst/>
              </a:rPr>
              <a:t>Exemplos:</a:t>
            </a:r>
          </a:p>
          <a:p>
            <a:r>
              <a:rPr lang="pt-PT" sz="1800" b="0" dirty="0">
                <a:effectLst/>
              </a:rPr>
              <a:t>A </a:t>
            </a:r>
            <a:r>
              <a:rPr lang="pt-PT" sz="1800" dirty="0">
                <a:effectLst/>
              </a:rPr>
              <a:t>falta da vitamina C </a:t>
            </a:r>
            <a:r>
              <a:rPr lang="pt-PT" sz="1800" b="0" dirty="0">
                <a:effectLst/>
              </a:rPr>
              <a:t>pode levar ao escorbuto, </a:t>
            </a:r>
          </a:p>
          <a:p>
            <a:pPr marL="0" indent="0">
              <a:buNone/>
            </a:pPr>
            <a:r>
              <a:rPr lang="pt-PT" sz="1800" b="0" dirty="0">
                <a:effectLst/>
              </a:rPr>
              <a:t>     uma doença que leva ao sangramento das gengivas. Exemplos de alimentos ricos em vitamina C: laranja, cenoura e quivi e brócolos.</a:t>
            </a:r>
          </a:p>
          <a:p>
            <a:r>
              <a:rPr lang="pt-PT" sz="1800" b="0" dirty="0">
                <a:effectLst/>
              </a:rPr>
              <a:t>A </a:t>
            </a:r>
            <a:r>
              <a:rPr lang="pt-PT" sz="1800" dirty="0">
                <a:effectLst/>
              </a:rPr>
              <a:t>falta de vitamina D </a:t>
            </a:r>
            <a:r>
              <a:rPr lang="pt-PT" sz="1800" b="0" dirty="0">
                <a:effectLst/>
              </a:rPr>
              <a:t>pode provocar raquitismo, </a:t>
            </a:r>
          </a:p>
          <a:p>
            <a:pPr marL="0" indent="0">
              <a:buNone/>
            </a:pPr>
            <a:r>
              <a:rPr lang="pt-PT" sz="1800" b="0" dirty="0">
                <a:effectLst/>
              </a:rPr>
              <a:t>    uma doença que afeta os ossos, deixando-os enfraquecidos. Exemplos de alimentos ricos em vitamina D: ovo, sardinha, salmão e queijo. </a:t>
            </a:r>
          </a:p>
        </p:txBody>
      </p:sp>
      <p:pic>
        <p:nvPicPr>
          <p:cNvPr id="3074" name="Picture 2" descr="Brócolis, Produtos Hortícolas, Saudável, Aliment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883363">
            <a:off x="6308072" y="1283935"/>
            <a:ext cx="2773291" cy="251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Queijo, Café Da Manhã, Comid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8184" y="3933056"/>
            <a:ext cx="2455223" cy="2539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vos, Placa, Páscoa, Holiday, Comid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55480" y="4883685"/>
            <a:ext cx="1945408" cy="18930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52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51520" y="1412776"/>
            <a:ext cx="5328278" cy="466281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solidFill>
                  <a:schemeClr val="lt1"/>
                </a:solidFill>
                <a:effectLst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Exemplos: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 </a:t>
            </a:r>
            <a:r>
              <a:rPr lang="pt-PT" b="1" dirty="0"/>
              <a:t>carência de ferro </a:t>
            </a:r>
            <a:r>
              <a:rPr lang="pt-PT" dirty="0"/>
              <a:t>pode provocar anemia, </a:t>
            </a:r>
          </a:p>
          <a:p>
            <a:r>
              <a:rPr lang="pt-PT" dirty="0"/>
              <a:t>     uma doença que afeta o funcionamento dos </a:t>
            </a:r>
          </a:p>
          <a:p>
            <a:r>
              <a:rPr lang="pt-PT" dirty="0"/>
              <a:t>     glóbulos vermelhos. </a:t>
            </a:r>
          </a:p>
          <a:p>
            <a:r>
              <a:rPr lang="pt-PT" dirty="0"/>
              <a:t>     Exemplos de alimentos ricos em 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ferro</a:t>
            </a:r>
            <a:r>
              <a:rPr lang="pt-PT" dirty="0"/>
              <a:t>: ovos, </a:t>
            </a:r>
          </a:p>
          <a:p>
            <a:r>
              <a:rPr lang="pt-PT" dirty="0"/>
              <a:t>     carne vermelha e feijão.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 </a:t>
            </a:r>
            <a:r>
              <a:rPr lang="pt-PT" b="1" dirty="0"/>
              <a:t>carência de iodo </a:t>
            </a:r>
            <a:r>
              <a:rPr lang="pt-PT" dirty="0"/>
              <a:t>pode conduzir à doença do </a:t>
            </a:r>
          </a:p>
          <a:p>
            <a:r>
              <a:rPr lang="pt-PT" dirty="0"/>
              <a:t>     bócio, provocando um inchaço no pescoço e, </a:t>
            </a:r>
          </a:p>
          <a:p>
            <a:r>
              <a:rPr lang="pt-PT" dirty="0"/>
              <a:t>     consequentemente dificuldade em respirar. </a:t>
            </a:r>
          </a:p>
          <a:p>
            <a:r>
              <a:rPr lang="pt-PT" dirty="0"/>
              <a:t>     Exemplos de alimentos ricos em 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iodo</a:t>
            </a:r>
            <a:r>
              <a:rPr lang="pt-PT" dirty="0"/>
              <a:t>: marisco </a:t>
            </a:r>
          </a:p>
          <a:p>
            <a:r>
              <a:rPr lang="pt-PT" dirty="0"/>
              <a:t>     e peixe.</a:t>
            </a:r>
          </a:p>
        </p:txBody>
      </p:sp>
      <p:pic>
        <p:nvPicPr>
          <p:cNvPr id="4098" name="Picture 2" descr="Alimentos, Salmão, Teriyaki, Cozinh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2263" y="3072644"/>
            <a:ext cx="3123836" cy="2079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eijão, Leguminosas, Alimentos, Sem Carne, Saudáv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2263" y="1013262"/>
            <a:ext cx="3089072" cy="2059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187624" y="-45925"/>
            <a:ext cx="6983861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Carência de minerais</a:t>
            </a:r>
          </a:p>
        </p:txBody>
      </p:sp>
      <p:pic>
        <p:nvPicPr>
          <p:cNvPr id="4100" name="Picture 4" descr="Camarão, Alimentos, Frutos Do Mar, Peixes, Plac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1207" y="5049454"/>
            <a:ext cx="3044892" cy="1712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32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Apple, Mordida, Dieta, Comer, Rosto, Feminin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1308857"/>
            <a:ext cx="3524661" cy="2349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ede, Garrafa De Água, Hidrato, Água, Garrafa, Bebi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4087445"/>
            <a:ext cx="3148680" cy="2089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466629" y="1484784"/>
            <a:ext cx="4249387" cy="466281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indent="0">
              <a:lnSpc>
                <a:spcPct val="150000"/>
              </a:lnSpc>
              <a:buFont typeface="Arial" panose="020B0604020202020204" pitchFamily="34" charset="0"/>
              <a:buNone/>
              <a:defRPr b="0">
                <a:solidFill>
                  <a:schemeClr val="lt1"/>
                </a:solidFill>
                <a:effectLst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Exemplos: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 </a:t>
            </a:r>
            <a:r>
              <a:rPr lang="pt-PT" b="1" dirty="0"/>
              <a:t>carência</a:t>
            </a:r>
            <a:r>
              <a:rPr lang="pt-PT" dirty="0"/>
              <a:t> </a:t>
            </a:r>
            <a:r>
              <a:rPr lang="pt-PT" b="1" dirty="0"/>
              <a:t>de</a:t>
            </a:r>
            <a:r>
              <a:rPr lang="pt-PT" dirty="0"/>
              <a:t> </a:t>
            </a:r>
            <a:r>
              <a:rPr lang="pt-PT" b="1" dirty="0"/>
              <a:t>glícidos</a:t>
            </a:r>
            <a:r>
              <a:rPr lang="pt-PT" dirty="0"/>
              <a:t> provoca emagrecimento e cansaço..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 </a:t>
            </a:r>
            <a:r>
              <a:rPr lang="pt-PT" b="1" dirty="0"/>
              <a:t>carência</a:t>
            </a:r>
            <a:r>
              <a:rPr lang="pt-PT" dirty="0"/>
              <a:t> </a:t>
            </a:r>
            <a:r>
              <a:rPr lang="pt-PT" b="1" dirty="0"/>
              <a:t>de</a:t>
            </a:r>
            <a:r>
              <a:rPr lang="pt-PT" dirty="0"/>
              <a:t> </a:t>
            </a:r>
            <a:r>
              <a:rPr lang="pt-PT" b="1" dirty="0"/>
              <a:t>água </a:t>
            </a:r>
            <a:r>
              <a:rPr lang="pt-PT" dirty="0"/>
              <a:t>pode levar à desidratação.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 </a:t>
            </a:r>
            <a:r>
              <a:rPr lang="pt-PT" b="1" dirty="0"/>
              <a:t>carência de proteínas</a:t>
            </a:r>
            <a:r>
              <a:rPr lang="pt-PT" dirty="0"/>
              <a:t> conduz a atrasos de crescimento.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A </a:t>
            </a:r>
            <a:r>
              <a:rPr lang="pt-PT" b="1" dirty="0"/>
              <a:t>falta de fibras</a:t>
            </a:r>
            <a:r>
              <a:rPr lang="pt-PT" dirty="0"/>
              <a:t>, pode provocar prisão de ventre, cancro do intestino ou ainda redução do «bom colesterol».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259632" y="152250"/>
            <a:ext cx="6983861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Carência de outros </a:t>
            </a:r>
          </a:p>
          <a:p>
            <a:r>
              <a:rPr lang="pt-PT" dirty="0"/>
              <a:t>nutrientes</a:t>
            </a:r>
          </a:p>
        </p:txBody>
      </p:sp>
    </p:spTree>
    <p:extLst>
      <p:ext uri="{BB962C8B-B14F-4D97-AF65-F5344CB8AC3E}">
        <p14:creationId xmlns:p14="http://schemas.microsoft.com/office/powerpoint/2010/main" val="423635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403648" y="0"/>
            <a:ext cx="6983861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Clica nas opções corretas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0560" y="908720"/>
            <a:ext cx="3756017" cy="553997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000" b="1" dirty="0">
                <a:solidFill>
                  <a:schemeClr val="accent6"/>
                </a:solidFill>
              </a:rPr>
              <a:t>Alimentos a evitar</a:t>
            </a:r>
          </a:p>
          <a:p>
            <a:pPr algn="ctr">
              <a:lnSpc>
                <a:spcPct val="150000"/>
              </a:lnSpc>
            </a:pPr>
            <a:r>
              <a:rPr lang="pt-PT" dirty="0">
                <a:hlinkClick r:id="rId3" action="ppaction://hlinksldjump"/>
              </a:rPr>
              <a:t>Sal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4" action="ppaction://hlinksldjump"/>
              </a:rPr>
              <a:t>Brócolos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4" action="ppaction://hlinksldjump"/>
              </a:rPr>
              <a:t>Sopa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4" action="ppaction://hlinksldjump"/>
              </a:rPr>
              <a:t>Cogumelos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3" action="ppaction://hlinksldjump"/>
              </a:rPr>
              <a:t>Bolos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4" action="ppaction://hlinksldjump"/>
              </a:rPr>
              <a:t>Pão integral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3" action="ppaction://hlinksldjump"/>
              </a:rPr>
              <a:t>Refrigerantes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4" action="ppaction://hlinksldjump"/>
              </a:rPr>
              <a:t>Sumos naturais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>
                <a:hlinkClick r:id="rId3" action="ppaction://hlinksldjump"/>
              </a:rPr>
              <a:t>Carnes vermelhas 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/>
              <a:t>(vaca)</a:t>
            </a:r>
          </a:p>
          <a:p>
            <a:pPr algn="ctr">
              <a:lnSpc>
                <a:spcPct val="150000"/>
              </a:lnSpc>
            </a:pPr>
            <a:r>
              <a:rPr lang="pt-PT" dirty="0">
                <a:hlinkClick r:id="rId4" action="ppaction://hlinksldjump"/>
              </a:rPr>
              <a:t>Carnes brancas </a:t>
            </a:r>
            <a:endParaRPr lang="pt-PT" dirty="0"/>
          </a:p>
          <a:p>
            <a:pPr algn="ctr">
              <a:lnSpc>
                <a:spcPct val="150000"/>
              </a:lnSpc>
            </a:pPr>
            <a:r>
              <a:rPr lang="pt-PT" dirty="0"/>
              <a:t>(frango e peru)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454936" y="908720"/>
            <a:ext cx="5293528" cy="2769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solidFill>
                  <a:schemeClr val="accent6"/>
                </a:solidFill>
              </a:rPr>
              <a:t>Carência de nutrientes</a:t>
            </a:r>
          </a:p>
          <a:p>
            <a:r>
              <a:rPr lang="pt-PT" b="1" dirty="0">
                <a:solidFill>
                  <a:schemeClr val="accent6"/>
                </a:solidFill>
              </a:rPr>
              <a:t>a.</a:t>
            </a:r>
            <a:r>
              <a:rPr lang="pt-PT" dirty="0"/>
              <a:t> </a:t>
            </a:r>
            <a:r>
              <a:rPr lang="pt-PT" dirty="0">
                <a:hlinkClick r:id="rId3" action="ppaction://hlinksldjump"/>
              </a:rPr>
              <a:t>conduz à subnutrição.</a:t>
            </a:r>
            <a:endParaRPr lang="pt-PT" dirty="0"/>
          </a:p>
          <a:p>
            <a:endParaRPr lang="pt-PT" dirty="0"/>
          </a:p>
          <a:p>
            <a:r>
              <a:rPr lang="pt-PT" b="1" dirty="0">
                <a:solidFill>
                  <a:schemeClr val="accent6"/>
                </a:solidFill>
              </a:rPr>
              <a:t>b.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dirty="0">
                <a:solidFill>
                  <a:srgbClr val="FF0000"/>
                </a:solidFill>
                <a:hlinkClick r:id="rId4" action="ppaction://hlinksldjump"/>
              </a:rPr>
              <a:t>provoca a obesidade.</a:t>
            </a:r>
            <a:endParaRPr lang="pt-PT" dirty="0">
              <a:solidFill>
                <a:srgbClr val="FF0000"/>
              </a:solidFill>
            </a:endParaRPr>
          </a:p>
          <a:p>
            <a:endParaRPr lang="pt-PT" dirty="0"/>
          </a:p>
          <a:p>
            <a:r>
              <a:rPr lang="pt-PT" b="1" dirty="0">
                <a:solidFill>
                  <a:schemeClr val="accent6"/>
                </a:solidFill>
              </a:rPr>
              <a:t>c.</a:t>
            </a:r>
            <a:r>
              <a:rPr lang="pt-PT" dirty="0"/>
              <a:t> </a:t>
            </a:r>
            <a:r>
              <a:rPr lang="pt-PT" dirty="0">
                <a:hlinkClick r:id="rId4" action="ppaction://hlinksldjump"/>
              </a:rPr>
              <a:t>conduz a excesso de peso</a:t>
            </a:r>
            <a:r>
              <a:rPr lang="pt-PT" dirty="0"/>
              <a:t>.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/>
                </a:solidFill>
              </a:rPr>
              <a:t>d.</a:t>
            </a:r>
            <a:r>
              <a:rPr lang="pt-PT" dirty="0"/>
              <a:t> </a:t>
            </a:r>
            <a:r>
              <a:rPr lang="pt-PT" dirty="0">
                <a:hlinkClick r:id="rId3" action="ppaction://hlinksldjump"/>
              </a:rPr>
              <a:t>pode conduzir a doenças como o raquitismo ou </a:t>
            </a:r>
          </a:p>
          <a:p>
            <a:r>
              <a:rPr lang="pt-PT" dirty="0">
                <a:hlinkClick r:id="rId3" action="ppaction://hlinksldjump"/>
              </a:rPr>
              <a:t>escorbuto</a:t>
            </a:r>
            <a:r>
              <a:rPr lang="pt-PT" dirty="0"/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487036" y="3881283"/>
            <a:ext cx="5365536" cy="24929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solidFill>
                  <a:schemeClr val="accent6"/>
                </a:solidFill>
              </a:rPr>
              <a:t>Excesso de nutrientes</a:t>
            </a:r>
          </a:p>
          <a:p>
            <a:r>
              <a:rPr lang="pt-PT" b="1" dirty="0">
                <a:solidFill>
                  <a:schemeClr val="accent6"/>
                </a:solidFill>
              </a:rPr>
              <a:t>a.</a:t>
            </a:r>
            <a:r>
              <a:rPr lang="pt-PT" dirty="0"/>
              <a:t> </a:t>
            </a:r>
            <a:r>
              <a:rPr lang="pt-PT" dirty="0">
                <a:hlinkClick r:id="rId3" action="ppaction://hlinksldjump"/>
              </a:rPr>
              <a:t>pode provocar AVC</a:t>
            </a:r>
            <a:r>
              <a:rPr lang="pt-PT" dirty="0"/>
              <a:t>.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/>
                </a:solidFill>
              </a:rPr>
              <a:t>b.</a:t>
            </a:r>
            <a:r>
              <a:rPr lang="pt-PT" dirty="0"/>
              <a:t> </a:t>
            </a:r>
            <a:r>
              <a:rPr lang="pt-PT" dirty="0">
                <a:hlinkClick r:id="rId3" action="ppaction://hlinksldjump"/>
              </a:rPr>
              <a:t>(como o açúcar) pode conduzir a diabetes</a:t>
            </a:r>
            <a:r>
              <a:rPr lang="pt-PT" dirty="0"/>
              <a:t>.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/>
                </a:solidFill>
              </a:rPr>
              <a:t>c.</a:t>
            </a:r>
            <a:r>
              <a:rPr lang="pt-PT" dirty="0"/>
              <a:t> </a:t>
            </a:r>
            <a:r>
              <a:rPr lang="pt-PT" dirty="0">
                <a:hlinkClick r:id="rId4" action="ppaction://hlinksldjump"/>
              </a:rPr>
              <a:t>leva à prisão de ventre</a:t>
            </a:r>
            <a:r>
              <a:rPr lang="pt-PT" dirty="0"/>
              <a:t>.</a:t>
            </a:r>
          </a:p>
          <a:p>
            <a:endParaRPr lang="pt-PT" dirty="0"/>
          </a:p>
          <a:p>
            <a:r>
              <a:rPr lang="pt-PT" b="1" dirty="0">
                <a:solidFill>
                  <a:schemeClr val="accent6"/>
                </a:solidFill>
              </a:rPr>
              <a:t>d.</a:t>
            </a:r>
            <a:r>
              <a:rPr lang="pt-PT" dirty="0"/>
              <a:t> </a:t>
            </a:r>
            <a:r>
              <a:rPr lang="pt-PT" dirty="0">
                <a:hlinkClick r:id="rId4" action="ppaction://hlinksldjump"/>
              </a:rPr>
              <a:t>provoca avitaminoses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1776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6667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052736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4128425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608" y="1052736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034951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2005</TotalTime>
  <Words>472</Words>
  <Application>Microsoft Office PowerPoint</Application>
  <PresentationFormat>On-screen Show (4:3)</PresentationFormat>
  <Paragraphs>77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1_Office Theme</vt:lpstr>
      <vt:lpstr>PowerPoint Presentation</vt:lpstr>
      <vt:lpstr>Alimentação saudável</vt:lpstr>
      <vt:lpstr>Alimentos a evitar</vt:lpstr>
      <vt:lpstr>Alimentos a evitar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232</cp:revision>
  <dcterms:created xsi:type="dcterms:W3CDTF">2015-12-28T12:05:59Z</dcterms:created>
  <dcterms:modified xsi:type="dcterms:W3CDTF">2017-08-01T09:10:09Z</dcterms:modified>
</cp:coreProperties>
</file>