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"/>
  </p:notesMasterIdLst>
  <p:sldIdLst>
    <p:sldId id="256" r:id="rId2"/>
    <p:sldId id="260" r:id="rId3"/>
    <p:sldId id="261" r:id="rId4"/>
    <p:sldId id="262" r:id="rId5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99"/>
    <a:srgbClr val="003366"/>
    <a:srgbClr val="003399"/>
    <a:srgbClr val="0066CC"/>
    <a:srgbClr val="0099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66" y="87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5/10/relationships/revisionInfo" Target="revisionInfo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AB171D-C45B-4872-B75C-DC15142D68C4}" type="datetimeFigureOut">
              <a:rPr lang="pt-PT" smtClean="0"/>
              <a:t>31-08-2017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67681E-B817-454D-AA96-206E2C0FD8CF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100387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rgbClr val="555555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pt-PT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accent3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982893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0959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 userDrawn="1"/>
        </p:nvSpPr>
        <p:spPr>
          <a:xfrm>
            <a:off x="179512" y="6642556"/>
            <a:ext cx="864096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Estes  conteúdos não podem ser reproduzidos, copiados, alterados ou partilhados, no todo ou em parte, sem a autorização escrita da Raiz Editora.</a:t>
            </a: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15716819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C270875-E729-438F-AD64-DA10B3256A5A}" type="datetimeFigureOut">
              <a:rPr lang="pt-PT" smtClean="0"/>
              <a:t>31-08-2017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7AC85B3-BB92-4040-8F52-E774985663B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92222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70875-E729-438F-AD64-DA10B3256A5A}" type="datetimeFigureOut">
              <a:rPr lang="pt-PT" smtClean="0"/>
              <a:t>31-08-2017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C85B3-BB92-4040-8F52-E774985663B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0977136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35696" y="172269"/>
            <a:ext cx="6192688" cy="80845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  <a:endParaRPr lang="pt-PT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75340"/>
            <a:ext cx="8229600" cy="44930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PT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8695" y="116632"/>
            <a:ext cx="675793" cy="827998"/>
          </a:xfrm>
          <a:prstGeom prst="rect">
            <a:avLst/>
          </a:prstGeom>
        </p:spPr>
      </p:pic>
      <p:sp>
        <p:nvSpPr>
          <p:cNvPr id="12" name="TextBox 11"/>
          <p:cNvSpPr txBox="1"/>
          <p:nvPr userDrawn="1"/>
        </p:nvSpPr>
        <p:spPr>
          <a:xfrm>
            <a:off x="179512" y="6381328"/>
            <a:ext cx="87849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800" b="1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Ciência viva</a:t>
            </a:r>
            <a:r>
              <a:rPr lang="pt-PT" sz="800" b="1" baseline="0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/ 6.º ano </a:t>
            </a:r>
            <a:endParaRPr lang="pt-PT" sz="8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pt-PT" sz="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© Raiz Editora, 2017.</a:t>
            </a:r>
            <a:r>
              <a:rPr lang="en-US" sz="8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Todos os direitos reservados. </a:t>
            </a:r>
            <a:endParaRPr lang="en-US" sz="800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64" y="44624"/>
            <a:ext cx="2125072" cy="971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54602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 algn="ctr" defTabSz="914400" rtl="0" eaLnBrk="1" latinLnBrk="0" hangingPunct="1">
        <a:spcBef>
          <a:spcPct val="0"/>
        </a:spcBef>
        <a:buNone/>
        <a:defRPr sz="3600" kern="1200">
          <a:solidFill>
            <a:srgbClr val="96C832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rgbClr val="555555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accent3">
              <a:lumMod val="75000"/>
            </a:schemeClr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accent4">
              <a:lumMod val="60000"/>
              <a:lumOff val="40000"/>
            </a:schemeClr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accent4">
              <a:lumMod val="75000"/>
            </a:schemeClr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/>
          <p:cNvSpPr>
            <a:spLocks noGrp="1"/>
          </p:cNvSpPr>
          <p:nvPr>
            <p:ph type="ctrTitle"/>
          </p:nvPr>
        </p:nvSpPr>
        <p:spPr>
          <a:xfrm>
            <a:off x="-16768" y="4653136"/>
            <a:ext cx="9144000" cy="893961"/>
          </a:xfr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pt-PT" sz="6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j-lt"/>
                <a:cs typeface="+mj-cs"/>
              </a:rPr>
              <a:t>Caracteres sexuais</a:t>
            </a:r>
          </a:p>
        </p:txBody>
      </p:sp>
    </p:spTree>
    <p:extLst>
      <p:ext uri="{BB962C8B-B14F-4D97-AF65-F5344CB8AC3E}">
        <p14:creationId xmlns:p14="http://schemas.microsoft.com/office/powerpoint/2010/main" val="10617937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0" descr="Brasil, Roraima, Óculos, Modelo, Garoto, Social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3165" y="3000546"/>
            <a:ext cx="2422851" cy="365713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Irmãos, Família, Meninos, Amor, Juntos, Dois, Cuidado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89" y="1174038"/>
            <a:ext cx="3601340" cy="240089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ítulo 1"/>
          <p:cNvSpPr>
            <a:spLocks noGrp="1"/>
          </p:cNvSpPr>
          <p:nvPr>
            <p:ph type="title"/>
          </p:nvPr>
        </p:nvSpPr>
        <p:spPr>
          <a:xfrm>
            <a:off x="756997" y="188640"/>
            <a:ext cx="7631427" cy="792088"/>
          </a:xfrm>
          <a:noFill/>
          <a:ln>
            <a:noFill/>
          </a:ln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pt-PT" sz="4000" b="1" dirty="0">
                <a:ln w="19050">
                  <a:solidFill>
                    <a:srgbClr val="003366"/>
                  </a:solidFill>
                  <a:prstDash val="solid"/>
                </a:ln>
                <a:solidFill>
                  <a:srgbClr val="006699"/>
                </a:solidFill>
                <a:latin typeface="+mj-lt"/>
                <a:cs typeface="+mj-cs"/>
              </a:rPr>
              <a:t>Caracteres sexuais</a:t>
            </a:r>
          </a:p>
        </p:txBody>
      </p:sp>
      <p:sp>
        <p:nvSpPr>
          <p:cNvPr id="22" name="CaixaDeTexto 21"/>
          <p:cNvSpPr txBox="1"/>
          <p:nvPr/>
        </p:nvSpPr>
        <p:spPr>
          <a:xfrm>
            <a:off x="242469" y="1090860"/>
            <a:ext cx="4752528" cy="203132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pt-PT" sz="2400" b="1" dirty="0">
                <a:solidFill>
                  <a:srgbClr val="006699"/>
                </a:solidFill>
              </a:rPr>
              <a:t>Caracteres sexuais primários</a:t>
            </a:r>
          </a:p>
          <a:p>
            <a:pPr algn="just">
              <a:lnSpc>
                <a:spcPct val="150000"/>
              </a:lnSpc>
            </a:pPr>
            <a:r>
              <a:rPr lang="pt-PT" sz="2000" dirty="0"/>
              <a:t>Correspondem aos órgãos genitais que nos distinguem à nascença – </a:t>
            </a:r>
            <a:r>
              <a:rPr lang="pt-PT" sz="2000" b="1" dirty="0"/>
              <a:t>pénis, nos rapazes, e vagina, nas raparigas</a:t>
            </a:r>
            <a:r>
              <a:rPr lang="pt-PT" sz="2000" dirty="0"/>
              <a:t>.</a:t>
            </a:r>
          </a:p>
        </p:txBody>
      </p:sp>
      <p:sp>
        <p:nvSpPr>
          <p:cNvPr id="24" name="CaixaDeTexto 23"/>
          <p:cNvSpPr txBox="1"/>
          <p:nvPr/>
        </p:nvSpPr>
        <p:spPr>
          <a:xfrm>
            <a:off x="4860032" y="3645024"/>
            <a:ext cx="4104456" cy="286232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b="1" dirty="0">
                <a:solidFill>
                  <a:srgbClr val="006699"/>
                </a:solidFill>
              </a:rPr>
              <a:t>Caracteres sexuais secundários</a:t>
            </a:r>
          </a:p>
          <a:p>
            <a:pPr algn="just">
              <a:lnSpc>
                <a:spcPct val="150000"/>
              </a:lnSpc>
            </a:pPr>
            <a:r>
              <a:rPr lang="pt-PT" sz="2000" dirty="0"/>
              <a:t>Surgem na adolescência, dos 8 aos 14 anos, nas raparigas e, dos 9 aos 15 anos nos rapazes. Permitem distinguir raparigas e rapazes.</a:t>
            </a:r>
          </a:p>
        </p:txBody>
      </p:sp>
      <p:pic>
        <p:nvPicPr>
          <p:cNvPr id="3" name="Picture 8" descr="Filmadora, Câmera, Digital, Equipamentos, Feminino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578" y="2859776"/>
            <a:ext cx="2304743" cy="307299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1726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0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>
            <a:spLocks noGrp="1"/>
          </p:cNvSpPr>
          <p:nvPr>
            <p:ph type="title"/>
          </p:nvPr>
        </p:nvSpPr>
        <p:spPr>
          <a:xfrm>
            <a:off x="539552" y="260648"/>
            <a:ext cx="8714170" cy="792088"/>
          </a:xfrm>
          <a:noFill/>
          <a:ln>
            <a:noFill/>
          </a:ln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pt-PT" sz="4000" b="1" dirty="0">
                <a:ln w="19050">
                  <a:solidFill>
                    <a:srgbClr val="003366"/>
                  </a:solidFill>
                  <a:prstDash val="solid"/>
                </a:ln>
                <a:solidFill>
                  <a:srgbClr val="006699"/>
                </a:solidFill>
                <a:latin typeface="+mj-lt"/>
                <a:cs typeface="+mj-cs"/>
              </a:rPr>
              <a:t>Caracteres sexuais </a:t>
            </a:r>
            <a:br>
              <a:rPr lang="pt-PT" sz="4000" b="1" dirty="0">
                <a:ln w="19050">
                  <a:solidFill>
                    <a:srgbClr val="003366"/>
                  </a:solidFill>
                  <a:prstDash val="solid"/>
                </a:ln>
                <a:solidFill>
                  <a:srgbClr val="006699"/>
                </a:solidFill>
                <a:latin typeface="+mj-lt"/>
                <a:cs typeface="+mj-cs"/>
              </a:rPr>
            </a:br>
            <a:r>
              <a:rPr lang="pt-PT" sz="4000" b="1" dirty="0">
                <a:ln w="19050">
                  <a:solidFill>
                    <a:srgbClr val="003366"/>
                  </a:solidFill>
                  <a:prstDash val="solid"/>
                </a:ln>
                <a:solidFill>
                  <a:srgbClr val="006699"/>
                </a:solidFill>
                <a:latin typeface="+mj-lt"/>
                <a:cs typeface="+mj-cs"/>
              </a:rPr>
              <a:t>secundários nas raparigas</a:t>
            </a:r>
          </a:p>
        </p:txBody>
      </p:sp>
      <p:sp>
        <p:nvSpPr>
          <p:cNvPr id="22" name="CaixaDeTexto 21"/>
          <p:cNvSpPr txBox="1"/>
          <p:nvPr/>
        </p:nvSpPr>
        <p:spPr>
          <a:xfrm>
            <a:off x="475426" y="1909673"/>
            <a:ext cx="8205096" cy="461665"/>
          </a:xfrm>
          <a:prstGeom prst="rect">
            <a:avLst/>
          </a:prstGeom>
          <a:solidFill>
            <a:schemeClr val="tx2">
              <a:lumMod val="95000"/>
            </a:schemeClr>
          </a:solidFill>
          <a:ln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>
            <a:spAutoFit/>
          </a:bodyPr>
          <a:lstStyle>
            <a:defPPr>
              <a:defRPr lang="pt-PT"/>
            </a:defPPr>
            <a:lvl1pPr algn="ctr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 sz="1600" b="1"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pt-PT" b="0" dirty="0"/>
              <a:t>Dá-se o início do </a:t>
            </a:r>
            <a:r>
              <a:rPr lang="pt-PT" dirty="0">
                <a:solidFill>
                  <a:srgbClr val="006699"/>
                </a:solidFill>
              </a:rPr>
              <a:t>desenvolvimento das mamas</a:t>
            </a:r>
            <a:r>
              <a:rPr lang="pt-PT" b="0" dirty="0"/>
              <a:t>.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475426" y="2809530"/>
            <a:ext cx="8205096" cy="461665"/>
          </a:xfrm>
          <a:prstGeom prst="rect">
            <a:avLst/>
          </a:prstGeom>
          <a:solidFill>
            <a:schemeClr val="tx2">
              <a:lumMod val="95000"/>
            </a:schemeClr>
          </a:solidFill>
          <a:ln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>
            <a:spAutoFit/>
          </a:bodyPr>
          <a:lstStyle>
            <a:defPPr>
              <a:defRPr lang="pt-PT"/>
            </a:defPPr>
            <a:lvl1pPr algn="ctr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 sz="1600" b="1"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pt-PT" b="0" dirty="0"/>
              <a:t>Há um </a:t>
            </a:r>
            <a:r>
              <a:rPr lang="pt-PT" dirty="0">
                <a:solidFill>
                  <a:srgbClr val="006699"/>
                </a:solidFill>
              </a:rPr>
              <a:t>crescimento rápido </a:t>
            </a:r>
            <a:r>
              <a:rPr lang="pt-PT" b="0" dirty="0"/>
              <a:t>num curto período de tempo (pulo no crescimento).</a:t>
            </a:r>
          </a:p>
        </p:txBody>
      </p:sp>
      <p:sp>
        <p:nvSpPr>
          <p:cNvPr id="9" name="CaixaDeTexto 8"/>
          <p:cNvSpPr txBox="1"/>
          <p:nvPr/>
        </p:nvSpPr>
        <p:spPr>
          <a:xfrm>
            <a:off x="467544" y="3770652"/>
            <a:ext cx="8212977" cy="461665"/>
          </a:xfrm>
          <a:prstGeom prst="rect">
            <a:avLst/>
          </a:prstGeom>
          <a:solidFill>
            <a:schemeClr val="tx2">
              <a:lumMod val="95000"/>
            </a:schemeClr>
          </a:solidFill>
          <a:ln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>
            <a:spAutoFit/>
          </a:bodyPr>
          <a:lstStyle>
            <a:defPPr>
              <a:defRPr lang="pt-PT"/>
            </a:defPPr>
            <a:lvl1pPr algn="ctr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 sz="1600" b="1"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pt-PT" b="0" dirty="0"/>
              <a:t>Surgem </a:t>
            </a:r>
            <a:r>
              <a:rPr lang="pt-PT" dirty="0">
                <a:solidFill>
                  <a:srgbClr val="006699"/>
                </a:solidFill>
              </a:rPr>
              <a:t>pelos</a:t>
            </a:r>
            <a:r>
              <a:rPr lang="pt-PT" b="0" dirty="0"/>
              <a:t> nas </a:t>
            </a:r>
            <a:r>
              <a:rPr lang="pt-PT" dirty="0">
                <a:solidFill>
                  <a:srgbClr val="006699"/>
                </a:solidFill>
              </a:rPr>
              <a:t>axilas</a:t>
            </a:r>
            <a:r>
              <a:rPr lang="pt-PT" b="0" dirty="0"/>
              <a:t> e </a:t>
            </a:r>
            <a:r>
              <a:rPr lang="pt-PT" dirty="0">
                <a:solidFill>
                  <a:srgbClr val="006699"/>
                </a:solidFill>
              </a:rPr>
              <a:t>zona púbica</a:t>
            </a:r>
            <a:r>
              <a:rPr lang="pt-PT" b="0" dirty="0"/>
              <a:t>.</a:t>
            </a:r>
          </a:p>
        </p:txBody>
      </p:sp>
      <p:sp>
        <p:nvSpPr>
          <p:cNvPr id="10" name="CaixaDeTexto 9"/>
          <p:cNvSpPr txBox="1"/>
          <p:nvPr/>
        </p:nvSpPr>
        <p:spPr>
          <a:xfrm>
            <a:off x="468502" y="4684037"/>
            <a:ext cx="8212019" cy="416011"/>
          </a:xfrm>
          <a:prstGeom prst="rect">
            <a:avLst/>
          </a:prstGeom>
          <a:solidFill>
            <a:schemeClr val="tx2">
              <a:lumMod val="95000"/>
            </a:schemeClr>
          </a:solidFill>
          <a:ln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>
            <a:spAutoFit/>
          </a:bodyPr>
          <a:lstStyle>
            <a:defPPr>
              <a:defRPr lang="pt-PT"/>
            </a:defPPr>
            <a:lvl1pPr algn="ctr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 sz="1600" b="1"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pt-PT" b="0" dirty="0"/>
              <a:t>Ocorre a </a:t>
            </a:r>
            <a:r>
              <a:rPr lang="pt-PT" dirty="0">
                <a:solidFill>
                  <a:srgbClr val="006699"/>
                </a:solidFill>
              </a:rPr>
              <a:t>primeira menstruação </a:t>
            </a:r>
            <a:r>
              <a:rPr lang="pt-PT" b="0" dirty="0"/>
              <a:t>(menarca)</a:t>
            </a:r>
          </a:p>
        </p:txBody>
      </p:sp>
      <p:sp>
        <p:nvSpPr>
          <p:cNvPr id="11" name="CaixaDeTexto 10"/>
          <p:cNvSpPr txBox="1"/>
          <p:nvPr/>
        </p:nvSpPr>
        <p:spPr>
          <a:xfrm>
            <a:off x="475426" y="5631631"/>
            <a:ext cx="8205095" cy="461665"/>
          </a:xfrm>
          <a:prstGeom prst="rect">
            <a:avLst/>
          </a:prstGeom>
          <a:solidFill>
            <a:schemeClr val="tx2">
              <a:lumMod val="95000"/>
            </a:schemeClr>
          </a:solidFill>
          <a:ln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>
            <a:spAutoFit/>
          </a:bodyPr>
          <a:lstStyle>
            <a:defPPr>
              <a:defRPr lang="pt-PT"/>
            </a:defPPr>
            <a:lvl1pPr algn="ctr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 sz="1600" b="1"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pt-PT" b="0" dirty="0"/>
              <a:t>A </a:t>
            </a:r>
            <a:r>
              <a:rPr lang="pt-PT" dirty="0">
                <a:solidFill>
                  <a:srgbClr val="006699"/>
                </a:solidFill>
              </a:rPr>
              <a:t>bacia</a:t>
            </a:r>
            <a:r>
              <a:rPr lang="pt-PT" b="0" dirty="0">
                <a:solidFill>
                  <a:srgbClr val="006699"/>
                </a:solidFill>
              </a:rPr>
              <a:t> </a:t>
            </a:r>
            <a:r>
              <a:rPr lang="pt-PT" b="0" dirty="0"/>
              <a:t>e </a:t>
            </a:r>
            <a:r>
              <a:rPr lang="pt-PT" dirty="0">
                <a:solidFill>
                  <a:srgbClr val="006699"/>
                </a:solidFill>
              </a:rPr>
              <a:t>ancas</a:t>
            </a:r>
            <a:r>
              <a:rPr lang="pt-PT" b="0" dirty="0">
                <a:solidFill>
                  <a:srgbClr val="006699"/>
                </a:solidFill>
              </a:rPr>
              <a:t> </a:t>
            </a:r>
            <a:r>
              <a:rPr lang="pt-PT" dirty="0">
                <a:solidFill>
                  <a:srgbClr val="006699"/>
                </a:solidFill>
              </a:rPr>
              <a:t>alargam</a:t>
            </a:r>
            <a:r>
              <a:rPr lang="pt-PT" b="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758507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0000"/>
            <a:lum/>
          </a:blip>
          <a:srcRect/>
          <a:stretch>
            <a:fillRect l="-7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>
            <a:spLocks noGrp="1"/>
          </p:cNvSpPr>
          <p:nvPr>
            <p:ph type="title"/>
          </p:nvPr>
        </p:nvSpPr>
        <p:spPr>
          <a:xfrm>
            <a:off x="429830" y="271594"/>
            <a:ext cx="8714170" cy="792088"/>
          </a:xfrm>
          <a:noFill/>
          <a:ln>
            <a:noFill/>
          </a:ln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pt-PT" sz="4000" b="1" dirty="0">
                <a:ln w="19050">
                  <a:solidFill>
                    <a:srgbClr val="003366"/>
                  </a:solidFill>
                  <a:prstDash val="solid"/>
                </a:ln>
                <a:solidFill>
                  <a:srgbClr val="006699"/>
                </a:solidFill>
                <a:latin typeface="+mj-lt"/>
                <a:cs typeface="+mj-cs"/>
              </a:rPr>
              <a:t>Caracteres sexuais </a:t>
            </a:r>
            <a:br>
              <a:rPr lang="pt-PT" sz="4000" b="1" dirty="0">
                <a:ln w="19050">
                  <a:solidFill>
                    <a:srgbClr val="003366"/>
                  </a:solidFill>
                  <a:prstDash val="solid"/>
                </a:ln>
                <a:solidFill>
                  <a:srgbClr val="006699"/>
                </a:solidFill>
                <a:latin typeface="+mj-lt"/>
                <a:cs typeface="+mj-cs"/>
              </a:rPr>
            </a:br>
            <a:r>
              <a:rPr lang="pt-PT" sz="4000" b="1" dirty="0">
                <a:ln w="19050">
                  <a:solidFill>
                    <a:srgbClr val="003366"/>
                  </a:solidFill>
                  <a:prstDash val="solid"/>
                </a:ln>
                <a:solidFill>
                  <a:srgbClr val="006699"/>
                </a:solidFill>
                <a:latin typeface="+mj-lt"/>
                <a:cs typeface="+mj-cs"/>
              </a:rPr>
              <a:t>secundários nos rapazes</a:t>
            </a:r>
          </a:p>
        </p:txBody>
      </p:sp>
      <p:sp>
        <p:nvSpPr>
          <p:cNvPr id="22" name="CaixaDeTexto 21"/>
          <p:cNvSpPr txBox="1"/>
          <p:nvPr/>
        </p:nvSpPr>
        <p:spPr>
          <a:xfrm>
            <a:off x="429830" y="1556792"/>
            <a:ext cx="8204400" cy="461665"/>
          </a:xfrm>
          <a:prstGeom prst="rect">
            <a:avLst/>
          </a:prstGeom>
          <a:solidFill>
            <a:schemeClr val="tx2">
              <a:lumMod val="95000"/>
            </a:schemeClr>
          </a:solidFill>
          <a:ln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>
            <a:spAutoFit/>
          </a:bodyPr>
          <a:lstStyle>
            <a:defPPr>
              <a:defRPr lang="pt-PT"/>
            </a:defPPr>
            <a:lvl1pPr algn="ctr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 sz="1600" b="0"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pt-PT" dirty="0"/>
              <a:t>A voz fica </a:t>
            </a:r>
            <a:r>
              <a:rPr lang="pt-PT" b="1" dirty="0">
                <a:solidFill>
                  <a:srgbClr val="006699"/>
                </a:solidFill>
              </a:rPr>
              <a:t>mais grave</a:t>
            </a:r>
            <a:r>
              <a:rPr lang="pt-PT" dirty="0"/>
              <a:t>.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429831" y="4767535"/>
            <a:ext cx="8204400" cy="461665"/>
          </a:xfrm>
          <a:prstGeom prst="rect">
            <a:avLst/>
          </a:prstGeom>
          <a:solidFill>
            <a:schemeClr val="tx2">
              <a:lumMod val="95000"/>
            </a:schemeClr>
          </a:solidFill>
          <a:ln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>
            <a:spAutoFit/>
          </a:bodyPr>
          <a:lstStyle>
            <a:defPPr>
              <a:defRPr lang="pt-PT"/>
            </a:defPPr>
            <a:lvl1pPr algn="ctr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 sz="1600" b="0"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pt-PT" dirty="0"/>
              <a:t>Há um </a:t>
            </a:r>
            <a:r>
              <a:rPr lang="pt-PT" b="1" dirty="0">
                <a:solidFill>
                  <a:srgbClr val="006699"/>
                </a:solidFill>
              </a:rPr>
              <a:t>crescimento rápido </a:t>
            </a:r>
            <a:r>
              <a:rPr lang="pt-PT" dirty="0"/>
              <a:t>num curto período de tempo (pulo no crescimento).</a:t>
            </a:r>
          </a:p>
        </p:txBody>
      </p:sp>
      <p:sp>
        <p:nvSpPr>
          <p:cNvPr id="9" name="CaixaDeTexto 8"/>
          <p:cNvSpPr txBox="1"/>
          <p:nvPr/>
        </p:nvSpPr>
        <p:spPr>
          <a:xfrm>
            <a:off x="429830" y="2348880"/>
            <a:ext cx="8174618" cy="461665"/>
          </a:xfrm>
          <a:prstGeom prst="rect">
            <a:avLst/>
          </a:prstGeom>
          <a:solidFill>
            <a:schemeClr val="tx2">
              <a:lumMod val="95000"/>
            </a:schemeClr>
          </a:solidFill>
          <a:ln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>
            <a:spAutoFit/>
          </a:bodyPr>
          <a:lstStyle>
            <a:defPPr>
              <a:defRPr lang="pt-PT"/>
            </a:defPPr>
            <a:lvl1pPr algn="ctr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 sz="1600" b="0"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pt-PT" dirty="0"/>
              <a:t>Aumenta a </a:t>
            </a:r>
            <a:r>
              <a:rPr lang="pt-PT" b="1" dirty="0">
                <a:solidFill>
                  <a:srgbClr val="006699"/>
                </a:solidFill>
              </a:rPr>
              <a:t>largura dos ombros </a:t>
            </a:r>
            <a:r>
              <a:rPr lang="pt-PT" dirty="0"/>
              <a:t>e desenvolvem-se os </a:t>
            </a:r>
            <a:r>
              <a:rPr lang="pt-PT" b="1" dirty="0">
                <a:solidFill>
                  <a:srgbClr val="006699"/>
                </a:solidFill>
              </a:rPr>
              <a:t>músculos</a:t>
            </a:r>
            <a:r>
              <a:rPr lang="pt-PT" dirty="0"/>
              <a:t>.</a:t>
            </a:r>
          </a:p>
        </p:txBody>
      </p:sp>
      <p:sp>
        <p:nvSpPr>
          <p:cNvPr id="10" name="CaixaDeTexto 9"/>
          <p:cNvSpPr txBox="1"/>
          <p:nvPr/>
        </p:nvSpPr>
        <p:spPr>
          <a:xfrm>
            <a:off x="429830" y="3157005"/>
            <a:ext cx="8174618" cy="461665"/>
          </a:xfrm>
          <a:prstGeom prst="rect">
            <a:avLst/>
          </a:prstGeom>
          <a:solidFill>
            <a:schemeClr val="tx2">
              <a:lumMod val="95000"/>
            </a:schemeClr>
          </a:solidFill>
          <a:ln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>
            <a:spAutoFit/>
          </a:bodyPr>
          <a:lstStyle>
            <a:defPPr>
              <a:defRPr lang="pt-PT"/>
            </a:defPPr>
            <a:lvl1pPr algn="ctr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 sz="1600" b="0"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pt-PT" dirty="0"/>
              <a:t>Surgem </a:t>
            </a:r>
            <a:r>
              <a:rPr lang="pt-PT" b="1" dirty="0">
                <a:solidFill>
                  <a:srgbClr val="006699"/>
                </a:solidFill>
              </a:rPr>
              <a:t>pelos nas axilas</a:t>
            </a:r>
            <a:r>
              <a:rPr lang="pt-PT" dirty="0"/>
              <a:t>, </a:t>
            </a:r>
            <a:r>
              <a:rPr lang="pt-PT" b="1" dirty="0">
                <a:solidFill>
                  <a:srgbClr val="006699"/>
                </a:solidFill>
              </a:rPr>
              <a:t>zona púbica </a:t>
            </a:r>
            <a:r>
              <a:rPr lang="pt-PT" dirty="0"/>
              <a:t>e </a:t>
            </a:r>
            <a:r>
              <a:rPr lang="pt-PT" b="1" dirty="0">
                <a:solidFill>
                  <a:srgbClr val="006699"/>
                </a:solidFill>
              </a:rPr>
              <a:t>rosto</a:t>
            </a:r>
            <a:r>
              <a:rPr lang="pt-PT" dirty="0"/>
              <a:t>.</a:t>
            </a:r>
          </a:p>
        </p:txBody>
      </p:sp>
      <p:sp>
        <p:nvSpPr>
          <p:cNvPr id="11" name="CaixaDeTexto 10"/>
          <p:cNvSpPr txBox="1"/>
          <p:nvPr/>
        </p:nvSpPr>
        <p:spPr>
          <a:xfrm>
            <a:off x="429831" y="3933056"/>
            <a:ext cx="8204399" cy="461665"/>
          </a:xfrm>
          <a:prstGeom prst="rect">
            <a:avLst/>
          </a:prstGeom>
          <a:solidFill>
            <a:schemeClr val="tx2">
              <a:lumMod val="95000"/>
            </a:schemeClr>
          </a:solidFill>
          <a:ln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>
            <a:spAutoFit/>
          </a:bodyPr>
          <a:lstStyle>
            <a:defPPr>
              <a:defRPr lang="pt-PT"/>
            </a:defPPr>
            <a:lvl1pPr algn="ctr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 sz="1600" b="0"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pt-PT" dirty="0"/>
              <a:t>Os órgãos genitais </a:t>
            </a:r>
            <a:r>
              <a:rPr lang="pt-PT" b="1" dirty="0">
                <a:solidFill>
                  <a:srgbClr val="006699"/>
                </a:solidFill>
              </a:rPr>
              <a:t>aumentam de tamanho</a:t>
            </a:r>
            <a:r>
              <a:rPr lang="pt-PT" dirty="0"/>
              <a:t>.</a:t>
            </a:r>
          </a:p>
        </p:txBody>
      </p:sp>
      <p:sp>
        <p:nvSpPr>
          <p:cNvPr id="12" name="CaixaDeTexto 11"/>
          <p:cNvSpPr txBox="1"/>
          <p:nvPr/>
        </p:nvSpPr>
        <p:spPr>
          <a:xfrm>
            <a:off x="429830" y="5559623"/>
            <a:ext cx="8174618" cy="461665"/>
          </a:xfrm>
          <a:prstGeom prst="rect">
            <a:avLst/>
          </a:prstGeom>
          <a:solidFill>
            <a:schemeClr val="tx2">
              <a:lumMod val="95000"/>
            </a:schemeClr>
          </a:solidFill>
          <a:ln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>
            <a:spAutoFit/>
          </a:bodyPr>
          <a:lstStyle>
            <a:defPPr>
              <a:defRPr lang="pt-PT"/>
            </a:defPPr>
            <a:lvl1pPr algn="ctr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 sz="1600" b="0"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pt-PT" dirty="0"/>
              <a:t>Surgem as </a:t>
            </a:r>
            <a:r>
              <a:rPr lang="pt-PT" b="1" dirty="0">
                <a:solidFill>
                  <a:srgbClr val="006699"/>
                </a:solidFill>
              </a:rPr>
              <a:t>primeiras ejaculações</a:t>
            </a:r>
            <a:r>
              <a:rPr lang="pt-PT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83067496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Raiz">
      <a:dk1>
        <a:srgbClr val="555555"/>
      </a:dk1>
      <a:lt1>
        <a:srgbClr val="555555"/>
      </a:lt1>
      <a:dk2>
        <a:srgbClr val="FFFFFF"/>
      </a:dk2>
      <a:lt2>
        <a:srgbClr val="FFFFFF"/>
      </a:lt2>
      <a:accent1>
        <a:srgbClr val="96C832"/>
      </a:accent1>
      <a:accent2>
        <a:srgbClr val="7F7F7F"/>
      </a:accent2>
      <a:accent3>
        <a:srgbClr val="92D050"/>
      </a:accent3>
      <a:accent4>
        <a:srgbClr val="96C832"/>
      </a:accent4>
      <a:accent5>
        <a:srgbClr val="7F7F7F"/>
      </a:accent5>
      <a:accent6>
        <a:srgbClr val="555555"/>
      </a:accent6>
      <a:hlink>
        <a:srgbClr val="96C832"/>
      </a:hlink>
      <a:folHlink>
        <a:srgbClr val="555555"/>
      </a:folHlink>
    </a:clrScheme>
    <a:fontScheme name="Personalizado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214</TotalTime>
  <Words>158</Words>
  <Application>Microsoft Office PowerPoint</Application>
  <PresentationFormat>On-screen Show (4:3)</PresentationFormat>
  <Paragraphs>19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1_Office Theme</vt:lpstr>
      <vt:lpstr>Caracteres sexuais</vt:lpstr>
      <vt:lpstr>Caracteres sexuais</vt:lpstr>
      <vt:lpstr>Caracteres sexuais  secundários nas raparigas</vt:lpstr>
      <vt:lpstr>Caracteres sexuais  secundários nos rapazes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FOTOSSÍNTESE</dc:title>
  <dc:creator>Alexandra</dc:creator>
  <cp:lastModifiedBy>Joana Fernandes Gomes</cp:lastModifiedBy>
  <cp:revision>38</cp:revision>
  <dcterms:created xsi:type="dcterms:W3CDTF">2017-07-16T14:06:25Z</dcterms:created>
  <dcterms:modified xsi:type="dcterms:W3CDTF">2017-08-31T09:14:56Z</dcterms:modified>
</cp:coreProperties>
</file>