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4127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3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7517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2243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041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1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0" y="3284984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CICLO MENSTRUAL</a:t>
            </a:r>
          </a:p>
        </p:txBody>
      </p:sp>
    </p:spTree>
    <p:extLst>
      <p:ext uri="{BB962C8B-B14F-4D97-AF65-F5344CB8AC3E}">
        <p14:creationId xmlns:p14="http://schemas.microsoft.com/office/powerpoint/2010/main" val="383418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9830" y="1055633"/>
            <a:ext cx="8734658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Ao conjunto de fenómenos que ocorrem no corpo de uma mulher e que lhe permitem preparar-se para uma gravidez dá-se o nome de </a:t>
            </a:r>
            <a:r>
              <a:rPr lang="pt-PT" sz="1600" b="1" dirty="0">
                <a:solidFill>
                  <a:srgbClr val="006699"/>
                </a:solidFill>
              </a:rPr>
              <a:t>ciclo menstrual  </a:t>
            </a:r>
            <a:r>
              <a:rPr lang="pt-PT" sz="1600" dirty="0"/>
              <a:t>ou </a:t>
            </a:r>
            <a:r>
              <a:rPr lang="pt-PT" sz="1600" b="1" dirty="0">
                <a:solidFill>
                  <a:srgbClr val="006699"/>
                </a:solidFill>
              </a:rPr>
              <a:t>uterino</a:t>
            </a:r>
            <a:r>
              <a:rPr lang="pt-PT" sz="1600" dirty="0"/>
              <a:t>.    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508104" y="2287652"/>
            <a:ext cx="34428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/>
              <a:t>A primeira menstruação é a </a:t>
            </a:r>
            <a:r>
              <a:rPr lang="pt-PT" sz="1600" b="1" dirty="0">
                <a:solidFill>
                  <a:srgbClr val="006699"/>
                </a:solidFill>
              </a:rPr>
              <a:t>menarca</a:t>
            </a:r>
            <a:r>
              <a:rPr lang="pt-PT" sz="1400" dirty="0"/>
              <a:t>. Indica que o corpo da rapariga está apto para engravidar.  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9512" y="5517232"/>
            <a:ext cx="56166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/>
              <a:t>O ciclo menstrual tem uma duração aproximada de </a:t>
            </a:r>
            <a:r>
              <a:rPr lang="pt-PT" sz="1600" b="1" dirty="0">
                <a:solidFill>
                  <a:srgbClr val="006699"/>
                </a:solidFill>
              </a:rPr>
              <a:t>28 dias</a:t>
            </a:r>
            <a:r>
              <a:rPr lang="pt-PT" sz="1400" dirty="0"/>
              <a:t>, no entanto, pode variar de mulher para mulher.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7D8684-C086-45B3-B858-442E2400BB9D}"/>
              </a:ext>
            </a:extLst>
          </p:cNvPr>
          <p:cNvGrpSpPr/>
          <p:nvPr/>
        </p:nvGrpSpPr>
        <p:grpSpPr>
          <a:xfrm>
            <a:off x="5898660" y="3645024"/>
            <a:ext cx="2790793" cy="2974618"/>
            <a:chOff x="5898660" y="3645024"/>
            <a:chExt cx="2790793" cy="297461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039599C-6A26-4581-834E-C08950B28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98660" y="3645024"/>
              <a:ext cx="2790793" cy="297461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CFBCF5-C438-4019-97A3-AFBB194FDE12}"/>
                </a:ext>
              </a:extLst>
            </p:cNvPr>
            <p:cNvSpPr txBox="1"/>
            <p:nvPr/>
          </p:nvSpPr>
          <p:spPr>
            <a:xfrm>
              <a:off x="6444208" y="4653136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400" b="1" dirty="0">
                  <a:latin typeface="Monotype Corsiva" panose="03010101010201010101" pitchFamily="66" charset="0"/>
                </a:rPr>
                <a:t>Ciclo Menstrual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231AF3-D892-4A2E-BC99-B6190DDBA5B6}"/>
              </a:ext>
            </a:extLst>
          </p:cNvPr>
          <p:cNvGrpSpPr/>
          <p:nvPr/>
        </p:nvGrpSpPr>
        <p:grpSpPr>
          <a:xfrm>
            <a:off x="370554" y="2111320"/>
            <a:ext cx="5103820" cy="3189888"/>
            <a:chOff x="370554" y="2111320"/>
            <a:chExt cx="5103820" cy="31898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055756-7ACF-485C-8931-A61393113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554" y="2111320"/>
              <a:ext cx="5103820" cy="318988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AFF8CE5-E6EE-4026-9D34-FCA9AF9FCB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121" b="100000" l="7305" r="92191">
                          <a14:foregroundMark x1="7305" y1="35388" x2="7305" y2="35388"/>
                          <a14:foregroundMark x1="8186" y1="28628" x2="8186" y2="28628"/>
                          <a14:foregroundMark x1="92191" y1="32406" x2="92191" y2="324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33442" y="3573016"/>
              <a:ext cx="2908764" cy="1728192"/>
            </a:xfrm>
            <a:prstGeom prst="rect">
              <a:avLst/>
            </a:prstGeom>
          </p:spPr>
        </p:pic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02CF5B45-293D-45F3-BC3F-A5218E8A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Ciclo menstrual</a:t>
            </a:r>
          </a:p>
        </p:txBody>
      </p:sp>
    </p:spTree>
    <p:extLst>
      <p:ext uri="{BB962C8B-B14F-4D97-AF65-F5344CB8AC3E}">
        <p14:creationId xmlns:p14="http://schemas.microsoft.com/office/powerpoint/2010/main" val="187136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79512" y="1021101"/>
            <a:ext cx="871296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Se não houver fecundação, o oócito  deixa de ser necessário e a mucosa uterina descama e é destruída havendo um  fluxo sanguíneo – </a:t>
            </a:r>
            <a:r>
              <a:rPr lang="pt-PT" sz="1600" b="1" dirty="0">
                <a:solidFill>
                  <a:srgbClr val="006699"/>
                </a:solidFill>
              </a:rPr>
              <a:t>menstruação</a:t>
            </a:r>
            <a:r>
              <a:rPr lang="pt-PT" sz="1600" dirty="0"/>
              <a:t>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79512" y="2715746"/>
            <a:ext cx="2422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Quando a menstruação termina, a mucosa uterina torna-se cada vez mais espessa e o ovário prepara-se para lançar um novo oócito para a trompa de Falópio (</a:t>
            </a:r>
            <a:r>
              <a:rPr lang="pt-PT" sz="1200" b="1" dirty="0">
                <a:solidFill>
                  <a:srgbClr val="FFC000"/>
                </a:solidFill>
              </a:rPr>
              <a:t>1</a:t>
            </a:r>
            <a:r>
              <a:rPr lang="pt-PT" sz="1200" dirty="0"/>
              <a:t> e </a:t>
            </a:r>
            <a:r>
              <a:rPr lang="pt-PT" sz="1200" b="1" dirty="0">
                <a:solidFill>
                  <a:srgbClr val="FFC000"/>
                </a:solidFill>
              </a:rPr>
              <a:t>2</a:t>
            </a:r>
            <a:r>
              <a:rPr lang="pt-PT" sz="1200" dirty="0"/>
              <a:t>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898161" y="5408355"/>
            <a:ext cx="2156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O oócito amadurece ao fim de 14 dias e é lançado pelo ovário para a  trompa (</a:t>
            </a:r>
            <a:r>
              <a:rPr lang="pt-PT" sz="1200" b="1" dirty="0">
                <a:solidFill>
                  <a:srgbClr val="FFC000"/>
                </a:solidFill>
              </a:rPr>
              <a:t>3</a:t>
            </a:r>
            <a:r>
              <a:rPr lang="pt-PT" sz="1200" dirty="0"/>
              <a:t>).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122391" y="2842808"/>
            <a:ext cx="178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A mucosa uterina fica novamente espessa, estando já preparada para receber o novo ser, no caso de ter havido fecundação (</a:t>
            </a:r>
            <a:r>
              <a:rPr lang="pt-PT" sz="1200" b="1" dirty="0">
                <a:solidFill>
                  <a:srgbClr val="FFC000"/>
                </a:solidFill>
              </a:rPr>
              <a:t>4</a:t>
            </a:r>
            <a:r>
              <a:rPr lang="pt-PT" sz="1200" dirty="0"/>
              <a:t>).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29032C-57AF-41FB-8238-F21213B7A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437" y="1916832"/>
            <a:ext cx="2071676" cy="20577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9A4DB7-8337-4C8B-8D20-D21D87A72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12" y="4085505"/>
            <a:ext cx="2160034" cy="20816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83552D-023A-4F85-861F-8C08B4C6C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732" y="4440997"/>
            <a:ext cx="2116743" cy="20813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3E8CFD-17C6-4A8B-9065-21F35B023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239" y="2114108"/>
            <a:ext cx="2081799" cy="19609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20A731-F0D1-46AD-AE75-B0A7F35E83FF}"/>
              </a:ext>
            </a:extLst>
          </p:cNvPr>
          <p:cNvSpPr txBox="1"/>
          <p:nvPr/>
        </p:nvSpPr>
        <p:spPr>
          <a:xfrm>
            <a:off x="3916424" y="3183296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3F8285-C968-4A64-AED5-7C1F2DB69476}"/>
              </a:ext>
            </a:extLst>
          </p:cNvPr>
          <p:cNvSpPr txBox="1"/>
          <p:nvPr/>
        </p:nvSpPr>
        <p:spPr>
          <a:xfrm>
            <a:off x="2395285" y="5362182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8F5FC7-9E87-45E2-B0C8-DA0C06EAAC5C}"/>
              </a:ext>
            </a:extLst>
          </p:cNvPr>
          <p:cNvSpPr txBox="1"/>
          <p:nvPr/>
        </p:nvSpPr>
        <p:spPr>
          <a:xfrm>
            <a:off x="5013527" y="5881533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4211BB-15FC-48CC-9D62-DA83891E129C}"/>
              </a:ext>
            </a:extLst>
          </p:cNvPr>
          <p:cNvSpPr txBox="1"/>
          <p:nvPr/>
        </p:nvSpPr>
        <p:spPr>
          <a:xfrm>
            <a:off x="6299334" y="3455253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4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B060067F-A6DE-466E-AC80-7254BB30C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Ciclo menstrual</a:t>
            </a:r>
          </a:p>
        </p:txBody>
      </p:sp>
    </p:spTree>
    <p:extLst>
      <p:ext uri="{BB962C8B-B14F-4D97-AF65-F5344CB8AC3E}">
        <p14:creationId xmlns:p14="http://schemas.microsoft.com/office/powerpoint/2010/main" val="93990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10F85C-AA65-452B-91F0-58B347CF89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38" t="4629" r="9050" b="4707"/>
          <a:stretch/>
        </p:blipFill>
        <p:spPr>
          <a:xfrm>
            <a:off x="107504" y="603144"/>
            <a:ext cx="7350186" cy="514619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236296" y="1052736"/>
            <a:ext cx="18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Se o oócito não for fecundado, morre ao fim de 24 horas sairá para o exterior, juntamente com o endométrio sob a forma de um fluxo sanguíneo – </a:t>
            </a:r>
            <a:r>
              <a:rPr lang="pt-PT" sz="1200" b="1" dirty="0">
                <a:solidFill>
                  <a:srgbClr val="FF0000"/>
                </a:solidFill>
              </a:rPr>
              <a:t>menstruação</a:t>
            </a:r>
            <a:r>
              <a:rPr lang="pt-PT" sz="1200" dirty="0"/>
              <a:t>.  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068021" y="588922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Saída do oócito em direção à trompa de Falópio – </a:t>
            </a:r>
            <a:r>
              <a:rPr lang="pt-PT" sz="1200" b="1" dirty="0">
                <a:solidFill>
                  <a:srgbClr val="FFCC00"/>
                </a:solidFill>
              </a:rPr>
              <a:t>ovulação</a:t>
            </a:r>
            <a:r>
              <a:rPr lang="pt-PT" sz="1200" dirty="0"/>
              <a:t>.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79512" y="5738946"/>
            <a:ext cx="378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Intervalo de dias que antecedem e precedem a ovulação – </a:t>
            </a:r>
            <a:r>
              <a:rPr lang="pt-PT" sz="1200" b="1" dirty="0">
                <a:solidFill>
                  <a:srgbClr val="0099FF"/>
                </a:solidFill>
              </a:rPr>
              <a:t>período fértil</a:t>
            </a:r>
            <a:r>
              <a:rPr lang="pt-PT" sz="1200" b="1" dirty="0">
                <a:solidFill>
                  <a:srgbClr val="0070C0"/>
                </a:solidFill>
              </a:rPr>
              <a:t>.  </a:t>
            </a:r>
            <a:r>
              <a:rPr lang="pt-PT" sz="1200" dirty="0"/>
              <a:t>É nesta fase que a mulher apresenta maior probabilidade de engravidar. </a:t>
            </a:r>
            <a:endParaRPr lang="pt-PT" sz="1200" b="1" dirty="0">
              <a:solidFill>
                <a:srgbClr val="0070C0"/>
              </a:solidFill>
            </a:endParaRPr>
          </a:p>
        </p:txBody>
      </p:sp>
      <p:pic>
        <p:nvPicPr>
          <p:cNvPr id="11" name="Picture 6" descr="Resultado de imagem para setas desenho">
            <a:extLst>
              <a:ext uri="{FF2B5EF4-FFF2-40B4-BE49-F238E27FC236}">
                <a16:creationId xmlns:a16="http://schemas.microsoft.com/office/drawing/2014/main" id="{8A86079B-EB71-43AC-B922-5AEC784C3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226225">
            <a:off x="2380576" y="4924921"/>
            <a:ext cx="873456" cy="5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Resultado de imagem para setas desenho">
            <a:extLst>
              <a:ext uri="{FF2B5EF4-FFF2-40B4-BE49-F238E27FC236}">
                <a16:creationId xmlns:a16="http://schemas.microsoft.com/office/drawing/2014/main" id="{ABAD4FF2-9730-4FBF-A017-0BE088A91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58606">
            <a:off x="4106895" y="5591949"/>
            <a:ext cx="887794" cy="5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esultado de imagem para setas desenho">
            <a:extLst>
              <a:ext uri="{FF2B5EF4-FFF2-40B4-BE49-F238E27FC236}">
                <a16:creationId xmlns:a16="http://schemas.microsoft.com/office/drawing/2014/main" id="{58345DDF-E8A0-4AA3-8287-CCD6EA8D1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455777">
            <a:off x="6318232" y="1472050"/>
            <a:ext cx="887794" cy="5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085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943388" y="263550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3E3261-8CCA-4249-8917-E2B7C358A3CE}"/>
              </a:ext>
            </a:extLst>
          </p:cNvPr>
          <p:cNvGrpSpPr/>
          <p:nvPr/>
        </p:nvGrpSpPr>
        <p:grpSpPr>
          <a:xfrm>
            <a:off x="611559" y="1619564"/>
            <a:ext cx="8000623" cy="1853468"/>
            <a:chOff x="611559" y="1619564"/>
            <a:chExt cx="8000623" cy="1853468"/>
          </a:xfrm>
        </p:grpSpPr>
        <p:sp>
          <p:nvSpPr>
            <p:cNvPr id="21" name="Rectângulo 4"/>
            <p:cNvSpPr/>
            <p:nvPr/>
          </p:nvSpPr>
          <p:spPr>
            <a:xfrm>
              <a:off x="611559" y="1619564"/>
              <a:ext cx="7992889" cy="79934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006699"/>
                  </a:solidFill>
                </a:rPr>
                <a:t>menarca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o mesmo que menstruação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250667C7-A1C8-42DA-AAD8-B07FAD41985D}"/>
                </a:ext>
              </a:extLst>
            </p:cNvPr>
            <p:cNvSpPr/>
            <p:nvPr/>
          </p:nvSpPr>
          <p:spPr>
            <a:xfrm>
              <a:off x="615426" y="2418064"/>
              <a:ext cx="7992889" cy="4956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um caracter sexual secundário comum a rapazes e raparigas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AC9D2C25-9F17-426A-83B4-07B5D6A881D9}"/>
                </a:ext>
              </a:extLst>
            </p:cNvPr>
            <p:cNvSpPr/>
            <p:nvPr/>
          </p:nvSpPr>
          <p:spPr>
            <a:xfrm>
              <a:off x="619293" y="2913736"/>
              <a:ext cx="7992889" cy="55929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marca a altura a partir da qual a rapariga pode engravidar (primeira menstruação)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4A7385-7627-46BF-9DDF-943484347655}"/>
              </a:ext>
            </a:extLst>
          </p:cNvPr>
          <p:cNvGrpSpPr/>
          <p:nvPr/>
        </p:nvGrpSpPr>
        <p:grpSpPr>
          <a:xfrm>
            <a:off x="581611" y="3573016"/>
            <a:ext cx="3563176" cy="1827630"/>
            <a:chOff x="581611" y="3573016"/>
            <a:chExt cx="3563176" cy="1827630"/>
          </a:xfrm>
        </p:grpSpPr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DF70B2B6-9F20-4E37-A218-F1C64356377F}"/>
                </a:ext>
              </a:extLst>
            </p:cNvPr>
            <p:cNvSpPr/>
            <p:nvPr/>
          </p:nvSpPr>
          <p:spPr>
            <a:xfrm>
              <a:off x="581611" y="3573016"/>
              <a:ext cx="3558341" cy="84654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006699"/>
                  </a:solidFill>
                </a:rPr>
                <a:t>menstruação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acontece quando</a:t>
              </a:r>
              <a:endParaRPr lang="pt-PT" sz="1600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mucosa uterina é destruída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73114EBB-04CA-4B20-B998-03F1F95F57E6}"/>
                </a:ext>
              </a:extLst>
            </p:cNvPr>
            <p:cNvSpPr/>
            <p:nvPr/>
          </p:nvSpPr>
          <p:spPr>
            <a:xfrm>
              <a:off x="582680" y="4417686"/>
              <a:ext cx="3558341" cy="4956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quando há fecundação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C03CF6BA-30FF-4632-A5C0-6C4F23F8E295}"/>
                </a:ext>
              </a:extLst>
            </p:cNvPr>
            <p:cNvSpPr/>
            <p:nvPr/>
          </p:nvSpPr>
          <p:spPr>
            <a:xfrm>
              <a:off x="586446" y="4913358"/>
              <a:ext cx="3558341" cy="4872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durante o período fértil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C95EAF-E169-453B-ACE0-67B0944BA6A2}"/>
              </a:ext>
            </a:extLst>
          </p:cNvPr>
          <p:cNvGrpSpPr/>
          <p:nvPr/>
        </p:nvGrpSpPr>
        <p:grpSpPr>
          <a:xfrm>
            <a:off x="4283968" y="3573016"/>
            <a:ext cx="4320480" cy="2551712"/>
            <a:chOff x="4283968" y="3573016"/>
            <a:chExt cx="4320480" cy="2551712"/>
          </a:xfrm>
        </p:grpSpPr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8781710E-D3AC-4E98-97BD-E5519A556F98}"/>
                </a:ext>
              </a:extLst>
            </p:cNvPr>
            <p:cNvSpPr/>
            <p:nvPr/>
          </p:nvSpPr>
          <p:spPr>
            <a:xfrm>
              <a:off x="4283968" y="3573016"/>
              <a:ext cx="4320480" cy="115212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006699"/>
                  </a:solidFill>
                </a:rPr>
                <a:t>ovulação</a:t>
              </a:r>
              <a:endParaRPr lang="pt-PT" sz="1600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a passagem do oócito do ovário para o útero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2" name="Rectângulo 4">
              <a:extLst>
                <a:ext uri="{FF2B5EF4-FFF2-40B4-BE49-F238E27FC236}">
                  <a16:creationId xmlns:a16="http://schemas.microsoft.com/office/drawing/2014/main" id="{14F105AD-2714-4FFC-96B3-7CF230ACD2BE}"/>
                </a:ext>
              </a:extLst>
            </p:cNvPr>
            <p:cNvSpPr/>
            <p:nvPr/>
          </p:nvSpPr>
          <p:spPr>
            <a:xfrm>
              <a:off x="4283968" y="4729146"/>
              <a:ext cx="4320480" cy="85571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é a passagem do oócito do ovário para a trompa de Falópio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3" name="Rectângulo 4">
              <a:extLst>
                <a:ext uri="{FF2B5EF4-FFF2-40B4-BE49-F238E27FC236}">
                  <a16:creationId xmlns:a16="http://schemas.microsoft.com/office/drawing/2014/main" id="{8C3C97DE-B3C0-4F88-BCB0-8ADBD1FDC58D}"/>
                </a:ext>
              </a:extLst>
            </p:cNvPr>
            <p:cNvSpPr/>
            <p:nvPr/>
          </p:nvSpPr>
          <p:spPr>
            <a:xfrm>
              <a:off x="4283968" y="5584858"/>
              <a:ext cx="4320480" cy="53987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a chegada do oócito ao útero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392</Words>
  <Application>Microsoft Office PowerPoint</Application>
  <PresentationFormat>On-screen Show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Monotype Corsiva</vt:lpstr>
      <vt:lpstr>Wingdings</vt:lpstr>
      <vt:lpstr>1_Office Theme</vt:lpstr>
      <vt:lpstr>CICLO MENSTRUAL</vt:lpstr>
      <vt:lpstr>Ciclo menstrual</vt:lpstr>
      <vt:lpstr>Ciclo menstrual</vt:lpstr>
      <vt:lpstr>PowerPoint Presentation</vt:lpstr>
      <vt:lpstr>Clica nas respostas 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MENSTRUAL</dc:title>
  <dc:creator>Alexandra</dc:creator>
  <cp:lastModifiedBy>Joana Fernandes Gomes</cp:lastModifiedBy>
  <cp:revision>23</cp:revision>
  <dcterms:created xsi:type="dcterms:W3CDTF">2017-07-23T17:40:56Z</dcterms:created>
  <dcterms:modified xsi:type="dcterms:W3CDTF">2017-09-05T09:02:47Z</dcterms:modified>
</cp:coreProperties>
</file>