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0"/>
  </p:notesMasterIdLst>
  <p:sldIdLst>
    <p:sldId id="256" r:id="rId2"/>
    <p:sldId id="286" r:id="rId3"/>
    <p:sldId id="287" r:id="rId4"/>
    <p:sldId id="288" r:id="rId5"/>
    <p:sldId id="289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CC9900"/>
    <a:srgbClr val="121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38" autoAdjust="0"/>
  </p:normalViewPr>
  <p:slideViewPr>
    <p:cSldViewPr>
      <p:cViewPr varScale="1">
        <p:scale>
          <a:sx n="103" d="100"/>
          <a:sy n="103" d="100"/>
        </p:scale>
        <p:origin x="124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9604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73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298637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1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037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4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-19878" y="4437112"/>
            <a:ext cx="9144000" cy="864096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Conceito de alimento</a:t>
            </a:r>
            <a:endParaRPr lang="pt-PT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3363993" y="5973250"/>
            <a:ext cx="996005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  <a:lvl6pPr>
              <a:defRPr>
                <a:solidFill>
                  <a:schemeClr val="accent6"/>
                </a:solidFill>
              </a:defRPr>
            </a:lvl6pPr>
            <a:lvl7pPr>
              <a:defRPr>
                <a:solidFill>
                  <a:schemeClr val="accent6"/>
                </a:solidFill>
              </a:defRPr>
            </a:lvl7pPr>
            <a:lvl8pPr>
              <a:defRPr>
                <a:solidFill>
                  <a:schemeClr val="accent6"/>
                </a:solidFill>
              </a:defRPr>
            </a:lvl8pPr>
            <a:lvl9pPr>
              <a:defRPr>
                <a:solidFill>
                  <a:schemeClr val="accent6"/>
                </a:solidFill>
              </a:defRPr>
            </a:lvl9pPr>
          </a:lstStyle>
          <a:p>
            <a:r>
              <a:rPr lang="pt-PT" dirty="0"/>
              <a:t>Fruta</a:t>
            </a:r>
          </a:p>
        </p:txBody>
      </p:sp>
      <p:pic>
        <p:nvPicPr>
          <p:cNvPr id="1032" name="Picture 8" descr="Salmão, Prato, Alimentos, Refeição, Peixe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47648" y="4509120"/>
            <a:ext cx="2914887" cy="1792702"/>
          </a:xfrm>
          <a:prstGeom prst="rect">
            <a:avLst/>
          </a:prstGeom>
          <a:ex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Alimentos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51520" y="1026959"/>
            <a:ext cx="8640960" cy="8662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PT" sz="2000" dirty="0"/>
              <a:t>Os </a:t>
            </a:r>
            <a:r>
              <a:rPr lang="pt-PT" sz="2800" b="1" dirty="0">
                <a:solidFill>
                  <a:srgbClr val="FF0000"/>
                </a:solidFill>
              </a:rPr>
              <a:t>alimentos</a:t>
            </a:r>
            <a:r>
              <a:rPr lang="pt-PT" sz="2000" dirty="0"/>
              <a:t> são constituídos por nutrientes e fornecem a energia necessária à realização de todas as atividades diárias.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4445633" y="2444858"/>
            <a:ext cx="4322596" cy="1832862"/>
            <a:chOff x="5819302" y="2537836"/>
            <a:chExt cx="4775359" cy="2078683"/>
          </a:xfrm>
        </p:grpSpPr>
        <p:pic>
          <p:nvPicPr>
            <p:cNvPr id="1028" name="Picture 4" descr="Cogumelos, Cogumelos Castanhos, Cozinheiro, Comer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390813" y="2537836"/>
              <a:ext cx="3203848" cy="2078683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aixaDeTexto 4"/>
            <p:cNvSpPr txBox="1"/>
            <p:nvPr/>
          </p:nvSpPr>
          <p:spPr>
            <a:xfrm>
              <a:off x="5819302" y="4146571"/>
              <a:ext cx="1656184" cy="41886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 algn="ctr">
                <a:defRPr b="1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1pPr>
              <a:lvl2pPr>
                <a:defRPr>
                  <a:solidFill>
                    <a:schemeClr val="accent6"/>
                  </a:solidFill>
                </a:defRPr>
              </a:lvl2pPr>
              <a:lvl3pPr>
                <a:defRPr>
                  <a:solidFill>
                    <a:schemeClr val="accent6"/>
                  </a:solidFill>
                </a:defRPr>
              </a:lvl3pPr>
              <a:lvl4pPr>
                <a:defRPr>
                  <a:solidFill>
                    <a:schemeClr val="accent6"/>
                  </a:solidFill>
                </a:defRPr>
              </a:lvl4pPr>
              <a:lvl5pPr>
                <a:defRPr>
                  <a:solidFill>
                    <a:schemeClr val="accent6"/>
                  </a:solidFill>
                </a:defRPr>
              </a:lvl5pPr>
              <a:lvl6pPr>
                <a:defRPr>
                  <a:solidFill>
                    <a:schemeClr val="accent6"/>
                  </a:solidFill>
                </a:defRPr>
              </a:lvl6pPr>
              <a:lvl7pPr>
                <a:defRPr>
                  <a:solidFill>
                    <a:schemeClr val="accent6"/>
                  </a:solidFill>
                </a:defRPr>
              </a:lvl7pPr>
              <a:lvl8pPr>
                <a:defRPr>
                  <a:solidFill>
                    <a:schemeClr val="accent6"/>
                  </a:solidFill>
                </a:defRPr>
              </a:lvl8pPr>
              <a:lvl9pPr>
                <a:defRPr>
                  <a:solidFill>
                    <a:schemeClr val="accent6"/>
                  </a:solidFill>
                </a:defRPr>
              </a:lvl9pPr>
            </a:lstStyle>
            <a:p>
              <a:r>
                <a:rPr lang="pt-PT" dirty="0"/>
                <a:t>Cogumelos</a:t>
              </a:r>
            </a:p>
          </p:txBody>
        </p:sp>
      </p:grp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251520" y="1937366"/>
            <a:ext cx="4176464" cy="6517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Exemplos de alimentos</a:t>
            </a:r>
            <a:endParaRPr lang="pt-PT" dirty="0"/>
          </a:p>
          <a:p>
            <a:endParaRPr lang="pt-PT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7318187" y="5435893"/>
            <a:ext cx="1273400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b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  <a:lvl6pPr>
              <a:defRPr>
                <a:solidFill>
                  <a:schemeClr val="accent6"/>
                </a:solidFill>
              </a:defRPr>
            </a:lvl6pPr>
            <a:lvl7pPr>
              <a:defRPr>
                <a:solidFill>
                  <a:schemeClr val="accent6"/>
                </a:solidFill>
              </a:defRPr>
            </a:lvl7pPr>
            <a:lvl8pPr>
              <a:defRPr>
                <a:solidFill>
                  <a:schemeClr val="accent6"/>
                </a:solidFill>
              </a:defRPr>
            </a:lvl8pPr>
            <a:lvl9pPr>
              <a:defRPr>
                <a:solidFill>
                  <a:schemeClr val="accent6"/>
                </a:solidFill>
              </a:defRPr>
            </a:lvl9pPr>
          </a:lstStyle>
          <a:p>
            <a:pPr algn="l"/>
            <a:r>
              <a:rPr lang="pt-PT" dirty="0"/>
              <a:t>Peixe</a:t>
            </a:r>
          </a:p>
          <a:p>
            <a:pPr algn="l"/>
            <a:r>
              <a:rPr lang="pt-PT" dirty="0"/>
              <a:t>Carne</a:t>
            </a:r>
          </a:p>
          <a:p>
            <a:pPr algn="l"/>
            <a:r>
              <a:rPr lang="pt-PT" dirty="0"/>
              <a:t>Vegetais</a:t>
            </a:r>
          </a:p>
        </p:txBody>
      </p:sp>
      <p:pic>
        <p:nvPicPr>
          <p:cNvPr id="17" name="Picture 6" descr="Pão E Manteiga, Queijo, Cebolinha, Pequeno Almoç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30577" y="2444858"/>
            <a:ext cx="2912012" cy="18328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-321216" y="3398412"/>
            <a:ext cx="1822787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pPr algn="r"/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Fiambre</a:t>
            </a:r>
          </a:p>
          <a:p>
            <a:pPr algn="r"/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Tomate</a:t>
            </a:r>
          </a:p>
          <a:p>
            <a:pPr algn="r"/>
            <a:r>
              <a:rPr lang="pt-P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Pão</a:t>
            </a:r>
          </a:p>
        </p:txBody>
      </p:sp>
      <p:pic>
        <p:nvPicPr>
          <p:cNvPr id="18" name="Picture 10" descr="Frutas, Doce, Exóticos, Abacaxi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1456" y="4509120"/>
            <a:ext cx="2902537" cy="17927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162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12" descr="Arroz Integral, Risotto, Cogumelos, Abóbor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8176" y="4020789"/>
            <a:ext cx="3393522" cy="2192447"/>
          </a:xfrm>
          <a:prstGeom prst="rect">
            <a:avLst/>
          </a:prstGeom>
          <a:extLst/>
        </p:spPr>
      </p:pic>
      <p:pic>
        <p:nvPicPr>
          <p:cNvPr id="2058" name="Picture 10" descr="Caixas De Pizza, Caixas, Serviço De Pizza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36798" y="4026608"/>
            <a:ext cx="3551043" cy="2296910"/>
          </a:xfrm>
          <a:prstGeom prst="rect">
            <a:avLst/>
          </a:prstGeom>
          <a:extLst/>
        </p:spPr>
      </p:pic>
      <p:pic>
        <p:nvPicPr>
          <p:cNvPr id="2054" name="Picture 6" descr="Manteiga, Banheira, Margarina, Arti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59429"/>
            <a:ext cx="4418785" cy="2780153"/>
          </a:xfrm>
          <a:prstGeom prst="rect">
            <a:avLst/>
          </a:prstGeom>
          <a:extLst/>
        </p:spPr>
      </p:pic>
      <p:pic>
        <p:nvPicPr>
          <p:cNvPr id="2050" name="Picture 2" descr="Produtos Hortícolas, Jardim, Colheita, Orgânicos, Verd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27" y="1556792"/>
            <a:ext cx="3403071" cy="2265170"/>
          </a:xfrm>
          <a:prstGeom prst="rect">
            <a:avLst/>
          </a:prstGeom>
          <a:ex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9177" y="190233"/>
            <a:ext cx="8229600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Diferentes tipos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de alimentos</a:t>
            </a:r>
          </a:p>
        </p:txBody>
      </p:sp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417995" y="3218696"/>
            <a:ext cx="358684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>
            <a:defPPr>
              <a:defRPr lang="pt-PT"/>
            </a:defPPr>
            <a:lvl1pPr>
              <a:defRPr/>
            </a:lvl1pPr>
          </a:lstStyle>
          <a:p>
            <a:pPr algn="ctr"/>
            <a:r>
              <a:rPr lang="pt-PT" b="1" dirty="0"/>
              <a:t>Alimentos de origem vegetal</a:t>
            </a:r>
            <a:r>
              <a:rPr lang="pt-PT" sz="1050" dirty="0"/>
              <a:t>: provêm de plantas, exemplos: alface, brócolos, laranjas e azeite.</a:t>
            </a:r>
          </a:p>
        </p:txBody>
      </p:sp>
      <p:sp>
        <p:nvSpPr>
          <p:cNvPr id="6" name="Retângulo 5"/>
          <p:cNvSpPr/>
          <p:nvPr/>
        </p:nvSpPr>
        <p:spPr>
          <a:xfrm>
            <a:off x="5007949" y="3122371"/>
            <a:ext cx="3579892" cy="8079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pt-PT" b="1" dirty="0"/>
              <a:t>Alimentos de origem animal: provêm de animais exemplos: </a:t>
            </a:r>
          </a:p>
          <a:p>
            <a:pPr algn="ctr"/>
            <a:r>
              <a:rPr lang="pt-PT" sz="1050" dirty="0"/>
              <a:t>ovos, bife de vaca, leite e manteiga).</a:t>
            </a:r>
          </a:p>
        </p:txBody>
      </p:sp>
      <p:sp>
        <p:nvSpPr>
          <p:cNvPr id="7" name="Retângulo 6"/>
          <p:cNvSpPr/>
          <p:nvPr/>
        </p:nvSpPr>
        <p:spPr>
          <a:xfrm>
            <a:off x="425035" y="5627319"/>
            <a:ext cx="3579804" cy="6924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pt-PT" b="1" dirty="0"/>
              <a:t>Alimentos integrais: </a:t>
            </a:r>
          </a:p>
          <a:p>
            <a:pPr algn="ctr"/>
            <a:r>
              <a:rPr lang="pt-PT" sz="1050" dirty="0"/>
              <a:t>a sua estrutura não foi modificada durante o processo de industrialização, é o caso do arroz integral e pão integral.</a:t>
            </a:r>
          </a:p>
        </p:txBody>
      </p:sp>
      <p:sp>
        <p:nvSpPr>
          <p:cNvPr id="8" name="Retângulo 7"/>
          <p:cNvSpPr/>
          <p:nvPr/>
        </p:nvSpPr>
        <p:spPr>
          <a:xfrm>
            <a:off x="4961294" y="5704572"/>
            <a:ext cx="371516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/>
            <a:r>
              <a:rPr lang="pt-PT" b="1" dirty="0"/>
              <a:t>Alimentos processados</a:t>
            </a:r>
            <a:r>
              <a:rPr lang="pt-PT" sz="1050" dirty="0"/>
              <a:t>:</a:t>
            </a:r>
          </a:p>
          <a:p>
            <a:pPr algn="ctr"/>
            <a:r>
              <a:rPr lang="pt-PT" sz="1050" dirty="0"/>
              <a:t> </a:t>
            </a:r>
            <a:r>
              <a:rPr lang="pt-PT" sz="1100" dirty="0"/>
              <a:t>transformados pelo Homem, a sua estrutura é alterada, exemplos: refrigerantes, batatas fritas e pizas.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440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Diferença entre alimentos e nutrientes 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67544" y="2924944"/>
            <a:ext cx="8229600" cy="3240360"/>
          </a:xfr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1600" dirty="0"/>
              <a:t>Os nutrientes são </a:t>
            </a:r>
            <a:r>
              <a:rPr lang="pt-PT" sz="2400" b="1" dirty="0">
                <a:solidFill>
                  <a:srgbClr val="FF0000"/>
                </a:solidFill>
              </a:rPr>
              <a:t>substâncias mais simples </a:t>
            </a:r>
            <a:r>
              <a:rPr lang="pt-PT" sz="1600" dirty="0"/>
              <a:t>contidas nos alimentos e que são absorvidas pelo nosso organismo, na digestão. Existem sete nutrientes: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PT" sz="1800" b="1" dirty="0">
              <a:solidFill>
                <a:srgbClr val="555555"/>
              </a:solidFill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2400" b="1" dirty="0">
                <a:solidFill>
                  <a:srgbClr val="555555"/>
                </a:solidFill>
                <a:latin typeface="Berlin Sans FB Demi" panose="020E0802020502020306" pitchFamily="34" charset="0"/>
              </a:rPr>
              <a:t>Lípidos                Hidratos de carbono                </a:t>
            </a:r>
            <a:r>
              <a:rPr lang="pt-PT" sz="2400" b="1" dirty="0">
                <a:latin typeface="Berlin Sans FB Demi" panose="020E0802020502020306" pitchFamily="34" charset="0"/>
              </a:rPr>
              <a:t>Fibras</a:t>
            </a:r>
            <a:r>
              <a:rPr lang="pt-PT" sz="2400" b="1" dirty="0">
                <a:solidFill>
                  <a:srgbClr val="555555"/>
                </a:solidFill>
                <a:latin typeface="Berlin Sans FB Demi" panose="020E0802020502020306" pitchFamily="34" charset="0"/>
              </a:rPr>
              <a:t>  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PT" sz="2400" b="1" dirty="0">
              <a:solidFill>
                <a:srgbClr val="555555"/>
              </a:solidFill>
              <a:latin typeface="Berlin Sans FB Demi" panose="020E0802020502020306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2400" b="1" dirty="0">
                <a:solidFill>
                  <a:srgbClr val="555555"/>
                </a:solidFill>
                <a:latin typeface="Berlin Sans FB Demi" panose="020E0802020502020306" pitchFamily="34" charset="0"/>
              </a:rPr>
              <a:t>Vitaminas            Minerais               Água              Proteínas</a:t>
            </a:r>
          </a:p>
        </p:txBody>
      </p:sp>
    </p:spTree>
    <p:extLst>
      <p:ext uri="{BB962C8B-B14F-4D97-AF65-F5344CB8AC3E}">
        <p14:creationId xmlns:p14="http://schemas.microsoft.com/office/powerpoint/2010/main" val="1424826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424936" cy="685190"/>
          </a:xfrm>
          <a:noFill/>
          <a:ln>
            <a:noFill/>
          </a:ln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pt-PT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+mj-cs"/>
              </a:rPr>
              <a:t>Da lista que se segue, identifica os nutrientes e os alimentos.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15516" y="1844824"/>
            <a:ext cx="3168352" cy="794117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pt-PT" b="1" dirty="0">
                <a:solidFill>
                  <a:srgbClr val="FF0000"/>
                </a:solidFill>
              </a:rPr>
              <a:t>Cereais</a:t>
            </a:r>
            <a:endParaRPr lang="pt-PT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t-PT" sz="2000" b="1" dirty="0">
                <a:hlinkClick r:id="rId3" action="ppaction://hlinksldjump"/>
              </a:rPr>
              <a:t>nutriente</a:t>
            </a:r>
            <a:r>
              <a:rPr lang="pt-PT" sz="2000" b="1" dirty="0"/>
              <a:t> / </a:t>
            </a:r>
            <a:r>
              <a:rPr lang="pt-PT" sz="2000" b="1" dirty="0">
                <a:hlinkClick r:id="rId4" action="ppaction://hlinksldjump"/>
              </a:rPr>
              <a:t>alimento</a:t>
            </a:r>
            <a:endParaRPr lang="pt-PT" sz="2000" b="1" dirty="0"/>
          </a:p>
          <a:p>
            <a:pPr algn="ctr">
              <a:lnSpc>
                <a:spcPct val="120000"/>
              </a:lnSpc>
            </a:pPr>
            <a:endParaRPr lang="pt-PT" sz="2000" b="1" dirty="0"/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6321598" y="1817508"/>
            <a:ext cx="2448272" cy="82143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pt-PT" sz="2700" b="1" dirty="0">
                <a:solidFill>
                  <a:srgbClr val="FF0000"/>
                </a:solidFill>
              </a:rPr>
              <a:t>Arroz</a:t>
            </a:r>
            <a:endParaRPr lang="pt-PT" sz="2700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t-PT" sz="1700" b="1" dirty="0">
                <a:hlinkClick r:id="rId3" action="ppaction://hlinksldjump"/>
              </a:rPr>
              <a:t>nutriente</a:t>
            </a:r>
            <a:r>
              <a:rPr lang="pt-PT" sz="1700" b="1" dirty="0"/>
              <a:t> / </a:t>
            </a:r>
            <a:r>
              <a:rPr lang="pt-PT" sz="1700" b="1" dirty="0">
                <a:hlinkClick r:id="rId4" action="ppaction://hlinksldjump"/>
              </a:rPr>
              <a:t>alimento</a:t>
            </a:r>
            <a:endParaRPr lang="pt-PT" sz="1700" b="1" dirty="0"/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3474541" y="1844824"/>
            <a:ext cx="2880320" cy="79411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b="1" dirty="0">
                <a:solidFill>
                  <a:srgbClr val="FF0000"/>
                </a:solidFill>
              </a:rPr>
              <a:t>Couve-flor</a:t>
            </a:r>
            <a:endParaRPr lang="pt-PT" b="1" dirty="0"/>
          </a:p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sz="2000" b="1" dirty="0">
                <a:hlinkClick r:id="rId3" action="ppaction://hlinksldjump"/>
              </a:rPr>
              <a:t>nutriente</a:t>
            </a:r>
            <a:r>
              <a:rPr lang="pt-PT" sz="2000" b="1" dirty="0"/>
              <a:t> / </a:t>
            </a:r>
            <a:r>
              <a:rPr lang="pt-PT" sz="2000" b="1" dirty="0">
                <a:hlinkClick r:id="rId4" action="ppaction://hlinksldjump"/>
              </a:rPr>
              <a:t>alimento</a:t>
            </a:r>
            <a:endParaRPr lang="pt-PT" sz="2000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799692" y="117706"/>
            <a:ext cx="6192688" cy="80845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 opção correta</a:t>
            </a:r>
          </a:p>
        </p:txBody>
      </p:sp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id="{07697BA1-FA2F-4C03-AA36-F28F0573605E}"/>
              </a:ext>
            </a:extLst>
          </p:cNvPr>
          <p:cNvSpPr txBox="1">
            <a:spLocks/>
          </p:cNvSpPr>
          <p:nvPr/>
        </p:nvSpPr>
        <p:spPr>
          <a:xfrm>
            <a:off x="282859" y="2638941"/>
            <a:ext cx="3168352" cy="7920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b="1" dirty="0">
                <a:solidFill>
                  <a:srgbClr val="FF0000"/>
                </a:solidFill>
              </a:rPr>
              <a:t>Morangos</a:t>
            </a:r>
            <a:endParaRPr lang="pt-PT" b="1" dirty="0"/>
          </a:p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sz="2000" b="1" dirty="0">
                <a:hlinkClick r:id="rId3" action="ppaction://hlinksldjump"/>
              </a:rPr>
              <a:t>nutriente</a:t>
            </a:r>
            <a:r>
              <a:rPr lang="pt-PT" sz="2000" b="1" dirty="0"/>
              <a:t> / </a:t>
            </a:r>
            <a:r>
              <a:rPr lang="pt-PT" sz="2000" b="1" dirty="0">
                <a:hlinkClick r:id="rId4" action="ppaction://hlinksldjump"/>
              </a:rPr>
              <a:t>alimento</a:t>
            </a:r>
            <a:endParaRPr lang="pt-PT" sz="2000" b="1" dirty="0"/>
          </a:p>
          <a:p>
            <a:pPr algn="ctr">
              <a:lnSpc>
                <a:spcPct val="120000"/>
              </a:lnSpc>
            </a:pPr>
            <a:endParaRPr lang="pt-PT" sz="2000" b="1" dirty="0"/>
          </a:p>
        </p:txBody>
      </p:sp>
      <p:sp>
        <p:nvSpPr>
          <p:cNvPr id="9" name="Marcador de Posição de Conteúdo 2">
            <a:extLst>
              <a:ext uri="{FF2B5EF4-FFF2-40B4-BE49-F238E27FC236}">
                <a16:creationId xmlns:a16="http://schemas.microsoft.com/office/drawing/2014/main" id="{409671EE-E796-4F3D-AD69-4141271D0A7D}"/>
              </a:ext>
            </a:extLst>
          </p:cNvPr>
          <p:cNvSpPr txBox="1">
            <a:spLocks/>
          </p:cNvSpPr>
          <p:nvPr/>
        </p:nvSpPr>
        <p:spPr>
          <a:xfrm>
            <a:off x="282859" y="3419468"/>
            <a:ext cx="3168352" cy="79411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b="1" dirty="0">
                <a:solidFill>
                  <a:srgbClr val="FF0000"/>
                </a:solidFill>
              </a:rPr>
              <a:t>Pão</a:t>
            </a:r>
            <a:endParaRPr lang="pt-PT" b="1" dirty="0"/>
          </a:p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sz="2000" b="1" dirty="0">
                <a:hlinkClick r:id="rId3" action="ppaction://hlinksldjump"/>
              </a:rPr>
              <a:t>nutriente</a:t>
            </a:r>
            <a:r>
              <a:rPr lang="pt-PT" sz="2000" b="1" dirty="0"/>
              <a:t> / </a:t>
            </a:r>
            <a:r>
              <a:rPr lang="pt-PT" sz="2000" b="1" dirty="0">
                <a:hlinkClick r:id="rId4" action="ppaction://hlinksldjump"/>
              </a:rPr>
              <a:t>alimento</a:t>
            </a:r>
            <a:endParaRPr lang="pt-PT" sz="2000" b="1" dirty="0"/>
          </a:p>
          <a:p>
            <a:pPr algn="ctr">
              <a:lnSpc>
                <a:spcPct val="120000"/>
              </a:lnSpc>
            </a:pPr>
            <a:endParaRPr lang="pt-PT" sz="2000" b="1" dirty="0"/>
          </a:p>
        </p:txBody>
      </p:sp>
      <p:sp>
        <p:nvSpPr>
          <p:cNvPr id="10" name="Marcador de Posição de Conteúdo 2">
            <a:extLst>
              <a:ext uri="{FF2B5EF4-FFF2-40B4-BE49-F238E27FC236}">
                <a16:creationId xmlns:a16="http://schemas.microsoft.com/office/drawing/2014/main" id="{8331B476-BE5E-4B03-BAD0-445F5AAA53A6}"/>
              </a:ext>
            </a:extLst>
          </p:cNvPr>
          <p:cNvSpPr txBox="1">
            <a:spLocks/>
          </p:cNvSpPr>
          <p:nvPr/>
        </p:nvSpPr>
        <p:spPr>
          <a:xfrm>
            <a:off x="282859" y="4151109"/>
            <a:ext cx="3168352" cy="12689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sz="2700" b="1" dirty="0">
                <a:solidFill>
                  <a:srgbClr val="FF0000"/>
                </a:solidFill>
              </a:rPr>
              <a:t>Hidratos de carbono</a:t>
            </a:r>
            <a:endParaRPr lang="pt-PT" sz="2700" b="1" dirty="0"/>
          </a:p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sz="2000" b="1" dirty="0">
                <a:hlinkClick r:id="rId4" action="ppaction://hlinksldjump"/>
              </a:rPr>
              <a:t>nutriente </a:t>
            </a:r>
            <a:r>
              <a:rPr lang="pt-PT" sz="2000" b="1" dirty="0"/>
              <a:t>/ </a:t>
            </a:r>
            <a:r>
              <a:rPr lang="pt-PT" sz="2000" b="1" dirty="0">
                <a:hlinkClick r:id="rId3" action="ppaction://hlinksldjump"/>
              </a:rPr>
              <a:t>alimento</a:t>
            </a:r>
            <a:endParaRPr lang="pt-PT" sz="2000" b="1" dirty="0"/>
          </a:p>
          <a:p>
            <a:pPr algn="ctr">
              <a:lnSpc>
                <a:spcPct val="120000"/>
              </a:lnSpc>
            </a:pPr>
            <a:endParaRPr lang="pt-PT" sz="2000" b="1" dirty="0"/>
          </a:p>
        </p:txBody>
      </p:sp>
      <p:sp>
        <p:nvSpPr>
          <p:cNvPr id="12" name="Marcador de Posição de Conteúdo 2">
            <a:extLst>
              <a:ext uri="{FF2B5EF4-FFF2-40B4-BE49-F238E27FC236}">
                <a16:creationId xmlns:a16="http://schemas.microsoft.com/office/drawing/2014/main" id="{3E88EEAF-413D-42B0-A492-65A46AD8943B}"/>
              </a:ext>
            </a:extLst>
          </p:cNvPr>
          <p:cNvSpPr txBox="1">
            <a:spLocks/>
          </p:cNvSpPr>
          <p:nvPr/>
        </p:nvSpPr>
        <p:spPr>
          <a:xfrm>
            <a:off x="252840" y="5342520"/>
            <a:ext cx="3168352" cy="92771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sz="2700" b="1" dirty="0">
                <a:solidFill>
                  <a:srgbClr val="FF0000"/>
                </a:solidFill>
              </a:rPr>
              <a:t>Frango</a:t>
            </a:r>
            <a:endParaRPr lang="pt-PT" sz="2700" b="1" dirty="0"/>
          </a:p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sz="2000" b="1" dirty="0">
                <a:hlinkClick r:id="rId3" action="ppaction://hlinksldjump"/>
              </a:rPr>
              <a:t>nutriente</a:t>
            </a:r>
            <a:r>
              <a:rPr lang="pt-PT" sz="2000" b="1" dirty="0"/>
              <a:t> / </a:t>
            </a:r>
            <a:r>
              <a:rPr lang="pt-PT" sz="2000" b="1" dirty="0">
                <a:hlinkClick r:id="rId4" action="ppaction://hlinksldjump"/>
              </a:rPr>
              <a:t>alimento</a:t>
            </a:r>
            <a:endParaRPr lang="pt-PT" sz="2000" b="1" dirty="0"/>
          </a:p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endParaRPr lang="pt-PT" sz="2000" b="1" dirty="0"/>
          </a:p>
          <a:p>
            <a:pPr algn="ctr">
              <a:lnSpc>
                <a:spcPct val="120000"/>
              </a:lnSpc>
            </a:pPr>
            <a:endParaRPr lang="pt-PT" sz="2000" b="1" dirty="0"/>
          </a:p>
        </p:txBody>
      </p:sp>
      <p:sp>
        <p:nvSpPr>
          <p:cNvPr id="13" name="Marcador de Posição de Conteúdo 2">
            <a:extLst>
              <a:ext uri="{FF2B5EF4-FFF2-40B4-BE49-F238E27FC236}">
                <a16:creationId xmlns:a16="http://schemas.microsoft.com/office/drawing/2014/main" id="{C1BF5A86-F540-4EBB-ACAB-1F8FDD1C8D50}"/>
              </a:ext>
            </a:extLst>
          </p:cNvPr>
          <p:cNvSpPr txBox="1">
            <a:spLocks/>
          </p:cNvSpPr>
          <p:nvPr/>
        </p:nvSpPr>
        <p:spPr>
          <a:xfrm>
            <a:off x="3435189" y="2593502"/>
            <a:ext cx="2880320" cy="83752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b="1" dirty="0">
                <a:solidFill>
                  <a:srgbClr val="FF0000"/>
                </a:solidFill>
              </a:rPr>
              <a:t>Proteínas</a:t>
            </a:r>
            <a:endParaRPr lang="pt-PT" b="1" dirty="0"/>
          </a:p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pt-PT" sz="2000" b="1" dirty="0">
                <a:hlinkClick r:id="rId4" action="ppaction://hlinksldjump"/>
              </a:rPr>
              <a:t>nutriente</a:t>
            </a:r>
            <a:r>
              <a:rPr lang="pt-PT" sz="2000" b="1" dirty="0"/>
              <a:t> / </a:t>
            </a:r>
            <a:r>
              <a:rPr lang="pt-PT" sz="2000" b="1" dirty="0">
                <a:hlinkClick r:id="rId3" action="ppaction://hlinksldjump"/>
              </a:rPr>
              <a:t>alimento</a:t>
            </a:r>
            <a:endParaRPr lang="pt-PT" sz="2000" b="1" dirty="0"/>
          </a:p>
        </p:txBody>
      </p:sp>
      <p:sp>
        <p:nvSpPr>
          <p:cNvPr id="14" name="Marcador de Posição de Conteúdo 2">
            <a:extLst>
              <a:ext uri="{FF2B5EF4-FFF2-40B4-BE49-F238E27FC236}">
                <a16:creationId xmlns:a16="http://schemas.microsoft.com/office/drawing/2014/main" id="{5D4892A7-6F2C-4D7E-AA47-C5CA2D1D0D53}"/>
              </a:ext>
            </a:extLst>
          </p:cNvPr>
          <p:cNvSpPr txBox="1">
            <a:spLocks/>
          </p:cNvSpPr>
          <p:nvPr/>
        </p:nvSpPr>
        <p:spPr>
          <a:xfrm>
            <a:off x="3369875" y="3400399"/>
            <a:ext cx="2880320" cy="8247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pt-PT" b="1" dirty="0">
                <a:solidFill>
                  <a:srgbClr val="FF0000"/>
                </a:solidFill>
              </a:rPr>
              <a:t>Lípidos</a:t>
            </a:r>
            <a:endParaRPr lang="pt-PT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t-PT" sz="2000" b="1" dirty="0">
                <a:hlinkClick r:id="rId4" action="ppaction://hlinksldjump"/>
              </a:rPr>
              <a:t>nutriente</a:t>
            </a:r>
            <a:r>
              <a:rPr lang="pt-PT" sz="2000" b="1" dirty="0"/>
              <a:t> / </a:t>
            </a:r>
            <a:r>
              <a:rPr lang="pt-PT" sz="2000" b="1" dirty="0">
                <a:hlinkClick r:id="rId3" action="ppaction://hlinksldjump"/>
              </a:rPr>
              <a:t>alimento</a:t>
            </a:r>
            <a:endParaRPr lang="pt-PT" sz="2000" b="1" dirty="0"/>
          </a:p>
        </p:txBody>
      </p:sp>
      <p:sp>
        <p:nvSpPr>
          <p:cNvPr id="15" name="Marcador de Posição de Conteúdo 2">
            <a:extLst>
              <a:ext uri="{FF2B5EF4-FFF2-40B4-BE49-F238E27FC236}">
                <a16:creationId xmlns:a16="http://schemas.microsoft.com/office/drawing/2014/main" id="{BC25D421-2B4E-4B53-A050-3B67A7D7D14B}"/>
              </a:ext>
            </a:extLst>
          </p:cNvPr>
          <p:cNvSpPr txBox="1">
            <a:spLocks/>
          </p:cNvSpPr>
          <p:nvPr/>
        </p:nvSpPr>
        <p:spPr>
          <a:xfrm>
            <a:off x="3303846" y="5416557"/>
            <a:ext cx="2880320" cy="79134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pt-PT" b="1" dirty="0">
                <a:solidFill>
                  <a:srgbClr val="FF0000"/>
                </a:solidFill>
              </a:rPr>
              <a:t>Esparguete</a:t>
            </a:r>
            <a:endParaRPr lang="pt-PT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t-PT" sz="2000" b="1" dirty="0">
                <a:hlinkClick r:id="rId3" action="ppaction://hlinksldjump"/>
              </a:rPr>
              <a:t>nutriente</a:t>
            </a:r>
            <a:r>
              <a:rPr lang="pt-PT" sz="2000" b="1" dirty="0"/>
              <a:t> / </a:t>
            </a:r>
            <a:r>
              <a:rPr lang="pt-PT" sz="2000" b="1" dirty="0">
                <a:hlinkClick r:id="rId4" action="ppaction://hlinksldjump"/>
              </a:rPr>
              <a:t>alimento</a:t>
            </a:r>
            <a:endParaRPr lang="pt-PT" sz="2000" b="1" dirty="0"/>
          </a:p>
          <a:p>
            <a:pPr algn="ctr">
              <a:lnSpc>
                <a:spcPct val="120000"/>
              </a:lnSpc>
            </a:pPr>
            <a:endParaRPr lang="pt-PT" sz="2000" b="1" dirty="0"/>
          </a:p>
        </p:txBody>
      </p:sp>
      <p:sp>
        <p:nvSpPr>
          <p:cNvPr id="16" name="Marcador de Posição de Conteúdo 2">
            <a:extLst>
              <a:ext uri="{FF2B5EF4-FFF2-40B4-BE49-F238E27FC236}">
                <a16:creationId xmlns:a16="http://schemas.microsoft.com/office/drawing/2014/main" id="{1F1182B8-0911-4F5C-AC49-5E7C4C727D4D}"/>
              </a:ext>
            </a:extLst>
          </p:cNvPr>
          <p:cNvSpPr txBox="1">
            <a:spLocks/>
          </p:cNvSpPr>
          <p:nvPr/>
        </p:nvSpPr>
        <p:spPr>
          <a:xfrm>
            <a:off x="3343506" y="4244215"/>
            <a:ext cx="2880320" cy="88093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pt-PT" b="1" dirty="0">
                <a:solidFill>
                  <a:srgbClr val="FF0000"/>
                </a:solidFill>
              </a:rPr>
              <a:t>Figos</a:t>
            </a:r>
            <a:endParaRPr lang="pt-PT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t-PT" sz="2000" b="1" dirty="0">
                <a:hlinkClick r:id="rId3" action="ppaction://hlinksldjump"/>
              </a:rPr>
              <a:t>nutriente</a:t>
            </a:r>
            <a:r>
              <a:rPr lang="pt-PT" sz="2000" b="1" dirty="0"/>
              <a:t> / </a:t>
            </a:r>
            <a:r>
              <a:rPr lang="pt-PT" sz="2000" b="1" dirty="0">
                <a:hlinkClick r:id="rId4" action="ppaction://hlinksldjump"/>
              </a:rPr>
              <a:t>alimento</a:t>
            </a:r>
            <a:endParaRPr lang="pt-PT" sz="2000" b="1" dirty="0"/>
          </a:p>
        </p:txBody>
      </p:sp>
      <p:sp>
        <p:nvSpPr>
          <p:cNvPr id="17" name="Marcador de Posição de Conteúdo 2">
            <a:extLst>
              <a:ext uri="{FF2B5EF4-FFF2-40B4-BE49-F238E27FC236}">
                <a16:creationId xmlns:a16="http://schemas.microsoft.com/office/drawing/2014/main" id="{4B9C4BF0-B425-49A7-8B5F-392974F8A7DB}"/>
              </a:ext>
            </a:extLst>
          </p:cNvPr>
          <p:cNvSpPr txBox="1">
            <a:spLocks/>
          </p:cNvSpPr>
          <p:nvPr/>
        </p:nvSpPr>
        <p:spPr>
          <a:xfrm>
            <a:off x="6314499" y="2559224"/>
            <a:ext cx="2448272" cy="87180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pt-PT" sz="2700" b="1" dirty="0">
                <a:solidFill>
                  <a:srgbClr val="FF0000"/>
                </a:solidFill>
              </a:rPr>
              <a:t>Fibras</a:t>
            </a:r>
            <a:endParaRPr lang="pt-PT" sz="2700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t-PT" sz="1700" b="1" dirty="0">
                <a:hlinkClick r:id="rId4" action="ppaction://hlinksldjump"/>
              </a:rPr>
              <a:t>nutriente</a:t>
            </a:r>
            <a:r>
              <a:rPr lang="pt-PT" sz="1700" b="1" dirty="0"/>
              <a:t> / </a:t>
            </a:r>
            <a:r>
              <a:rPr lang="pt-PT" sz="1700" b="1" dirty="0">
                <a:hlinkClick r:id="rId3" action="ppaction://hlinksldjump"/>
              </a:rPr>
              <a:t>alimento</a:t>
            </a:r>
            <a:endParaRPr lang="pt-PT" sz="1700" b="1" dirty="0"/>
          </a:p>
        </p:txBody>
      </p:sp>
      <p:sp>
        <p:nvSpPr>
          <p:cNvPr id="18" name="Marcador de Posição de Conteúdo 2">
            <a:extLst>
              <a:ext uri="{FF2B5EF4-FFF2-40B4-BE49-F238E27FC236}">
                <a16:creationId xmlns:a16="http://schemas.microsoft.com/office/drawing/2014/main" id="{F6219161-A4BF-4783-A148-692508747932}"/>
              </a:ext>
            </a:extLst>
          </p:cNvPr>
          <p:cNvSpPr txBox="1">
            <a:spLocks/>
          </p:cNvSpPr>
          <p:nvPr/>
        </p:nvSpPr>
        <p:spPr>
          <a:xfrm>
            <a:off x="6379813" y="3356992"/>
            <a:ext cx="2448272" cy="88722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pt-PT" sz="2700" b="1" dirty="0">
                <a:solidFill>
                  <a:srgbClr val="FF0000"/>
                </a:solidFill>
              </a:rPr>
              <a:t>Água</a:t>
            </a:r>
            <a:endParaRPr lang="pt-PT" sz="2700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t-PT" sz="1700" b="1" dirty="0">
                <a:hlinkClick r:id="rId4" action="ppaction://hlinksldjump"/>
              </a:rPr>
              <a:t>nutriente</a:t>
            </a:r>
            <a:r>
              <a:rPr lang="pt-PT" sz="1700" b="1" dirty="0"/>
              <a:t> / </a:t>
            </a:r>
            <a:r>
              <a:rPr lang="pt-PT" sz="1700" b="1" dirty="0">
                <a:hlinkClick r:id="rId3" action="ppaction://hlinksldjump"/>
              </a:rPr>
              <a:t>alimento</a:t>
            </a:r>
            <a:endParaRPr lang="pt-PT" sz="1700" b="1" dirty="0"/>
          </a:p>
        </p:txBody>
      </p:sp>
      <p:sp>
        <p:nvSpPr>
          <p:cNvPr id="19" name="Marcador de Posição de Conteúdo 2">
            <a:extLst>
              <a:ext uri="{FF2B5EF4-FFF2-40B4-BE49-F238E27FC236}">
                <a16:creationId xmlns:a16="http://schemas.microsoft.com/office/drawing/2014/main" id="{C654E91A-CBE9-4C46-9FFB-B5BD7D90B7F6}"/>
              </a:ext>
            </a:extLst>
          </p:cNvPr>
          <p:cNvSpPr txBox="1">
            <a:spLocks/>
          </p:cNvSpPr>
          <p:nvPr/>
        </p:nvSpPr>
        <p:spPr>
          <a:xfrm>
            <a:off x="6360844" y="4244216"/>
            <a:ext cx="2448272" cy="109830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pt-PT" sz="2700" b="1" dirty="0">
                <a:solidFill>
                  <a:srgbClr val="FF0000"/>
                </a:solidFill>
              </a:rPr>
              <a:t>Salmão</a:t>
            </a:r>
            <a:endParaRPr lang="pt-PT" sz="2700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t-PT" sz="1700" b="1" dirty="0">
                <a:hlinkClick r:id="rId3" action="ppaction://hlinksldjump"/>
              </a:rPr>
              <a:t>nutriente</a:t>
            </a:r>
            <a:r>
              <a:rPr lang="pt-PT" sz="1700" b="1" dirty="0"/>
              <a:t> / </a:t>
            </a:r>
            <a:r>
              <a:rPr lang="pt-PT" sz="1700" b="1" dirty="0">
                <a:hlinkClick r:id="rId4" action="ppaction://hlinksldjump"/>
              </a:rPr>
              <a:t>alimento</a:t>
            </a:r>
            <a:endParaRPr lang="pt-PT" sz="1700" b="1" dirty="0"/>
          </a:p>
        </p:txBody>
      </p:sp>
      <p:sp>
        <p:nvSpPr>
          <p:cNvPr id="20" name="Marcador de Posição de Conteúdo 2">
            <a:extLst>
              <a:ext uri="{FF2B5EF4-FFF2-40B4-BE49-F238E27FC236}">
                <a16:creationId xmlns:a16="http://schemas.microsoft.com/office/drawing/2014/main" id="{FBE683F8-6012-4846-8328-AA1BD2148BA1}"/>
              </a:ext>
            </a:extLst>
          </p:cNvPr>
          <p:cNvSpPr txBox="1">
            <a:spLocks/>
          </p:cNvSpPr>
          <p:nvPr/>
        </p:nvSpPr>
        <p:spPr>
          <a:xfrm>
            <a:off x="6341875" y="5252735"/>
            <a:ext cx="2448272" cy="95516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pt-PT" sz="2700" b="1" dirty="0">
                <a:solidFill>
                  <a:srgbClr val="FF0000"/>
                </a:solidFill>
              </a:rPr>
              <a:t>Minerais</a:t>
            </a:r>
            <a:endParaRPr lang="pt-PT" sz="2700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pt-PT" sz="1700" b="1" dirty="0">
                <a:hlinkClick r:id="rId4" action="ppaction://hlinksldjump"/>
              </a:rPr>
              <a:t>nutriente</a:t>
            </a:r>
            <a:r>
              <a:rPr lang="pt-PT" sz="1700" b="1" dirty="0"/>
              <a:t> / </a:t>
            </a:r>
            <a:r>
              <a:rPr lang="pt-PT" sz="1700" b="1" dirty="0">
                <a:hlinkClick r:id="rId3" action="ppaction://hlinksldjump"/>
              </a:rPr>
              <a:t>alimento</a:t>
            </a:r>
            <a:endParaRPr lang="pt-PT" sz="1700" b="1" dirty="0"/>
          </a:p>
        </p:txBody>
      </p:sp>
    </p:spTree>
    <p:extLst>
      <p:ext uri="{BB962C8B-B14F-4D97-AF65-F5344CB8AC3E}">
        <p14:creationId xmlns:p14="http://schemas.microsoft.com/office/powerpoint/2010/main" val="238288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</TotalTime>
  <Words>266</Words>
  <Application>Microsoft Office PowerPoint</Application>
  <PresentationFormat>On-screen Show (4:3)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Berlin Sans FB Demi</vt:lpstr>
      <vt:lpstr>Calibri</vt:lpstr>
      <vt:lpstr>Wingdings</vt:lpstr>
      <vt:lpstr>1_Office Theme</vt:lpstr>
      <vt:lpstr>PowerPoint Presentation</vt:lpstr>
      <vt:lpstr>Alimentos</vt:lpstr>
      <vt:lpstr>Diferentes tipos  de alimentos</vt:lpstr>
      <vt:lpstr>Diferença entre alimentos e nutrientes </vt:lpstr>
      <vt:lpstr>Da lista que se segue, identifica os nutrientes e os alimentos.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176</cp:revision>
  <dcterms:created xsi:type="dcterms:W3CDTF">2015-12-28T12:05:59Z</dcterms:created>
  <dcterms:modified xsi:type="dcterms:W3CDTF">2017-09-01T16:56:40Z</dcterms:modified>
</cp:coreProperties>
</file>