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0"/>
  </p:notesMasterIdLst>
  <p:sldIdLst>
    <p:sldId id="256" r:id="rId2"/>
    <p:sldId id="268" r:id="rId3"/>
    <p:sldId id="288" r:id="rId4"/>
    <p:sldId id="289" r:id="rId5"/>
    <p:sldId id="287" r:id="rId6"/>
    <p:sldId id="290" r:id="rId7"/>
    <p:sldId id="292" r:id="rId8"/>
    <p:sldId id="293" r:id="rId9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28D33"/>
    <a:srgbClr val="15D95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2066" autoAdjust="0"/>
  </p:normalViewPr>
  <p:slideViewPr>
    <p:cSldViewPr>
      <p:cViewPr varScale="1">
        <p:scale>
          <a:sx n="102" d="100"/>
          <a:sy n="102" d="100"/>
        </p:scale>
        <p:origin x="1278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E14506-E360-2E41-B295-2A29540C8B8B}" type="datetimeFigureOut">
              <a:t>01-09-2017</a:t>
            </a:fld>
            <a:endParaRPr lang="pt-PT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72F746-E96F-D14F-AD6A-7D3F5F61799B}" type="slidenum"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1293401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72F746-E96F-D14F-AD6A-7D3F5F61799B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95289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72F746-E96F-D14F-AD6A-7D3F5F61799B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99948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72F746-E96F-D14F-AD6A-7D3F5F61799B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77024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solidFill>
                  <a:srgbClr val="555555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pt-PT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accent3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7104177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96599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 userDrawn="1"/>
        </p:nvSpPr>
        <p:spPr>
          <a:xfrm>
            <a:off x="179512" y="6642556"/>
            <a:ext cx="864096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Estes  conteúdos não podem ser reproduzidos, copiados, alterados ou partilhados, no todo ou em parte, sem a autorização escrita da Raiz Editora.</a:t>
            </a:r>
            <a:endParaRPr lang="en-US" sz="800" dirty="0"/>
          </a:p>
        </p:txBody>
      </p:sp>
    </p:spTree>
    <p:extLst>
      <p:ext uri="{BB962C8B-B14F-4D97-AF65-F5344CB8AC3E}">
        <p14:creationId xmlns:p14="http://schemas.microsoft.com/office/powerpoint/2010/main" val="29958478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C270875-E729-438F-AD64-DA10B3256A5A}" type="datetimeFigureOut">
              <a:rPr lang="pt-PT" smtClean="0"/>
              <a:t>01-09-2017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7AC85B3-BB92-4040-8F52-E774985663BC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3073111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70875-E729-438F-AD64-DA10B3256A5A}" type="datetimeFigureOut">
              <a:rPr lang="pt-PT" smtClean="0"/>
              <a:t>01-09-2017</a:t>
            </a:fld>
            <a:endParaRPr lang="pt-PT"/>
          </a:p>
        </p:txBody>
      </p:sp>
      <p:sp>
        <p:nvSpPr>
          <p:cNvPr id="3" name="Marcador de Posição do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C85B3-BB92-4040-8F52-E774985663BC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739810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835696" y="172269"/>
            <a:ext cx="6192688" cy="80845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/>
              <a:t>Click to edit Master title style</a:t>
            </a:r>
            <a:endParaRPr lang="pt-PT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75340"/>
            <a:ext cx="8229600" cy="44930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pt-PT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88695" y="116632"/>
            <a:ext cx="675793" cy="827998"/>
          </a:xfrm>
          <a:prstGeom prst="rect">
            <a:avLst/>
          </a:prstGeom>
        </p:spPr>
      </p:pic>
      <p:sp>
        <p:nvSpPr>
          <p:cNvPr id="12" name="TextBox 11"/>
          <p:cNvSpPr txBox="1"/>
          <p:nvPr userDrawn="1"/>
        </p:nvSpPr>
        <p:spPr>
          <a:xfrm>
            <a:off x="179512" y="6381328"/>
            <a:ext cx="87849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800" b="1" dirty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Ciência viva</a:t>
            </a:r>
            <a:r>
              <a:rPr lang="pt-PT" sz="800" b="1" baseline="0" dirty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/ 6.º ano </a:t>
            </a:r>
            <a:endParaRPr lang="pt-PT" sz="8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pt-PT" sz="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© Raiz Editora, 2017.</a:t>
            </a:r>
            <a:r>
              <a:rPr lang="en-US" sz="8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Todos os direitos reservados. </a:t>
            </a:r>
            <a:endParaRPr lang="en-US" sz="800" dirty="0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664" y="44624"/>
            <a:ext cx="2125072" cy="971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17433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 algn="ctr" defTabSz="914400" rtl="0" eaLnBrk="1" latinLnBrk="0" hangingPunct="1">
        <a:spcBef>
          <a:spcPct val="0"/>
        </a:spcBef>
        <a:buNone/>
        <a:defRPr sz="3600" kern="1200">
          <a:solidFill>
            <a:srgbClr val="96C832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rgbClr val="555555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accent3">
              <a:lumMod val="75000"/>
            </a:schemeClr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accent4">
              <a:lumMod val="60000"/>
              <a:lumOff val="40000"/>
            </a:schemeClr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accent4">
              <a:lumMod val="75000"/>
            </a:schemeClr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9.png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7.xml"/><Relationship Id="rId2" Type="http://schemas.openxmlformats.org/officeDocument/2006/relationships/slide" Target="slide8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" Target="slide6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" Target="slide6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/>
          <p:cNvSpPr txBox="1">
            <a:spLocks/>
          </p:cNvSpPr>
          <p:nvPr/>
        </p:nvSpPr>
        <p:spPr>
          <a:xfrm>
            <a:off x="0" y="2492896"/>
            <a:ext cx="9144000" cy="1512168"/>
          </a:xfrm>
          <a:prstGeom prst="rect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fontScale="92500" lnSpcReduction="20000"/>
          </a:bodyPr>
          <a:lstStyle>
            <a:defPPr>
              <a:defRPr lang="pt-PT"/>
            </a:defPPr>
            <a:lvl1pPr algn="ctr">
              <a:spcBef>
                <a:spcPct val="0"/>
              </a:spcBef>
              <a:buNone/>
              <a:defRPr sz="6000" b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+mj-lt"/>
                <a:ea typeface="+mj-ea"/>
                <a:cs typeface="+mj-cs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pt-PT" dirty="0"/>
              <a:t>Conservação dos alimentos</a:t>
            </a:r>
          </a:p>
        </p:txBody>
      </p:sp>
    </p:spTree>
    <p:extLst>
      <p:ext uri="{BB962C8B-B14F-4D97-AF65-F5344CB8AC3E}">
        <p14:creationId xmlns:p14="http://schemas.microsoft.com/office/powerpoint/2010/main" val="342867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m 8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3182"/>
          <a:stretch/>
        </p:blipFill>
        <p:spPr>
          <a:xfrm>
            <a:off x="-61027" y="759402"/>
            <a:ext cx="2848061" cy="264060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1" name="CaixaDeTexto 20"/>
          <p:cNvSpPr txBox="1"/>
          <p:nvPr/>
        </p:nvSpPr>
        <p:spPr>
          <a:xfrm>
            <a:off x="5561780" y="3253674"/>
            <a:ext cx="3474716" cy="120032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pt-PT"/>
            </a:defPPr>
            <a:lvl1pPr>
              <a:defRPr sz="4000"/>
            </a:lvl1pPr>
            <a:lvl2pPr marL="0" lvl="1" algn="just">
              <a:defRPr b="0">
                <a:solidFill>
                  <a:schemeClr val="tx1"/>
                </a:solidFill>
                <a:effectLst/>
              </a:defRPr>
            </a:lvl2pPr>
          </a:lstStyle>
          <a:p>
            <a:pPr lvl="1" algn="l"/>
            <a:r>
              <a:rPr lang="pt-PT" dirty="0"/>
              <a:t>Os alimentos são expostos ao </a:t>
            </a:r>
            <a:r>
              <a:rPr lang="pt-PT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fumo de lenha a arder</a:t>
            </a:r>
            <a:r>
              <a:rPr lang="pt-PT" dirty="0"/>
              <a:t>, eliminando os micro-organismos presentes.</a:t>
            </a:r>
          </a:p>
        </p:txBody>
      </p:sp>
      <p:sp>
        <p:nvSpPr>
          <p:cNvPr id="10" name="Título 1"/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pt-PT" sz="3200" b="1" dirty="0">
                <a:ln w="19050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+mj-lt"/>
                <a:cs typeface="+mj-cs"/>
              </a:rPr>
              <a:t>Processos de conservação dos alimentos</a:t>
            </a:r>
          </a:p>
        </p:txBody>
      </p:sp>
      <p:sp>
        <p:nvSpPr>
          <p:cNvPr id="3" name="CaixaDeTexto 2"/>
          <p:cNvSpPr txBox="1"/>
          <p:nvPr/>
        </p:nvSpPr>
        <p:spPr>
          <a:xfrm>
            <a:off x="3430797" y="1359163"/>
            <a:ext cx="1925883" cy="794802"/>
          </a:xfrm>
          <a:prstGeom prst="rightArrow">
            <a:avLst/>
          </a:prstGeom>
          <a:solidFill>
            <a:srgbClr val="C00000"/>
          </a:solidFill>
          <a:ln>
            <a:solidFill>
              <a:srgbClr val="FF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pt-PT"/>
            </a:defPPr>
            <a:lvl1pPr algn="ctr">
              <a:defRPr sz="2000" b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lang="pt-PT" dirty="0"/>
              <a:t>Congelação</a:t>
            </a:r>
          </a:p>
        </p:txBody>
      </p:sp>
      <p:sp>
        <p:nvSpPr>
          <p:cNvPr id="4" name="CaixaDeTexto 3"/>
          <p:cNvSpPr txBox="1"/>
          <p:nvPr/>
        </p:nvSpPr>
        <p:spPr>
          <a:xfrm>
            <a:off x="5504082" y="1294899"/>
            <a:ext cx="3532414" cy="92333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pt-PT"/>
            </a:defPPr>
            <a:lvl1pPr>
              <a:defRPr sz="4000"/>
            </a:lvl1pPr>
            <a:lvl2pPr marL="0" lvl="1" algn="just">
              <a:defRPr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2pPr>
          </a:lstStyle>
          <a:p>
            <a:pPr lvl="1" algn="l"/>
            <a:r>
              <a:rPr lang="pt-PT" b="0" dirty="0">
                <a:effectLst/>
              </a:rPr>
              <a:t>Os alimentos são mantidos a </a:t>
            </a:r>
            <a:r>
              <a:rPr lang="pt-PT" dirty="0"/>
              <a:t>temperaturas muito baixas</a:t>
            </a:r>
            <a:r>
              <a:rPr lang="pt-PT" b="0" dirty="0">
                <a:effectLst/>
              </a:rPr>
              <a:t>, entre os –18ºC e os – 40ºC.</a:t>
            </a:r>
          </a:p>
        </p:txBody>
      </p:sp>
      <p:sp>
        <p:nvSpPr>
          <p:cNvPr id="18" name="CaixaDeTexto 17"/>
          <p:cNvSpPr txBox="1"/>
          <p:nvPr/>
        </p:nvSpPr>
        <p:spPr>
          <a:xfrm>
            <a:off x="5561780" y="4738577"/>
            <a:ext cx="3474716" cy="120032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pt-PT"/>
            </a:defPPr>
            <a:lvl1pPr>
              <a:defRPr sz="4000"/>
            </a:lvl1pPr>
            <a:lvl2pPr marL="0" lvl="1" algn="just">
              <a:defRPr b="0">
                <a:solidFill>
                  <a:schemeClr val="tx1"/>
                </a:solidFill>
                <a:effectLst/>
              </a:defRPr>
            </a:lvl2pPr>
          </a:lstStyle>
          <a:p>
            <a:pPr lvl="1" algn="l"/>
            <a:r>
              <a:rPr lang="pt-PT" dirty="0"/>
              <a:t>Os alimentos são sujeitos a um </a:t>
            </a:r>
            <a:r>
              <a:rPr lang="pt-PT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aquecimento superior a 100ºC</a:t>
            </a:r>
            <a:r>
              <a:rPr lang="pt-PT" dirty="0"/>
              <a:t> e, depois </a:t>
            </a:r>
            <a:r>
              <a:rPr lang="pt-PT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bruscamente arrefecidos </a:t>
            </a:r>
            <a:r>
              <a:rPr lang="pt-PT" dirty="0"/>
              <a:t>até perto dos 4ºC.</a:t>
            </a:r>
          </a:p>
        </p:txBody>
      </p:sp>
      <p:sp>
        <p:nvSpPr>
          <p:cNvPr id="20" name="CaixaDeTexto 19"/>
          <p:cNvSpPr txBox="1"/>
          <p:nvPr/>
        </p:nvSpPr>
        <p:spPr>
          <a:xfrm>
            <a:off x="2046311" y="5148562"/>
            <a:ext cx="3371453" cy="794802"/>
          </a:xfrm>
          <a:prstGeom prst="rightArrow">
            <a:avLst/>
          </a:prstGeom>
          <a:solidFill>
            <a:srgbClr val="C00000"/>
          </a:solidFill>
          <a:ln>
            <a:solidFill>
              <a:srgbClr val="FF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pt-PT"/>
            </a:defPPr>
            <a:lvl1pPr algn="ctr">
              <a:defRPr sz="2000" b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lang="pt-PT" dirty="0" err="1"/>
              <a:t>Ultrapasteurização</a:t>
            </a:r>
            <a:endParaRPr lang="pt-PT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194" y="3583796"/>
            <a:ext cx="1734063" cy="2694607"/>
          </a:xfrm>
          <a:prstGeom prst="rect">
            <a:avLst/>
          </a:prstGeom>
        </p:spPr>
      </p:pic>
      <p:pic>
        <p:nvPicPr>
          <p:cNvPr id="1028" name="Picture 4" descr="Peixe Defumado, Truta, Fumar, Fumado, Truta Defumada"/>
          <p:cNvPicPr>
            <a:picLocks noChangeAspect="1" noChangeArrowheads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529543" y="2036143"/>
            <a:ext cx="2611451" cy="2543272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CaixaDeTexto 14"/>
          <p:cNvSpPr txBox="1"/>
          <p:nvPr/>
        </p:nvSpPr>
        <p:spPr>
          <a:xfrm>
            <a:off x="3379771" y="3262072"/>
            <a:ext cx="2027937" cy="1283910"/>
          </a:xfrm>
          <a:prstGeom prst="rightArrow">
            <a:avLst/>
          </a:prstGeom>
          <a:solidFill>
            <a:srgbClr val="C00000"/>
          </a:solidFill>
          <a:ln>
            <a:solidFill>
              <a:srgbClr val="FF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pt-PT"/>
            </a:defPPr>
            <a:lvl1pPr algn="ctr">
              <a:defRPr sz="2000" b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lang="pt-PT" sz="1800" dirty="0"/>
              <a:t>Fumagem ou </a:t>
            </a:r>
          </a:p>
          <a:p>
            <a:r>
              <a:rPr lang="pt-PT" sz="1800" dirty="0"/>
              <a:t>defumação</a:t>
            </a:r>
          </a:p>
        </p:txBody>
      </p:sp>
    </p:spTree>
    <p:extLst>
      <p:ext uri="{BB962C8B-B14F-4D97-AF65-F5344CB8AC3E}">
        <p14:creationId xmlns:p14="http://schemas.microsoft.com/office/powerpoint/2010/main" val="41121361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Bacalhau, Peixe Dörr, Peixe Seco, Peixe, Alimentos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56952" y="4185468"/>
            <a:ext cx="2310202" cy="2187627"/>
          </a:xfrm>
          <a:prstGeom prst="ellipse">
            <a:avLst/>
          </a:prstGeom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Legumes Em Conserva, Picles, Comida"/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517449" y="2685700"/>
            <a:ext cx="2430499" cy="2393434"/>
          </a:xfrm>
          <a:prstGeom prst="ellipse">
            <a:avLst/>
          </a:prstGeom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CaixaDeTexto 20"/>
          <p:cNvSpPr txBox="1"/>
          <p:nvPr/>
        </p:nvSpPr>
        <p:spPr>
          <a:xfrm>
            <a:off x="5927235" y="3142883"/>
            <a:ext cx="3024335" cy="132343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pt-PT"/>
            </a:defPPr>
            <a:lvl1pPr>
              <a:defRPr sz="4000"/>
            </a:lvl1pPr>
            <a:lvl2pPr marL="0" lvl="1">
              <a:defRPr b="0">
                <a:solidFill>
                  <a:schemeClr val="tx1"/>
                </a:solidFill>
                <a:effectLst/>
              </a:defRPr>
            </a:lvl2pPr>
          </a:lstStyle>
          <a:p>
            <a:pPr lvl="1" algn="just"/>
            <a:r>
              <a:rPr lang="pt-PT" sz="1600" dirty="0"/>
              <a:t>São </a:t>
            </a:r>
            <a:r>
              <a:rPr lang="pt-PT" sz="1600" b="1" dirty="0"/>
              <a:t>adicionados produtos naturais</a:t>
            </a:r>
            <a:r>
              <a:rPr lang="pt-PT" sz="1600" dirty="0"/>
              <a:t>, como é o caso do azeite, do óleo ou do vinagre (exemplos: atum em conserva de azeite ou </a:t>
            </a:r>
            <a:r>
              <a:rPr lang="pt-PT" sz="1600" i="1" dirty="0"/>
              <a:t>pickles</a:t>
            </a:r>
            <a:r>
              <a:rPr lang="pt-PT" sz="1600" dirty="0"/>
              <a:t>).</a:t>
            </a:r>
          </a:p>
        </p:txBody>
      </p:sp>
      <p:sp>
        <p:nvSpPr>
          <p:cNvPr id="4" name="CaixaDeTexto 3"/>
          <p:cNvSpPr txBox="1"/>
          <p:nvPr/>
        </p:nvSpPr>
        <p:spPr>
          <a:xfrm>
            <a:off x="5059490" y="1437290"/>
            <a:ext cx="3892081" cy="107721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pt-PT"/>
            </a:defPPr>
            <a:lvl1pPr>
              <a:defRPr sz="4000"/>
            </a:lvl1pPr>
            <a:lvl2pPr marL="0" lvl="1">
              <a:defRPr b="0">
                <a:solidFill>
                  <a:schemeClr val="tx1"/>
                </a:solidFill>
                <a:effectLst/>
              </a:defRPr>
            </a:lvl2pPr>
          </a:lstStyle>
          <a:p>
            <a:pPr lvl="1" algn="just"/>
            <a:r>
              <a:rPr lang="pt-PT" sz="1600" b="1" dirty="0"/>
              <a:t>Adicionam-se substâncias químicas </a:t>
            </a:r>
            <a:r>
              <a:rPr lang="pt-PT" sz="1600" dirty="0"/>
              <a:t>para conservar os alimentos (por exemplo o E200, usado para impedir o desenvolvimento de leveduras e fungos).</a:t>
            </a:r>
          </a:p>
        </p:txBody>
      </p:sp>
      <p:sp>
        <p:nvSpPr>
          <p:cNvPr id="15" name="CaixaDeTexto 14"/>
          <p:cNvSpPr txBox="1"/>
          <p:nvPr/>
        </p:nvSpPr>
        <p:spPr>
          <a:xfrm>
            <a:off x="4091231" y="3248244"/>
            <a:ext cx="1739822" cy="1283910"/>
          </a:xfrm>
          <a:prstGeom prst="rightArrow">
            <a:avLst/>
          </a:prstGeom>
          <a:solidFill>
            <a:srgbClr val="C00000"/>
          </a:solidFill>
          <a:ln>
            <a:solidFill>
              <a:srgbClr val="FF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pt-PT"/>
            </a:defPPr>
            <a:lvl1pPr algn="ctr">
              <a:defRPr sz="2000" b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lang="pt-PT" sz="1800" dirty="0"/>
              <a:t>Aditivos naturais</a:t>
            </a:r>
          </a:p>
        </p:txBody>
      </p:sp>
      <p:sp>
        <p:nvSpPr>
          <p:cNvPr id="18" name="CaixaDeTexto 17"/>
          <p:cNvSpPr txBox="1"/>
          <p:nvPr/>
        </p:nvSpPr>
        <p:spPr>
          <a:xfrm>
            <a:off x="5247771" y="5225795"/>
            <a:ext cx="3703799" cy="132343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pt-PT"/>
            </a:defPPr>
            <a:lvl1pPr>
              <a:defRPr sz="4000"/>
            </a:lvl1pPr>
            <a:lvl2pPr marL="0" lvl="1">
              <a:defRPr b="0">
                <a:solidFill>
                  <a:schemeClr val="tx1"/>
                </a:solidFill>
                <a:effectLst/>
              </a:defRPr>
            </a:lvl2pPr>
          </a:lstStyle>
          <a:p>
            <a:pPr lvl="1" algn="just"/>
            <a:r>
              <a:rPr lang="pt-PT" sz="1600" dirty="0"/>
              <a:t>Colocam-se os </a:t>
            </a:r>
            <a:r>
              <a:rPr lang="pt-PT" sz="1600" b="1" dirty="0"/>
              <a:t>alimentos em sal </a:t>
            </a:r>
            <a:r>
              <a:rPr lang="pt-PT" sz="1600" dirty="0"/>
              <a:t>ficando estes desidratados (secos) e desta forma impede-se o desenvolvimentos de micro-organismos.</a:t>
            </a:r>
          </a:p>
        </p:txBody>
      </p:sp>
      <p:sp>
        <p:nvSpPr>
          <p:cNvPr id="20" name="CaixaDeTexto 19"/>
          <p:cNvSpPr txBox="1"/>
          <p:nvPr/>
        </p:nvSpPr>
        <p:spPr>
          <a:xfrm>
            <a:off x="2567154" y="5521893"/>
            <a:ext cx="2625218" cy="733663"/>
          </a:xfrm>
          <a:prstGeom prst="rightArrow">
            <a:avLst/>
          </a:prstGeom>
          <a:solidFill>
            <a:srgbClr val="C00000"/>
          </a:solidFill>
          <a:ln>
            <a:solidFill>
              <a:srgbClr val="FF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pt-PT"/>
            </a:defPPr>
            <a:lvl1pPr algn="ctr">
              <a:defRPr sz="2000" b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lang="pt-PT" sz="1800" dirty="0"/>
              <a:t>Secagem e salga</a:t>
            </a:r>
          </a:p>
        </p:txBody>
      </p:sp>
      <p:sp>
        <p:nvSpPr>
          <p:cNvPr id="14" name="Título 1"/>
          <p:cNvSpPr>
            <a:spLocks noGrp="1"/>
          </p:cNvSpPr>
          <p:nvPr>
            <p:ph type="title"/>
          </p:nvPr>
        </p:nvSpPr>
        <p:spPr>
          <a:xfrm>
            <a:off x="1835696" y="172269"/>
            <a:ext cx="6192688" cy="808459"/>
          </a:xfrm>
          <a:noFill/>
          <a:ln>
            <a:noFill/>
          </a:ln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pt-PT" sz="3200" b="1" dirty="0">
                <a:ln w="19050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+mj-lt"/>
                <a:cs typeface="+mj-cs"/>
              </a:rPr>
              <a:t>Processos de conservação dos alimentos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8069" y="908720"/>
            <a:ext cx="2573782" cy="2505822"/>
          </a:xfrm>
          <a:prstGeom prst="ellipse">
            <a:avLst/>
          </a:prstGeom>
        </p:spPr>
      </p:pic>
      <p:sp>
        <p:nvSpPr>
          <p:cNvPr id="3" name="CaixaDeTexto 2"/>
          <p:cNvSpPr txBox="1"/>
          <p:nvPr/>
        </p:nvSpPr>
        <p:spPr>
          <a:xfrm>
            <a:off x="3250194" y="1336524"/>
            <a:ext cx="1672028" cy="1283910"/>
          </a:xfrm>
          <a:prstGeom prst="rightArrow">
            <a:avLst/>
          </a:prstGeom>
          <a:solidFill>
            <a:srgbClr val="C00000"/>
          </a:solidFill>
          <a:ln>
            <a:solidFill>
              <a:srgbClr val="FF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pt-PT"/>
            </a:defPPr>
            <a:lvl1pPr algn="ctr">
              <a:defRPr sz="2000" b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lang="pt-PT" sz="1800" dirty="0"/>
              <a:t>Aditivos químicos</a:t>
            </a:r>
          </a:p>
        </p:txBody>
      </p:sp>
    </p:spTree>
    <p:extLst>
      <p:ext uri="{BB962C8B-B14F-4D97-AF65-F5344CB8AC3E}">
        <p14:creationId xmlns:p14="http://schemas.microsoft.com/office/powerpoint/2010/main" val="36442994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CaixaDeTexto 20"/>
          <p:cNvSpPr txBox="1"/>
          <p:nvPr/>
        </p:nvSpPr>
        <p:spPr>
          <a:xfrm>
            <a:off x="6372200" y="3442839"/>
            <a:ext cx="2551360" cy="64633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effectLst>
            <a:softEdge rad="63500"/>
          </a:effectLst>
        </p:spPr>
        <p:txBody>
          <a:bodyPr wrap="square">
            <a:spAutoFit/>
          </a:bodyPr>
          <a:lstStyle>
            <a:defPPr>
              <a:defRPr lang="pt-PT"/>
            </a:defPPr>
            <a:lvl1pPr algn="ctr">
              <a:defRPr b="1">
                <a:solidFill>
                  <a:schemeClr val="tx1"/>
                </a:solidFill>
              </a:defRPr>
            </a:lvl1pPr>
            <a:lvl2pPr marL="0" lvl="1" algn="ctr">
              <a:defRPr b="1"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 lvl="1"/>
            <a:r>
              <a:rPr lang="pt-PT" dirty="0"/>
              <a:t>Edulcorantes</a:t>
            </a:r>
          </a:p>
          <a:p>
            <a:pPr lvl="1"/>
            <a:r>
              <a:rPr lang="pt-PT" b="0" dirty="0"/>
              <a:t>Substituem o açúcar. </a:t>
            </a:r>
          </a:p>
        </p:txBody>
      </p:sp>
      <p:sp>
        <p:nvSpPr>
          <p:cNvPr id="14" name="CaixaDeTexto 13"/>
          <p:cNvSpPr txBox="1"/>
          <p:nvPr/>
        </p:nvSpPr>
        <p:spPr>
          <a:xfrm>
            <a:off x="4956831" y="1713582"/>
            <a:ext cx="3997905" cy="92333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effectLst>
            <a:softEdge rad="63500"/>
          </a:effectLst>
        </p:spPr>
        <p:txBody>
          <a:bodyPr wrap="square">
            <a:spAutoFit/>
          </a:bodyPr>
          <a:lstStyle>
            <a:defPPr>
              <a:defRPr lang="pt-PT"/>
            </a:defPPr>
            <a:lvl1pPr algn="ctr">
              <a:defRPr b="1">
                <a:solidFill>
                  <a:schemeClr val="tx1"/>
                </a:solidFill>
              </a:defRPr>
            </a:lvl1pPr>
            <a:lvl2pPr marL="0" lvl="1" algn="ctr"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 lvl="1"/>
            <a:r>
              <a:rPr lang="pt-PT" b="1" dirty="0"/>
              <a:t>Antioxidantes</a:t>
            </a:r>
          </a:p>
          <a:p>
            <a:pPr lvl="1"/>
            <a:r>
              <a:rPr lang="pt-PT" dirty="0"/>
              <a:t>Protegem os alimentos da degradação pelo contacto com o ar.</a:t>
            </a:r>
          </a:p>
        </p:txBody>
      </p:sp>
      <p:sp>
        <p:nvSpPr>
          <p:cNvPr id="4" name="CaixaDeTexto 3"/>
          <p:cNvSpPr txBox="1"/>
          <p:nvPr/>
        </p:nvSpPr>
        <p:spPr>
          <a:xfrm>
            <a:off x="639625" y="1397517"/>
            <a:ext cx="2561740" cy="92333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effectLst>
            <a:softEdge rad="63500"/>
          </a:effectLst>
        </p:spPr>
        <p:txBody>
          <a:bodyPr wrap="square">
            <a:spAutoFit/>
          </a:bodyPr>
          <a:lstStyle>
            <a:defPPr>
              <a:defRPr lang="pt-PT"/>
            </a:defPPr>
            <a:lvl1pPr algn="ctr">
              <a:defRPr b="1">
                <a:solidFill>
                  <a:schemeClr val="tx1"/>
                </a:solidFill>
              </a:defRPr>
            </a:lvl1pPr>
            <a:lvl2pPr marL="0" lvl="1" algn="ctr">
              <a:defRPr b="1"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 lvl="1"/>
            <a:r>
              <a:rPr lang="pt-PT" dirty="0"/>
              <a:t>Conservantes</a:t>
            </a:r>
          </a:p>
          <a:p>
            <a:pPr lvl="1"/>
            <a:r>
              <a:rPr lang="pt-PT" b="0" dirty="0"/>
              <a:t>Aumentam a duração dos alimentos.</a:t>
            </a:r>
          </a:p>
        </p:txBody>
      </p:sp>
      <p:sp>
        <p:nvSpPr>
          <p:cNvPr id="18" name="CaixaDeTexto 17"/>
          <p:cNvSpPr txBox="1"/>
          <p:nvPr/>
        </p:nvSpPr>
        <p:spPr>
          <a:xfrm>
            <a:off x="1475656" y="2786208"/>
            <a:ext cx="2838961" cy="92333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effectLst>
            <a:softEdge rad="63500"/>
          </a:effectLst>
        </p:spPr>
        <p:txBody>
          <a:bodyPr wrap="square">
            <a:spAutoFit/>
          </a:bodyPr>
          <a:lstStyle>
            <a:defPPr>
              <a:defRPr lang="pt-PT"/>
            </a:defPPr>
            <a:lvl1pPr algn="ctr">
              <a:defRPr b="1">
                <a:solidFill>
                  <a:schemeClr val="tx1"/>
                </a:solidFill>
              </a:defRPr>
            </a:lvl1pPr>
            <a:lvl2pPr marL="0" lvl="1" algn="ctr">
              <a:defRPr b="1"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 lvl="1"/>
            <a:r>
              <a:rPr lang="pt-PT" dirty="0"/>
              <a:t>Corantes</a:t>
            </a:r>
          </a:p>
          <a:p>
            <a:pPr lvl="1"/>
            <a:r>
              <a:rPr lang="pt-PT" b="0" dirty="0"/>
              <a:t>Dão um aspeto mais atrativo, conferindo cor.</a:t>
            </a:r>
          </a:p>
        </p:txBody>
      </p:sp>
      <p:sp>
        <p:nvSpPr>
          <p:cNvPr id="12" name="CaixaDeTexto 11"/>
          <p:cNvSpPr txBox="1"/>
          <p:nvPr/>
        </p:nvSpPr>
        <p:spPr>
          <a:xfrm>
            <a:off x="5364088" y="5624278"/>
            <a:ext cx="3144850" cy="92333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effectLst>
            <a:softEdge rad="63500"/>
          </a:effectLst>
        </p:spPr>
        <p:txBody>
          <a:bodyPr wrap="square">
            <a:spAutoFit/>
          </a:bodyPr>
          <a:lstStyle>
            <a:defPPr>
              <a:defRPr lang="pt-PT"/>
            </a:defPPr>
            <a:lvl1pPr algn="ctr">
              <a:defRPr b="1">
                <a:solidFill>
                  <a:schemeClr val="tx1"/>
                </a:solidFill>
              </a:defRPr>
            </a:lvl1pPr>
            <a:lvl2pPr marL="0" lvl="1" algn="ctr">
              <a:defRPr b="1"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 lvl="1"/>
            <a:r>
              <a:rPr lang="pt-PT" dirty="0"/>
              <a:t>Espessantes</a:t>
            </a:r>
          </a:p>
          <a:p>
            <a:pPr lvl="1"/>
            <a:r>
              <a:rPr lang="pt-PT" b="0" dirty="0"/>
              <a:t>Dão consistência aos alimentos.</a:t>
            </a:r>
          </a:p>
        </p:txBody>
      </p:sp>
      <p:sp>
        <p:nvSpPr>
          <p:cNvPr id="13" name="CaixaDeTexto 12"/>
          <p:cNvSpPr txBox="1"/>
          <p:nvPr/>
        </p:nvSpPr>
        <p:spPr>
          <a:xfrm>
            <a:off x="414061" y="5053353"/>
            <a:ext cx="3570165" cy="92333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effectLst>
            <a:softEdge rad="63500"/>
          </a:effectLst>
        </p:spPr>
        <p:txBody>
          <a:bodyPr wrap="square">
            <a:spAutoFit/>
          </a:bodyPr>
          <a:lstStyle>
            <a:defPPr>
              <a:defRPr lang="pt-PT"/>
            </a:defPPr>
            <a:lvl1pPr algn="ctr">
              <a:defRPr b="1">
                <a:solidFill>
                  <a:schemeClr val="tx1"/>
                </a:solidFill>
              </a:defRPr>
            </a:lvl1pPr>
            <a:lvl2pPr marL="0" lvl="1" algn="ctr">
              <a:defRPr b="1"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 lvl="1"/>
            <a:r>
              <a:rPr lang="pt-PT" dirty="0"/>
              <a:t>Reguladores de acidez</a:t>
            </a:r>
          </a:p>
          <a:p>
            <a:pPr lvl="1"/>
            <a:r>
              <a:rPr lang="pt-PT" b="0" dirty="0"/>
              <a:t>Neutralizam o efeito dos ácidos (por exemplo, o bicarbonato).</a:t>
            </a:r>
          </a:p>
        </p:txBody>
      </p:sp>
      <p:sp>
        <p:nvSpPr>
          <p:cNvPr id="9" name="CaixaDeTexto 8"/>
          <p:cNvSpPr txBox="1"/>
          <p:nvPr/>
        </p:nvSpPr>
        <p:spPr>
          <a:xfrm>
            <a:off x="4499992" y="4293096"/>
            <a:ext cx="2824332" cy="92333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effectLst>
            <a:softEdge rad="63500"/>
          </a:effectLst>
        </p:spPr>
        <p:txBody>
          <a:bodyPr wrap="square">
            <a:spAutoFit/>
          </a:bodyPr>
          <a:lstStyle>
            <a:defPPr>
              <a:defRPr lang="pt-PT"/>
            </a:defPPr>
            <a:lvl1pPr algn="ctr">
              <a:defRPr b="1">
                <a:solidFill>
                  <a:schemeClr val="tx1"/>
                </a:solidFill>
              </a:defRPr>
            </a:lvl1pPr>
            <a:lvl2pPr marL="0" lvl="1" algn="ctr">
              <a:defRPr b="1"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 lvl="1"/>
            <a:r>
              <a:rPr lang="pt-PT" dirty="0"/>
              <a:t>Aromatizantes</a:t>
            </a:r>
          </a:p>
          <a:p>
            <a:pPr lvl="1"/>
            <a:r>
              <a:rPr lang="pt-PT" b="0" dirty="0"/>
              <a:t>Dão um paladar agradável aos alimentos.</a:t>
            </a:r>
          </a:p>
        </p:txBody>
      </p:sp>
      <p:sp>
        <p:nvSpPr>
          <p:cNvPr id="15" name="Título 1"/>
          <p:cNvSpPr>
            <a:spLocks noGrp="1"/>
          </p:cNvSpPr>
          <p:nvPr>
            <p:ph type="title"/>
          </p:nvPr>
        </p:nvSpPr>
        <p:spPr>
          <a:xfrm>
            <a:off x="1835696" y="172269"/>
            <a:ext cx="6192688" cy="808459"/>
          </a:xfrm>
          <a:noFill/>
          <a:ln>
            <a:noFill/>
          </a:ln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pt-PT" sz="3200" b="1" dirty="0">
                <a:ln w="19050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+mj-lt"/>
                <a:cs typeface="+mj-cs"/>
              </a:rPr>
              <a:t>Aditivos químicos na conservação dos alimentos</a:t>
            </a:r>
          </a:p>
        </p:txBody>
      </p:sp>
    </p:spTree>
    <p:extLst>
      <p:ext uri="{BB962C8B-B14F-4D97-AF65-F5344CB8AC3E}">
        <p14:creationId xmlns:p14="http://schemas.microsoft.com/office/powerpoint/2010/main" val="41772318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22495" y="89676"/>
            <a:ext cx="8229600" cy="1143000"/>
          </a:xfrm>
          <a:noFill/>
          <a:ln>
            <a:noFill/>
          </a:ln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pt-PT" sz="3200" b="1" dirty="0">
                <a:ln w="19050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+mj-lt"/>
                <a:cs typeface="+mj-cs"/>
              </a:rPr>
              <a:t>Indicação de aditivos </a:t>
            </a:r>
            <a:br>
              <a:rPr lang="pt-PT" sz="3200" b="1" dirty="0">
                <a:ln w="19050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+mj-lt"/>
                <a:cs typeface="+mj-cs"/>
              </a:rPr>
            </a:br>
            <a:r>
              <a:rPr lang="pt-PT" sz="3200" b="1" dirty="0">
                <a:ln w="19050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+mj-lt"/>
                <a:cs typeface="+mj-cs"/>
              </a:rPr>
              <a:t>químicos nos rótulos</a:t>
            </a:r>
          </a:p>
        </p:txBody>
      </p:sp>
      <p:sp>
        <p:nvSpPr>
          <p:cNvPr id="5" name="CaixaDeTexto 4"/>
          <p:cNvSpPr txBox="1"/>
          <p:nvPr/>
        </p:nvSpPr>
        <p:spPr>
          <a:xfrm rot="662977">
            <a:off x="4175961" y="2060856"/>
            <a:ext cx="4436653" cy="4077117"/>
          </a:xfrm>
          <a:prstGeom prst="foldedCorner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pt-PT"/>
            </a:defPPr>
            <a:lvl1pPr algn="ctr">
              <a:lnSpc>
                <a:spcPct val="150000"/>
              </a:lnSpc>
              <a:defRPr sz="2000" b="1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pt-PT" sz="1800" b="0" dirty="0">
                <a:effectLst/>
              </a:rPr>
              <a:t>Os </a:t>
            </a:r>
            <a:r>
              <a:rPr lang="pt-PT" sz="1800" dirty="0"/>
              <a:t>aditivos químicos </a:t>
            </a:r>
            <a:r>
              <a:rPr lang="pt-PT" sz="1800" b="0" dirty="0">
                <a:effectLst/>
              </a:rPr>
              <a:t>podem ser apresentados nos rótulos com a letra E seguida de três algarismos, por exemplo: </a:t>
            </a:r>
          </a:p>
          <a:p>
            <a:r>
              <a:rPr lang="pt-PT" sz="1800" b="0" dirty="0">
                <a:effectLst/>
              </a:rPr>
              <a:t>E100 (curcumina): confere cor amarela aos alimentos, ou seja, é um </a:t>
            </a:r>
            <a:r>
              <a:rPr lang="pt-PT" sz="1800" dirty="0"/>
              <a:t>corante</a:t>
            </a:r>
            <a:r>
              <a:rPr lang="pt-PT" sz="1800" b="0" dirty="0">
                <a:effectLst/>
              </a:rPr>
              <a:t>.</a:t>
            </a:r>
          </a:p>
          <a:p>
            <a:r>
              <a:rPr lang="pt-PT" sz="1800" b="0" dirty="0">
                <a:effectLst/>
              </a:rPr>
              <a:t>E300 (ácido ascórbico): evita que os alimentos se degradem pelo contacto com o ar, é um </a:t>
            </a:r>
            <a:r>
              <a:rPr lang="pt-PT" sz="1800" dirty="0"/>
              <a:t>antioxidante</a:t>
            </a:r>
            <a:r>
              <a:rPr lang="pt-PT" sz="1800" b="0" dirty="0">
                <a:effectLst/>
              </a:rPr>
              <a:t>.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5" y="1673486"/>
            <a:ext cx="3800475" cy="4429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19252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835696" y="115998"/>
            <a:ext cx="6192688" cy="808459"/>
          </a:xfrm>
          <a:noFill/>
          <a:ln>
            <a:noFill/>
          </a:ln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pt-PT" b="1" dirty="0">
                <a:ln w="19050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+mj-lt"/>
                <a:cs typeface="+mj-cs"/>
              </a:rPr>
              <a:t>Clica nas opções corretas</a:t>
            </a:r>
          </a:p>
        </p:txBody>
      </p:sp>
      <p:sp>
        <p:nvSpPr>
          <p:cNvPr id="5" name="CaixaDeTexto 4"/>
          <p:cNvSpPr txBox="1"/>
          <p:nvPr/>
        </p:nvSpPr>
        <p:spPr>
          <a:xfrm>
            <a:off x="4437599" y="1814621"/>
            <a:ext cx="4536504" cy="1107996"/>
          </a:xfrm>
          <a:prstGeom prst="rect">
            <a:avLst/>
          </a:prstGeom>
          <a:solidFill>
            <a:schemeClr val="tx2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pt-PT"/>
            </a:defPPr>
            <a:lvl1pPr indent="0">
              <a:lnSpc>
                <a:spcPct val="150000"/>
              </a:lnSpc>
              <a:buFont typeface="Arial" panose="020B0604020202020204" pitchFamily="34" charset="0"/>
              <a:buNone/>
              <a:defRPr b="0">
                <a:effectLst/>
              </a:defRPr>
            </a:lvl1pPr>
          </a:lstStyle>
          <a:p>
            <a:r>
              <a:rPr lang="pt-PT" sz="2400" b="1" dirty="0"/>
              <a:t>Os aditivos</a:t>
            </a:r>
          </a:p>
          <a:p>
            <a:r>
              <a:rPr lang="pt-PT" sz="2000" b="1" dirty="0">
                <a:solidFill>
                  <a:srgbClr val="555555"/>
                </a:solidFill>
                <a:cs typeface="Arial" pitchFamily="34" charset="0"/>
              </a:rPr>
              <a:t>a. </a:t>
            </a:r>
            <a:r>
              <a:rPr lang="pt-PT" dirty="0">
                <a:hlinkClick r:id="rId2" action="ppaction://hlinksldjump"/>
              </a:rPr>
              <a:t>são substâncias químicas ou naturais</a:t>
            </a:r>
            <a:r>
              <a:rPr lang="pt-PT" dirty="0"/>
              <a:t>.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011F1600-7A69-47B3-98BD-CA69F86D6759}"/>
              </a:ext>
            </a:extLst>
          </p:cNvPr>
          <p:cNvGrpSpPr/>
          <p:nvPr/>
        </p:nvGrpSpPr>
        <p:grpSpPr>
          <a:xfrm>
            <a:off x="164857" y="1806590"/>
            <a:ext cx="4123310" cy="3997638"/>
            <a:chOff x="164857" y="1806590"/>
            <a:chExt cx="4123310" cy="3997638"/>
          </a:xfrm>
        </p:grpSpPr>
        <p:sp>
          <p:nvSpPr>
            <p:cNvPr id="4" name="CaixaDeTexto 3"/>
            <p:cNvSpPr txBox="1"/>
            <p:nvPr/>
          </p:nvSpPr>
          <p:spPr>
            <a:xfrm>
              <a:off x="179512" y="1806590"/>
              <a:ext cx="4104456" cy="1523494"/>
            </a:xfrm>
            <a:prstGeom prst="rect">
              <a:avLst/>
            </a:prstGeom>
            <a:solidFill>
              <a:schemeClr val="tx2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>
              <a:defPPr>
                <a:defRPr lang="pt-PT"/>
              </a:defPPr>
              <a:lvl1pPr indent="0">
                <a:lnSpc>
                  <a:spcPct val="150000"/>
                </a:lnSpc>
                <a:buFont typeface="Arial" panose="020B0604020202020204" pitchFamily="34" charset="0"/>
                <a:buNone/>
                <a:defRPr b="0">
                  <a:effectLst/>
                </a:defRPr>
              </a:lvl1pPr>
            </a:lstStyle>
            <a:p>
              <a:r>
                <a:rPr lang="pt-PT" sz="2100" b="1" dirty="0"/>
                <a:t>Os processos de conservação dos alimentos podem ser</a:t>
              </a:r>
            </a:p>
            <a:p>
              <a:r>
                <a:rPr lang="pt-PT" sz="2000" b="1" dirty="0">
                  <a:solidFill>
                    <a:srgbClr val="555555"/>
                  </a:solidFill>
                  <a:cs typeface="Arial" pitchFamily="34" charset="0"/>
                </a:rPr>
                <a:t>a. </a:t>
              </a:r>
              <a:r>
                <a:rPr lang="pt-PT" dirty="0">
                  <a:hlinkClick r:id="rId2" action="ppaction://hlinksldjump"/>
                </a:rPr>
                <a:t>congelação</a:t>
              </a:r>
              <a:r>
                <a:rPr lang="pt-PT" dirty="0"/>
                <a:t>.</a:t>
              </a:r>
            </a:p>
          </p:txBody>
        </p:sp>
        <p:sp>
          <p:nvSpPr>
            <p:cNvPr id="7" name="CaixaDeTexto 3">
              <a:extLst>
                <a:ext uri="{FF2B5EF4-FFF2-40B4-BE49-F238E27FC236}">
                  <a16:creationId xmlns:a16="http://schemas.microsoft.com/office/drawing/2014/main" id="{DABBFAFC-A8D2-4016-A7EF-A27569D977CB}"/>
                </a:ext>
              </a:extLst>
            </p:cNvPr>
            <p:cNvSpPr txBox="1"/>
            <p:nvPr/>
          </p:nvSpPr>
          <p:spPr>
            <a:xfrm>
              <a:off x="179512" y="3330084"/>
              <a:ext cx="4104456" cy="496996"/>
            </a:xfrm>
            <a:prstGeom prst="rect">
              <a:avLst/>
            </a:prstGeom>
            <a:solidFill>
              <a:schemeClr val="tx2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>
              <a:defPPr>
                <a:defRPr lang="pt-PT"/>
              </a:defPPr>
              <a:lvl1pPr indent="0">
                <a:lnSpc>
                  <a:spcPct val="150000"/>
                </a:lnSpc>
                <a:buFont typeface="Arial" panose="020B0604020202020204" pitchFamily="34" charset="0"/>
                <a:buNone/>
                <a:defRPr b="0">
                  <a:effectLst/>
                </a:defRPr>
              </a:lvl1pPr>
            </a:lstStyle>
            <a:p>
              <a:r>
                <a:rPr lang="pt-PT" sz="2000" b="1" dirty="0">
                  <a:solidFill>
                    <a:srgbClr val="555555"/>
                  </a:solidFill>
                  <a:cs typeface="Arial" pitchFamily="34" charset="0"/>
                </a:rPr>
                <a:t>b. </a:t>
              </a:r>
              <a:r>
                <a:rPr lang="pt-PT" dirty="0" err="1">
                  <a:hlinkClick r:id="rId2" action="ppaction://hlinksldjump"/>
                </a:rPr>
                <a:t>ultrapasteurização</a:t>
              </a:r>
              <a:r>
                <a:rPr lang="pt-PT" dirty="0"/>
                <a:t>.</a:t>
              </a:r>
            </a:p>
          </p:txBody>
        </p:sp>
        <p:sp>
          <p:nvSpPr>
            <p:cNvPr id="8" name="CaixaDeTexto 3">
              <a:extLst>
                <a:ext uri="{FF2B5EF4-FFF2-40B4-BE49-F238E27FC236}">
                  <a16:creationId xmlns:a16="http://schemas.microsoft.com/office/drawing/2014/main" id="{EEC6F74D-3BCE-4367-897D-ED29A4EA2582}"/>
                </a:ext>
              </a:extLst>
            </p:cNvPr>
            <p:cNvSpPr txBox="1"/>
            <p:nvPr/>
          </p:nvSpPr>
          <p:spPr>
            <a:xfrm>
              <a:off x="174284" y="3827080"/>
              <a:ext cx="4104456" cy="496996"/>
            </a:xfrm>
            <a:prstGeom prst="rect">
              <a:avLst/>
            </a:prstGeom>
            <a:solidFill>
              <a:schemeClr val="tx2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>
              <a:defPPr>
                <a:defRPr lang="pt-PT"/>
              </a:defPPr>
              <a:lvl1pPr indent="0">
                <a:lnSpc>
                  <a:spcPct val="150000"/>
                </a:lnSpc>
                <a:buFont typeface="Arial" panose="020B0604020202020204" pitchFamily="34" charset="0"/>
                <a:buNone/>
                <a:defRPr b="0">
                  <a:effectLst/>
                </a:defRPr>
              </a:lvl1pPr>
            </a:lstStyle>
            <a:p>
              <a:r>
                <a:rPr lang="pt-PT" sz="2000" b="1" dirty="0">
                  <a:solidFill>
                    <a:srgbClr val="555555"/>
                  </a:solidFill>
                  <a:cs typeface="Arial" pitchFamily="34" charset="0"/>
                </a:rPr>
                <a:t>c. </a:t>
              </a:r>
              <a:r>
                <a:rPr lang="pt-PT" dirty="0">
                  <a:hlinkClick r:id="rId2" action="ppaction://hlinksldjump"/>
                </a:rPr>
                <a:t>secagem e salga</a:t>
              </a:r>
              <a:r>
                <a:rPr lang="pt-PT" dirty="0"/>
                <a:t>.</a:t>
              </a:r>
            </a:p>
          </p:txBody>
        </p:sp>
        <p:sp>
          <p:nvSpPr>
            <p:cNvPr id="9" name="CaixaDeTexto 3">
              <a:extLst>
                <a:ext uri="{FF2B5EF4-FFF2-40B4-BE49-F238E27FC236}">
                  <a16:creationId xmlns:a16="http://schemas.microsoft.com/office/drawing/2014/main" id="{208BFADA-B496-4DBE-97B4-130CAC671514}"/>
                </a:ext>
              </a:extLst>
            </p:cNvPr>
            <p:cNvSpPr txBox="1"/>
            <p:nvPr/>
          </p:nvSpPr>
          <p:spPr>
            <a:xfrm>
              <a:off x="164857" y="4324076"/>
              <a:ext cx="4104456" cy="496996"/>
            </a:xfrm>
            <a:prstGeom prst="rect">
              <a:avLst/>
            </a:prstGeom>
            <a:solidFill>
              <a:schemeClr val="tx2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>
              <a:defPPr>
                <a:defRPr lang="pt-PT"/>
              </a:defPPr>
              <a:lvl1pPr indent="0">
                <a:lnSpc>
                  <a:spcPct val="150000"/>
                </a:lnSpc>
                <a:buFont typeface="Arial" panose="020B0604020202020204" pitchFamily="34" charset="0"/>
                <a:buNone/>
                <a:defRPr b="0">
                  <a:effectLst/>
                </a:defRPr>
              </a:lvl1pPr>
            </a:lstStyle>
            <a:p>
              <a:r>
                <a:rPr lang="pt-PT" sz="2000" b="1" dirty="0">
                  <a:solidFill>
                    <a:srgbClr val="555555"/>
                  </a:solidFill>
                  <a:cs typeface="Arial" pitchFamily="34" charset="0"/>
                </a:rPr>
                <a:t>d. </a:t>
              </a:r>
              <a:r>
                <a:rPr lang="pt-PT" dirty="0">
                  <a:hlinkClick r:id="rId2" action="ppaction://hlinksldjump"/>
                </a:rPr>
                <a:t>defumação</a:t>
              </a:r>
              <a:r>
                <a:rPr lang="pt-PT" dirty="0"/>
                <a:t>.</a:t>
              </a:r>
            </a:p>
          </p:txBody>
        </p:sp>
        <p:sp>
          <p:nvSpPr>
            <p:cNvPr id="10" name="CaixaDeTexto 3">
              <a:extLst>
                <a:ext uri="{FF2B5EF4-FFF2-40B4-BE49-F238E27FC236}">
                  <a16:creationId xmlns:a16="http://schemas.microsoft.com/office/drawing/2014/main" id="{9BDA85E6-D177-4B3B-ACE8-3486D36D8901}"/>
                </a:ext>
              </a:extLst>
            </p:cNvPr>
            <p:cNvSpPr txBox="1"/>
            <p:nvPr/>
          </p:nvSpPr>
          <p:spPr>
            <a:xfrm>
              <a:off x="174284" y="4821072"/>
              <a:ext cx="4104456" cy="496996"/>
            </a:xfrm>
            <a:prstGeom prst="rect">
              <a:avLst/>
            </a:prstGeom>
            <a:solidFill>
              <a:schemeClr val="tx2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>
              <a:defPPr>
                <a:defRPr lang="pt-PT"/>
              </a:defPPr>
              <a:lvl1pPr indent="0">
                <a:lnSpc>
                  <a:spcPct val="150000"/>
                </a:lnSpc>
                <a:buFont typeface="Arial" panose="020B0604020202020204" pitchFamily="34" charset="0"/>
                <a:buNone/>
                <a:defRPr b="0">
                  <a:effectLst/>
                </a:defRPr>
              </a:lvl1pPr>
            </a:lstStyle>
            <a:p>
              <a:r>
                <a:rPr lang="pt-PT" sz="2000" b="1" dirty="0">
                  <a:solidFill>
                    <a:srgbClr val="555555"/>
                  </a:solidFill>
                  <a:cs typeface="Arial" pitchFamily="34" charset="0"/>
                </a:rPr>
                <a:t>e. </a:t>
              </a:r>
              <a:r>
                <a:rPr lang="pt-PT" dirty="0">
                  <a:hlinkClick r:id="rId3" action="ppaction://hlinksldjump"/>
                </a:rPr>
                <a:t>guardar em local quente e húmido</a:t>
              </a:r>
              <a:r>
                <a:rPr lang="pt-PT" dirty="0"/>
                <a:t>.</a:t>
              </a:r>
            </a:p>
          </p:txBody>
        </p:sp>
        <p:sp>
          <p:nvSpPr>
            <p:cNvPr id="11" name="CaixaDeTexto 3">
              <a:extLst>
                <a:ext uri="{FF2B5EF4-FFF2-40B4-BE49-F238E27FC236}">
                  <a16:creationId xmlns:a16="http://schemas.microsoft.com/office/drawing/2014/main" id="{3DACF931-ADB1-4C34-84AB-7070DD48A3D2}"/>
                </a:ext>
              </a:extLst>
            </p:cNvPr>
            <p:cNvSpPr txBox="1"/>
            <p:nvPr/>
          </p:nvSpPr>
          <p:spPr>
            <a:xfrm>
              <a:off x="183711" y="5307232"/>
              <a:ext cx="4104456" cy="496996"/>
            </a:xfrm>
            <a:prstGeom prst="rect">
              <a:avLst/>
            </a:prstGeom>
            <a:solidFill>
              <a:schemeClr val="tx2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>
              <a:defPPr>
                <a:defRPr lang="pt-PT"/>
              </a:defPPr>
              <a:lvl1pPr indent="0">
                <a:lnSpc>
                  <a:spcPct val="150000"/>
                </a:lnSpc>
                <a:buFont typeface="Arial" panose="020B0604020202020204" pitchFamily="34" charset="0"/>
                <a:buNone/>
                <a:defRPr b="0">
                  <a:effectLst/>
                </a:defRPr>
              </a:lvl1pPr>
            </a:lstStyle>
            <a:p>
              <a:r>
                <a:rPr lang="pt-PT" sz="2000" b="1" dirty="0">
                  <a:solidFill>
                    <a:srgbClr val="555555"/>
                  </a:solidFill>
                  <a:cs typeface="Arial" pitchFamily="34" charset="0"/>
                </a:rPr>
                <a:t>g. </a:t>
              </a:r>
              <a:r>
                <a:rPr lang="pt-PT" dirty="0">
                  <a:hlinkClick r:id="rId2" action="ppaction://hlinksldjump"/>
                </a:rPr>
                <a:t>conservar em azeite ou vinagre</a:t>
              </a:r>
              <a:r>
                <a:rPr lang="pt-PT" dirty="0"/>
                <a:t>.</a:t>
              </a:r>
            </a:p>
          </p:txBody>
        </p:sp>
      </p:grpSp>
      <p:sp>
        <p:nvSpPr>
          <p:cNvPr id="12" name="CaixaDeTexto 4">
            <a:extLst>
              <a:ext uri="{FF2B5EF4-FFF2-40B4-BE49-F238E27FC236}">
                <a16:creationId xmlns:a16="http://schemas.microsoft.com/office/drawing/2014/main" id="{258CB934-CFB7-4025-97E5-BD437681B4E9}"/>
              </a:ext>
            </a:extLst>
          </p:cNvPr>
          <p:cNvSpPr txBox="1"/>
          <p:nvPr/>
        </p:nvSpPr>
        <p:spPr>
          <a:xfrm>
            <a:off x="4441798" y="2922617"/>
            <a:ext cx="4536504" cy="496996"/>
          </a:xfrm>
          <a:prstGeom prst="rect">
            <a:avLst/>
          </a:prstGeom>
          <a:solidFill>
            <a:schemeClr val="tx2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pt-PT"/>
            </a:defPPr>
            <a:lvl1pPr indent="0">
              <a:lnSpc>
                <a:spcPct val="150000"/>
              </a:lnSpc>
              <a:buFont typeface="Arial" panose="020B0604020202020204" pitchFamily="34" charset="0"/>
              <a:buNone/>
              <a:defRPr b="0">
                <a:effectLst/>
              </a:defRPr>
            </a:lvl1pPr>
          </a:lstStyle>
          <a:p>
            <a:r>
              <a:rPr lang="pt-PT" sz="2000" b="1" dirty="0">
                <a:solidFill>
                  <a:srgbClr val="555555"/>
                </a:solidFill>
                <a:cs typeface="Arial" pitchFamily="34" charset="0"/>
              </a:rPr>
              <a:t>b. </a:t>
            </a:r>
            <a:r>
              <a:rPr lang="pt-PT" dirty="0">
                <a:hlinkClick r:id="rId3" action="ppaction://hlinksldjump"/>
              </a:rPr>
              <a:t>servem para dar energia</a:t>
            </a:r>
            <a:r>
              <a:rPr lang="pt-PT" dirty="0"/>
              <a:t>.</a:t>
            </a:r>
          </a:p>
        </p:txBody>
      </p:sp>
      <p:sp>
        <p:nvSpPr>
          <p:cNvPr id="13" name="CaixaDeTexto 4">
            <a:extLst>
              <a:ext uri="{FF2B5EF4-FFF2-40B4-BE49-F238E27FC236}">
                <a16:creationId xmlns:a16="http://schemas.microsoft.com/office/drawing/2014/main" id="{E1B24241-0E54-4B14-9252-9964A6C60DCF}"/>
              </a:ext>
            </a:extLst>
          </p:cNvPr>
          <p:cNvSpPr txBox="1"/>
          <p:nvPr/>
        </p:nvSpPr>
        <p:spPr>
          <a:xfrm>
            <a:off x="4445997" y="3419613"/>
            <a:ext cx="4536504" cy="496996"/>
          </a:xfrm>
          <a:prstGeom prst="rect">
            <a:avLst/>
          </a:prstGeom>
          <a:solidFill>
            <a:schemeClr val="tx2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pt-PT"/>
            </a:defPPr>
            <a:lvl1pPr indent="0">
              <a:lnSpc>
                <a:spcPct val="150000"/>
              </a:lnSpc>
              <a:buFont typeface="Arial" panose="020B0604020202020204" pitchFamily="34" charset="0"/>
              <a:buNone/>
              <a:defRPr b="0">
                <a:effectLst/>
              </a:defRPr>
            </a:lvl1pPr>
          </a:lstStyle>
          <a:p>
            <a:r>
              <a:rPr lang="pt-PT" sz="2000" b="1" dirty="0">
                <a:solidFill>
                  <a:srgbClr val="555555"/>
                </a:solidFill>
                <a:cs typeface="Arial" pitchFamily="34" charset="0"/>
              </a:rPr>
              <a:t>c. </a:t>
            </a:r>
            <a:r>
              <a:rPr lang="pt-PT" dirty="0">
                <a:hlinkClick r:id="rId3" action="ppaction://hlinksldjump"/>
              </a:rPr>
              <a:t>matam micro-organismos</a:t>
            </a:r>
            <a:r>
              <a:rPr lang="pt-PT" dirty="0"/>
              <a:t>.</a:t>
            </a:r>
          </a:p>
        </p:txBody>
      </p:sp>
      <p:sp>
        <p:nvSpPr>
          <p:cNvPr id="14" name="CaixaDeTexto 4">
            <a:extLst>
              <a:ext uri="{FF2B5EF4-FFF2-40B4-BE49-F238E27FC236}">
                <a16:creationId xmlns:a16="http://schemas.microsoft.com/office/drawing/2014/main" id="{E0C5A403-6B6F-4D48-8A1A-0F9064CDC66A}"/>
              </a:ext>
            </a:extLst>
          </p:cNvPr>
          <p:cNvSpPr txBox="1"/>
          <p:nvPr/>
        </p:nvSpPr>
        <p:spPr>
          <a:xfrm>
            <a:off x="4445997" y="3908266"/>
            <a:ext cx="4536504" cy="918200"/>
          </a:xfrm>
          <a:prstGeom prst="rect">
            <a:avLst/>
          </a:prstGeom>
          <a:solidFill>
            <a:schemeClr val="tx2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pt-PT"/>
            </a:defPPr>
            <a:lvl1pPr indent="0">
              <a:lnSpc>
                <a:spcPct val="150000"/>
              </a:lnSpc>
              <a:buFont typeface="Arial" panose="020B0604020202020204" pitchFamily="34" charset="0"/>
              <a:buNone/>
              <a:defRPr b="0">
                <a:effectLst/>
              </a:defRPr>
            </a:lvl1pPr>
          </a:lstStyle>
          <a:p>
            <a:r>
              <a:rPr lang="pt-PT" sz="2000" b="1" dirty="0">
                <a:solidFill>
                  <a:srgbClr val="555555"/>
                </a:solidFill>
                <a:cs typeface="Arial" pitchFamily="34" charset="0"/>
              </a:rPr>
              <a:t>d. </a:t>
            </a:r>
            <a:r>
              <a:rPr lang="pt-PT" dirty="0">
                <a:hlinkClick r:id="rId2" action="ppaction://hlinksldjump"/>
              </a:rPr>
              <a:t>podem evitar a degradação pelo contacto com o ar</a:t>
            </a:r>
            <a:r>
              <a:rPr lang="pt-PT" dirty="0"/>
              <a:t>.</a:t>
            </a:r>
          </a:p>
        </p:txBody>
      </p:sp>
      <p:sp>
        <p:nvSpPr>
          <p:cNvPr id="15" name="CaixaDeTexto 4">
            <a:extLst>
              <a:ext uri="{FF2B5EF4-FFF2-40B4-BE49-F238E27FC236}">
                <a16:creationId xmlns:a16="http://schemas.microsoft.com/office/drawing/2014/main" id="{A56A9DB6-A77A-49DB-95AE-86C4EEEF2427}"/>
              </a:ext>
            </a:extLst>
          </p:cNvPr>
          <p:cNvSpPr txBox="1"/>
          <p:nvPr/>
        </p:nvSpPr>
        <p:spPr>
          <a:xfrm>
            <a:off x="4445997" y="4816130"/>
            <a:ext cx="4536504" cy="496996"/>
          </a:xfrm>
          <a:prstGeom prst="rect">
            <a:avLst/>
          </a:prstGeom>
          <a:solidFill>
            <a:schemeClr val="tx2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pt-PT"/>
            </a:defPPr>
            <a:lvl1pPr indent="0">
              <a:lnSpc>
                <a:spcPct val="150000"/>
              </a:lnSpc>
              <a:buFont typeface="Arial" panose="020B0604020202020204" pitchFamily="34" charset="0"/>
              <a:buNone/>
              <a:defRPr b="0">
                <a:effectLst/>
              </a:defRPr>
            </a:lvl1pPr>
          </a:lstStyle>
          <a:p>
            <a:r>
              <a:rPr lang="pt-PT" sz="2000" b="1" dirty="0">
                <a:solidFill>
                  <a:srgbClr val="555555"/>
                </a:solidFill>
                <a:cs typeface="Arial" pitchFamily="34" charset="0"/>
              </a:rPr>
              <a:t>e. </a:t>
            </a:r>
            <a:r>
              <a:rPr lang="pt-PT" dirty="0">
                <a:hlinkClick r:id="rId2" action="ppaction://hlinksldjump"/>
              </a:rPr>
              <a:t>podem dar cor aos alimentos</a:t>
            </a:r>
            <a:r>
              <a:rPr lang="pt-PT" dirty="0"/>
              <a:t>.</a:t>
            </a:r>
          </a:p>
        </p:txBody>
      </p:sp>
      <p:sp>
        <p:nvSpPr>
          <p:cNvPr id="16" name="CaixaDeTexto 4">
            <a:extLst>
              <a:ext uri="{FF2B5EF4-FFF2-40B4-BE49-F238E27FC236}">
                <a16:creationId xmlns:a16="http://schemas.microsoft.com/office/drawing/2014/main" id="{5E98BCE9-5557-43CF-A7FA-50238E20F558}"/>
              </a:ext>
            </a:extLst>
          </p:cNvPr>
          <p:cNvSpPr txBox="1"/>
          <p:nvPr/>
        </p:nvSpPr>
        <p:spPr>
          <a:xfrm>
            <a:off x="4445997" y="5320942"/>
            <a:ext cx="4536504" cy="969496"/>
          </a:xfrm>
          <a:prstGeom prst="rect">
            <a:avLst/>
          </a:prstGeom>
          <a:solidFill>
            <a:schemeClr val="tx2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pt-PT"/>
            </a:defPPr>
            <a:lvl1pPr indent="0">
              <a:lnSpc>
                <a:spcPct val="150000"/>
              </a:lnSpc>
              <a:buFont typeface="Arial" panose="020B0604020202020204" pitchFamily="34" charset="0"/>
              <a:buNone/>
              <a:defRPr b="0">
                <a:effectLst/>
              </a:defRPr>
            </a:lvl1pPr>
          </a:lstStyle>
          <a:p>
            <a:r>
              <a:rPr lang="pt-PT" sz="2000" b="1" dirty="0">
                <a:solidFill>
                  <a:srgbClr val="555555"/>
                </a:solidFill>
                <a:cs typeface="Arial" pitchFamily="34" charset="0"/>
              </a:rPr>
              <a:t>f. </a:t>
            </a:r>
            <a:r>
              <a:rPr lang="pt-PT" dirty="0">
                <a:hlinkClick r:id="rId2" action="ppaction://hlinksldjump"/>
              </a:rPr>
              <a:t>são representados, por exemplo, por E34556</a:t>
            </a:r>
            <a:r>
              <a:rPr lang="pt-PT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9285450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3608" y="1124744"/>
            <a:ext cx="7200000" cy="4680000"/>
          </a:xfrm>
          <a:solidFill>
            <a:schemeClr val="accent2">
              <a:lumMod val="60000"/>
              <a:lumOff val="40000"/>
            </a:schemeClr>
          </a:solidFill>
          <a:effectLst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marL="0" indent="0" algn="ctr">
              <a:buNone/>
            </a:pPr>
            <a:r>
              <a:rPr lang="pt-PT" sz="3600" b="1" dirty="0">
                <a:solidFill>
                  <a:schemeClr val="accent6">
                    <a:lumMod val="50000"/>
                  </a:schemeClr>
                </a:solidFill>
              </a:rPr>
              <a:t>Errado </a:t>
            </a:r>
            <a:r>
              <a:rPr lang="pt-PT" sz="4800" b="1" dirty="0">
                <a:solidFill>
                  <a:schemeClr val="accent6">
                    <a:lumMod val="50000"/>
                  </a:schemeClr>
                </a:solidFill>
                <a:sym typeface="Wingdings"/>
              </a:rPr>
              <a:t></a:t>
            </a:r>
            <a:endParaRPr lang="pt-PT" sz="3600" b="1" dirty="0">
              <a:solidFill>
                <a:schemeClr val="accent6">
                  <a:lumMod val="50000"/>
                </a:schemeClr>
              </a:solidFill>
            </a:endParaRPr>
          </a:p>
          <a:p>
            <a:pPr marL="0" indent="0" algn="ctr">
              <a:buNone/>
            </a:pPr>
            <a:r>
              <a:rPr lang="pt-PT" sz="6000" b="1" dirty="0">
                <a:solidFill>
                  <a:schemeClr val="accent6">
                    <a:lumMod val="50000"/>
                  </a:schemeClr>
                </a:solidFill>
              </a:rPr>
              <a:t>Tenta outra vez</a:t>
            </a:r>
            <a:r>
              <a:rPr lang="pt-PT" sz="4800" b="1" dirty="0">
                <a:solidFill>
                  <a:schemeClr val="accent6">
                    <a:lumMod val="50000"/>
                  </a:schemeClr>
                </a:solidFill>
              </a:rPr>
              <a:t>!</a:t>
            </a:r>
          </a:p>
        </p:txBody>
      </p:sp>
      <p:sp>
        <p:nvSpPr>
          <p:cNvPr id="2" name="Rectangle 1"/>
          <p:cNvSpPr/>
          <p:nvPr/>
        </p:nvSpPr>
        <p:spPr>
          <a:xfrm>
            <a:off x="2536509" y="5863883"/>
            <a:ext cx="40318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t-PT" b="1" dirty="0">
                <a:solidFill>
                  <a:schemeClr val="accent6">
                    <a:lumMod val="50000"/>
                  </a:schemeClr>
                </a:solidFill>
              </a:rPr>
              <a:t>(clica </a:t>
            </a:r>
            <a:r>
              <a:rPr lang="pt-PT" b="1" dirty="0">
                <a:solidFill>
                  <a:schemeClr val="accent6">
                    <a:lumMod val="50000"/>
                  </a:schemeClr>
                </a:solidFill>
                <a:hlinkClick r:id="rId2" action="ppaction://hlinksldjump"/>
              </a:rPr>
              <a:t>aqui</a:t>
            </a:r>
            <a:r>
              <a:rPr lang="pt-PT" b="1" dirty="0">
                <a:solidFill>
                  <a:schemeClr val="accent6">
                    <a:lumMod val="50000"/>
                  </a:schemeClr>
                </a:solidFill>
              </a:rPr>
              <a:t> para voltares à questão)</a:t>
            </a:r>
          </a:p>
        </p:txBody>
      </p:sp>
    </p:spTree>
    <p:extLst>
      <p:ext uri="{BB962C8B-B14F-4D97-AF65-F5344CB8AC3E}">
        <p14:creationId xmlns:p14="http://schemas.microsoft.com/office/powerpoint/2010/main" val="17120641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1043508" y="1124744"/>
            <a:ext cx="7200900" cy="4679950"/>
          </a:xfrm>
          <a:ln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marL="0" indent="0" algn="ctr">
              <a:buNone/>
            </a:pPr>
            <a:r>
              <a:rPr lang="pt-PT" sz="4400" b="1" dirty="0">
                <a:solidFill>
                  <a:schemeClr val="accent6">
                    <a:lumMod val="75000"/>
                  </a:schemeClr>
                </a:solidFill>
              </a:rPr>
              <a:t>Parabéns! </a:t>
            </a:r>
          </a:p>
          <a:p>
            <a:pPr marL="0" indent="0" algn="ctr">
              <a:buNone/>
            </a:pPr>
            <a:r>
              <a:rPr lang="pt-PT" sz="6600" b="1" dirty="0">
                <a:solidFill>
                  <a:schemeClr val="accent6">
                    <a:lumMod val="75000"/>
                  </a:schemeClr>
                </a:solidFill>
              </a:rPr>
              <a:t>Acertaste</a:t>
            </a:r>
            <a:r>
              <a:rPr lang="pt-PT" sz="4400"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pt-PT" sz="6600" b="1" dirty="0">
                <a:solidFill>
                  <a:schemeClr val="accent6">
                    <a:lumMod val="75000"/>
                  </a:schemeClr>
                </a:solidFill>
                <a:sym typeface="Wingdings"/>
              </a:rPr>
              <a:t></a:t>
            </a:r>
          </a:p>
        </p:txBody>
      </p:sp>
      <p:sp>
        <p:nvSpPr>
          <p:cNvPr id="4" name="Rectangle 3"/>
          <p:cNvSpPr/>
          <p:nvPr/>
        </p:nvSpPr>
        <p:spPr>
          <a:xfrm>
            <a:off x="2536509" y="5867980"/>
            <a:ext cx="40318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t-PT" b="1" dirty="0">
                <a:solidFill>
                  <a:schemeClr val="accent6">
                    <a:lumMod val="50000"/>
                  </a:schemeClr>
                </a:solidFill>
              </a:rPr>
              <a:t>(clica </a:t>
            </a:r>
            <a:r>
              <a:rPr lang="pt-PT" b="1" dirty="0">
                <a:solidFill>
                  <a:schemeClr val="accent6">
                    <a:lumMod val="50000"/>
                  </a:schemeClr>
                </a:solidFill>
                <a:hlinkClick r:id="rId2" action="ppaction://hlinksldjump"/>
              </a:rPr>
              <a:t>aqui</a:t>
            </a:r>
            <a:r>
              <a:rPr lang="pt-PT" b="1" dirty="0">
                <a:solidFill>
                  <a:schemeClr val="accent6">
                    <a:lumMod val="50000"/>
                  </a:schemeClr>
                </a:solidFill>
              </a:rPr>
              <a:t> para voltares à questão)</a:t>
            </a:r>
          </a:p>
        </p:txBody>
      </p:sp>
    </p:spTree>
    <p:extLst>
      <p:ext uri="{BB962C8B-B14F-4D97-AF65-F5344CB8AC3E}">
        <p14:creationId xmlns:p14="http://schemas.microsoft.com/office/powerpoint/2010/main" val="1687399124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Raiz">
      <a:dk1>
        <a:srgbClr val="555555"/>
      </a:dk1>
      <a:lt1>
        <a:srgbClr val="555555"/>
      </a:lt1>
      <a:dk2>
        <a:srgbClr val="FFFFFF"/>
      </a:dk2>
      <a:lt2>
        <a:srgbClr val="FFFFFF"/>
      </a:lt2>
      <a:accent1>
        <a:srgbClr val="96C832"/>
      </a:accent1>
      <a:accent2>
        <a:srgbClr val="7F7F7F"/>
      </a:accent2>
      <a:accent3>
        <a:srgbClr val="92D050"/>
      </a:accent3>
      <a:accent4>
        <a:srgbClr val="96C832"/>
      </a:accent4>
      <a:accent5>
        <a:srgbClr val="7F7F7F"/>
      </a:accent5>
      <a:accent6>
        <a:srgbClr val="555555"/>
      </a:accent6>
      <a:hlink>
        <a:srgbClr val="96C832"/>
      </a:hlink>
      <a:folHlink>
        <a:srgbClr val="555555"/>
      </a:folHlink>
    </a:clrScheme>
    <a:fontScheme name="Personalizado 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1658</TotalTime>
  <Words>409</Words>
  <Application>Microsoft Office PowerPoint</Application>
  <PresentationFormat>On-screen Show (4:3)</PresentationFormat>
  <Paragraphs>59</Paragraphs>
  <Slides>8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Wingdings</vt:lpstr>
      <vt:lpstr>1_Office Theme</vt:lpstr>
      <vt:lpstr>PowerPoint Presentation</vt:lpstr>
      <vt:lpstr>Processos de conservação dos alimentos</vt:lpstr>
      <vt:lpstr>Processos de conservação dos alimentos</vt:lpstr>
      <vt:lpstr>Aditivos químicos na conservação dos alimentos</vt:lpstr>
      <vt:lpstr>Indicação de aditivos  químicos nos rótulos</vt:lpstr>
      <vt:lpstr>Clica nas opções corretas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Susana Lourenço</dc:creator>
  <cp:lastModifiedBy>Joana Fernandes Gomes</cp:lastModifiedBy>
  <cp:revision>197</cp:revision>
  <dcterms:created xsi:type="dcterms:W3CDTF">2015-12-28T12:05:59Z</dcterms:created>
  <dcterms:modified xsi:type="dcterms:W3CDTF">2017-09-01T17:02:03Z</dcterms:modified>
</cp:coreProperties>
</file>