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54" y="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692886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318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812986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</a:t>
            </a: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523206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01-08-2017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35337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sp>
        <p:nvSpPr>
          <p:cNvPr id="12" name="TextBox 11"/>
          <p:cNvSpPr txBox="1"/>
          <p:nvPr userDrawn="1"/>
        </p:nvSpPr>
        <p:spPr>
          <a:xfrm>
            <a:off x="179512" y="6381328"/>
            <a:ext cx="878497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b="1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Ciência viva</a:t>
            </a:r>
            <a:r>
              <a:rPr lang="pt-PT" sz="800" b="1" baseline="0" dirty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/ 6.º ano </a:t>
            </a:r>
            <a:endParaRPr lang="pt-PT" sz="8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2017.</a:t>
            </a:r>
            <a:r>
              <a:rPr lang="en-US" sz="8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708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667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5664" b="9917"/>
          <a:stretch/>
        </p:blipFill>
        <p:spPr>
          <a:xfrm>
            <a:off x="-1620688" y="764704"/>
            <a:ext cx="11548696" cy="6093296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2996952"/>
            <a:ext cx="9144000" cy="1119806"/>
          </a:xfrm>
          <a:solidFill>
            <a:schemeClr val="accent5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 fontScale="92500"/>
          </a:bodyPr>
          <a:lstStyle/>
          <a:p>
            <a:r>
              <a:rPr lang="pt-PT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+mj-lt"/>
                <a:cs typeface="+mj-cs"/>
              </a:rPr>
              <a:t>Constituintes do sangue</a:t>
            </a:r>
          </a:p>
        </p:txBody>
      </p:sp>
    </p:spTree>
    <p:extLst>
      <p:ext uri="{BB962C8B-B14F-4D97-AF65-F5344CB8AC3E}">
        <p14:creationId xmlns:p14="http://schemas.microsoft.com/office/powerpoint/2010/main" val="7511619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Blood, Cells, Red, Medical, Medicine, Anatomy, Health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1035276"/>
            <a:ext cx="9144000" cy="53798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179512" y="260648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Funções do sangue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79512" y="3356992"/>
            <a:ext cx="8712968" cy="2862322"/>
          </a:xfrm>
          <a:prstGeom prst="rect">
            <a:avLst/>
          </a:prstGeom>
          <a:solidFill>
            <a:schemeClr val="bg2">
              <a:alpha val="80000"/>
            </a:schemeClr>
          </a:solidFill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dirty="0"/>
              <a:t>Transporte de substâncias, como oxigénio e nutrientes.</a:t>
            </a:r>
          </a:p>
          <a:p>
            <a:pPr algn="just">
              <a:lnSpc>
                <a:spcPct val="150000"/>
              </a:lnSpc>
            </a:pPr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dirty="0"/>
              <a:t>Defesa do organismo contra micro-organismos causadores de doenças.</a:t>
            </a:r>
          </a:p>
          <a:p>
            <a:pPr algn="just">
              <a:lnSpc>
                <a:spcPct val="150000"/>
              </a:lnSpc>
            </a:pPr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dirty="0"/>
              <a:t>Manutenção da temperatura do corpo.</a:t>
            </a:r>
          </a:p>
          <a:p>
            <a:pPr algn="just">
              <a:lnSpc>
                <a:spcPct val="150000"/>
              </a:lnSpc>
            </a:pPr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dirty="0"/>
              <a:t>Reserva de água.</a:t>
            </a:r>
          </a:p>
        </p:txBody>
      </p:sp>
    </p:spTree>
    <p:extLst>
      <p:ext uri="{BB962C8B-B14F-4D97-AF65-F5344CB8AC3E}">
        <p14:creationId xmlns:p14="http://schemas.microsoft.com/office/powerpoint/2010/main" val="37851555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Blood, Neutrophil, Segmented Neutrophil, Granulocyte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998271"/>
            <a:ext cx="9144000" cy="5311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aixaDeTexto 4"/>
          <p:cNvSpPr txBox="1"/>
          <p:nvPr/>
        </p:nvSpPr>
        <p:spPr>
          <a:xfrm>
            <a:off x="27099" y="2924944"/>
            <a:ext cx="9144000" cy="3046988"/>
          </a:xfrm>
          <a:prstGeom prst="rect">
            <a:avLst/>
          </a:prstGeom>
          <a:solidFill>
            <a:schemeClr val="bg2">
              <a:alpha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PT" sz="2400" dirty="0"/>
              <a:t>No nosso corpo circulam dois tipos de sangue:</a:t>
            </a:r>
          </a:p>
          <a:p>
            <a:pPr algn="just"/>
            <a:endParaRPr lang="pt-PT" sz="2400" dirty="0">
              <a:solidFill>
                <a:schemeClr val="accent2">
                  <a:lumMod val="50000"/>
                </a:schemeClr>
              </a:solidFill>
            </a:endParaRPr>
          </a:p>
          <a:p>
            <a:pPr algn="just"/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b="1" dirty="0"/>
              <a:t>sangue arterial </a:t>
            </a:r>
            <a:r>
              <a:rPr lang="pt-PT" sz="2400" dirty="0"/>
              <a:t>– rico em oxigénio (apresenta um tom de vermelho mais claro).</a:t>
            </a:r>
          </a:p>
          <a:p>
            <a:pPr algn="just"/>
            <a:endParaRPr lang="pt-PT" sz="2400" dirty="0"/>
          </a:p>
          <a:p>
            <a:pPr algn="just"/>
            <a:r>
              <a:rPr lang="pt-PT" sz="2400" dirty="0">
                <a:solidFill>
                  <a:schemeClr val="accent2">
                    <a:lumMod val="50000"/>
                  </a:schemeClr>
                </a:solidFill>
              </a:rPr>
              <a:t>• </a:t>
            </a:r>
            <a:r>
              <a:rPr lang="pt-PT" sz="2400" b="1" dirty="0"/>
              <a:t>sangue venoso </a:t>
            </a:r>
            <a:r>
              <a:rPr lang="pt-PT" sz="2400" dirty="0"/>
              <a:t>– rico em dióxido de carbono (normalmente representa-se pela cor azul, no entanto, é vermelho escuro).</a:t>
            </a:r>
          </a:p>
          <a:p>
            <a:pPr algn="just"/>
            <a:endParaRPr lang="pt-PT" sz="2400" dirty="0"/>
          </a:p>
        </p:txBody>
      </p:sp>
      <p:sp>
        <p:nvSpPr>
          <p:cNvPr id="6" name="CaixaDeTexto 3"/>
          <p:cNvSpPr txBox="1"/>
          <p:nvPr/>
        </p:nvSpPr>
        <p:spPr>
          <a:xfrm>
            <a:off x="179512" y="260648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Tipos de sangue</a:t>
            </a:r>
          </a:p>
        </p:txBody>
      </p:sp>
    </p:spTree>
    <p:extLst>
      <p:ext uri="{BB962C8B-B14F-4D97-AF65-F5344CB8AC3E}">
        <p14:creationId xmlns:p14="http://schemas.microsoft.com/office/powerpoint/2010/main" val="2887990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/>
          <p:cNvSpPr txBox="1"/>
          <p:nvPr/>
        </p:nvSpPr>
        <p:spPr>
          <a:xfrm>
            <a:off x="5869748" y="1044148"/>
            <a:ext cx="25922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Eritrócitos, hemácias ou glóbulos vermelhos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9632" y="4765397"/>
            <a:ext cx="1032404" cy="94546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3528" y="2018309"/>
            <a:ext cx="4464496" cy="3942438"/>
          </a:xfrm>
          <a:prstGeom prst="rect">
            <a:avLst/>
          </a:prstGeom>
        </p:spPr>
      </p:pic>
      <p:cxnSp>
        <p:nvCxnSpPr>
          <p:cNvPr id="6" name="Conexão recta unidireccional 5"/>
          <p:cNvCxnSpPr/>
          <p:nvPr/>
        </p:nvCxnSpPr>
        <p:spPr>
          <a:xfrm flipH="1">
            <a:off x="3851920" y="1421887"/>
            <a:ext cx="1872208" cy="8549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0" name="CaixaDeTexto 3"/>
          <p:cNvSpPr txBox="1"/>
          <p:nvPr/>
        </p:nvSpPr>
        <p:spPr>
          <a:xfrm>
            <a:off x="179512" y="260648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Glóbulos vermelhos</a:t>
            </a:r>
          </a:p>
        </p:txBody>
      </p:sp>
      <p:sp>
        <p:nvSpPr>
          <p:cNvPr id="11" name="CaixaDeTexto 6"/>
          <p:cNvSpPr txBox="1"/>
          <p:nvPr/>
        </p:nvSpPr>
        <p:spPr>
          <a:xfrm>
            <a:off x="5991548" y="5975987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M.E.V</a:t>
            </a:r>
          </a:p>
        </p:txBody>
      </p:sp>
      <p:sp>
        <p:nvSpPr>
          <p:cNvPr id="12" name="CaixaDeTexto 6"/>
          <p:cNvSpPr txBox="1"/>
          <p:nvPr/>
        </p:nvSpPr>
        <p:spPr>
          <a:xfrm>
            <a:off x="981641" y="605020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M.O.C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71239" y="4315607"/>
            <a:ext cx="1815287" cy="1845046"/>
          </a:xfrm>
          <a:prstGeom prst="rect">
            <a:avLst/>
          </a:prstGeom>
        </p:spPr>
      </p:pic>
      <p:sp>
        <p:nvSpPr>
          <p:cNvPr id="16" name="CaixaDeTexto 6"/>
          <p:cNvSpPr txBox="1"/>
          <p:nvPr/>
        </p:nvSpPr>
        <p:spPr>
          <a:xfrm>
            <a:off x="5869424" y="1979818"/>
            <a:ext cx="24832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Leucócitos ou glóbulos brancos</a:t>
            </a:r>
          </a:p>
        </p:txBody>
      </p:sp>
      <p:sp>
        <p:nvSpPr>
          <p:cNvPr id="17" name="CaixaDeTexto 6"/>
          <p:cNvSpPr txBox="1"/>
          <p:nvPr/>
        </p:nvSpPr>
        <p:spPr>
          <a:xfrm>
            <a:off x="5862283" y="2958079"/>
            <a:ext cx="24092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/>
              <a:t>Trombócitos ou plaquetas</a:t>
            </a:r>
          </a:p>
        </p:txBody>
      </p:sp>
      <p:cxnSp>
        <p:nvCxnSpPr>
          <p:cNvPr id="18" name="Conexão recta unidireccional 5"/>
          <p:cNvCxnSpPr/>
          <p:nvPr/>
        </p:nvCxnSpPr>
        <p:spPr>
          <a:xfrm flipH="1">
            <a:off x="2699792" y="2363668"/>
            <a:ext cx="3024336" cy="6194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Conexão recta unidireccional 5"/>
          <p:cNvCxnSpPr>
            <a:stCxn id="17" idx="1"/>
          </p:cNvCxnSpPr>
          <p:nvPr/>
        </p:nvCxnSpPr>
        <p:spPr>
          <a:xfrm flipH="1">
            <a:off x="3851718" y="3281245"/>
            <a:ext cx="2010565" cy="35437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21407" y="3821796"/>
            <a:ext cx="896730" cy="958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0623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0" y="188640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Plasma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355976" y="1700808"/>
            <a:ext cx="43924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O plasma é o constituinte </a:t>
            </a:r>
            <a:r>
              <a:rPr lang="pt-PT" b="1" dirty="0"/>
              <a:t>líquido </a:t>
            </a:r>
            <a:r>
              <a:rPr lang="pt-PT" dirty="0"/>
              <a:t>do sangue e corresponde a </a:t>
            </a:r>
            <a:r>
              <a:rPr lang="pt-PT" b="1" dirty="0"/>
              <a:t>metade do volume</a:t>
            </a:r>
            <a:r>
              <a:rPr lang="pt-PT" dirty="0"/>
              <a:t> total do sangue.</a:t>
            </a:r>
          </a:p>
          <a:p>
            <a:pPr algn="just">
              <a:lnSpc>
                <a:spcPct val="150000"/>
              </a:lnSpc>
            </a:pPr>
            <a:endParaRPr lang="pt-PT" dirty="0"/>
          </a:p>
          <a:p>
            <a:pPr algn="just">
              <a:lnSpc>
                <a:spcPct val="150000"/>
              </a:lnSpc>
            </a:pPr>
            <a:r>
              <a:rPr lang="pt-PT" dirty="0"/>
              <a:t>Tem cor amarelada e </a:t>
            </a:r>
            <a:r>
              <a:rPr lang="pt-PT" b="1" dirty="0"/>
              <a:t>transporta</a:t>
            </a:r>
            <a:r>
              <a:rPr lang="pt-PT" dirty="0"/>
              <a:t> todos os outros constituintes do sangue pelo corpo todo.</a:t>
            </a:r>
          </a:p>
          <a:p>
            <a:pPr algn="just">
              <a:lnSpc>
                <a:spcPct val="150000"/>
              </a:lnSpc>
            </a:pPr>
            <a:endParaRPr lang="pt-PT" dirty="0"/>
          </a:p>
          <a:p>
            <a:pPr algn="just">
              <a:lnSpc>
                <a:spcPct val="150000"/>
              </a:lnSpc>
            </a:pPr>
            <a:r>
              <a:rPr lang="pt-PT" dirty="0"/>
              <a:t>É constituído por </a:t>
            </a:r>
            <a:r>
              <a:rPr lang="pt-PT" b="1" dirty="0"/>
              <a:t>água</a:t>
            </a:r>
            <a:r>
              <a:rPr lang="pt-PT" dirty="0"/>
              <a:t> (95%), </a:t>
            </a:r>
            <a:r>
              <a:rPr lang="pt-PT" b="1" dirty="0"/>
              <a:t>proteínas</a:t>
            </a:r>
            <a:r>
              <a:rPr lang="pt-PT" dirty="0"/>
              <a:t> e outras substâncias dissolvidas.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35" t="11635" r="36936" b="15411"/>
          <a:stretch/>
        </p:blipFill>
        <p:spPr>
          <a:xfrm flipH="1">
            <a:off x="-36512" y="1700808"/>
            <a:ext cx="4056774" cy="4536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760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16024" y="260648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Hemácias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211960" y="1326522"/>
            <a:ext cx="4536504" cy="4662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As hemácias, glóbulos vermelhos, ou eritrócitos, são constituintes </a:t>
            </a:r>
            <a:r>
              <a:rPr lang="pt-PT" b="1" dirty="0"/>
              <a:t>sólidos </a:t>
            </a:r>
            <a:r>
              <a:rPr lang="pt-PT" dirty="0"/>
              <a:t>do sangue e apresentam cor vermelha. </a:t>
            </a:r>
          </a:p>
          <a:p>
            <a:pPr algn="just">
              <a:lnSpc>
                <a:spcPct val="150000"/>
              </a:lnSpc>
            </a:pPr>
            <a:endParaRPr lang="pt-PT" dirty="0"/>
          </a:p>
          <a:p>
            <a:pPr algn="just">
              <a:lnSpc>
                <a:spcPct val="150000"/>
              </a:lnSpc>
            </a:pPr>
            <a:r>
              <a:rPr lang="pt-PT" b="1" dirty="0"/>
              <a:t>Não possuem núcleo </a:t>
            </a:r>
            <a:r>
              <a:rPr lang="pt-PT" dirty="0"/>
              <a:t>e contêm grandes quantidades de </a:t>
            </a:r>
            <a:r>
              <a:rPr lang="pt-PT" b="1" dirty="0"/>
              <a:t>hemoglobina</a:t>
            </a:r>
            <a:r>
              <a:rPr lang="pt-PT" dirty="0"/>
              <a:t> no seu citoplasma, uma proteína responsável pela sua cor vermelha.</a:t>
            </a:r>
          </a:p>
          <a:p>
            <a:pPr algn="just">
              <a:lnSpc>
                <a:spcPct val="150000"/>
              </a:lnSpc>
            </a:pPr>
            <a:endParaRPr lang="pt-PT" dirty="0"/>
          </a:p>
          <a:p>
            <a:pPr algn="just">
              <a:lnSpc>
                <a:spcPct val="150000"/>
              </a:lnSpc>
            </a:pPr>
            <a:r>
              <a:rPr lang="pt-PT" dirty="0"/>
              <a:t>São produzidos na </a:t>
            </a:r>
            <a:r>
              <a:rPr lang="pt-PT" b="1" dirty="0"/>
              <a:t>medula óssea </a:t>
            </a:r>
            <a:r>
              <a:rPr lang="pt-PT" dirty="0"/>
              <a:t>a uma velocidade de 2 milhões por segundo.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5616" y="2564904"/>
            <a:ext cx="1800200" cy="164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194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179512" y="188640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Leucócitos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3635896" y="1352956"/>
            <a:ext cx="518457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Os leucócitos, ou glóbulos brancos, são constituintes </a:t>
            </a:r>
            <a:r>
              <a:rPr lang="pt-PT" b="1" dirty="0"/>
              <a:t>sólidos </a:t>
            </a:r>
            <a:r>
              <a:rPr lang="pt-PT" dirty="0"/>
              <a:t>do sangue e apresentam </a:t>
            </a:r>
            <a:r>
              <a:rPr lang="pt-PT" b="1" dirty="0"/>
              <a:t>núcleo</a:t>
            </a:r>
            <a:r>
              <a:rPr lang="pt-PT" dirty="0"/>
              <a:t>. </a:t>
            </a:r>
          </a:p>
          <a:p>
            <a:pPr algn="just">
              <a:lnSpc>
                <a:spcPct val="150000"/>
              </a:lnSpc>
            </a:pPr>
            <a:endParaRPr lang="pt-PT" dirty="0"/>
          </a:p>
          <a:p>
            <a:pPr algn="just">
              <a:lnSpc>
                <a:spcPct val="150000"/>
              </a:lnSpc>
            </a:pPr>
            <a:r>
              <a:rPr lang="pt-PT" dirty="0"/>
              <a:t>Existem</a:t>
            </a:r>
            <a:r>
              <a:rPr lang="pt-PT" b="1" dirty="0"/>
              <a:t> </a:t>
            </a:r>
            <a:r>
              <a:rPr lang="pt-PT" dirty="0"/>
              <a:t>vários tipos (como basófilos, eosinófilos e neutrófilos), cada um com uma </a:t>
            </a:r>
            <a:r>
              <a:rPr lang="pt-PT" b="1" dirty="0"/>
              <a:t>função específica</a:t>
            </a:r>
            <a:r>
              <a:rPr lang="pt-PT" dirty="0"/>
              <a:t>.</a:t>
            </a:r>
          </a:p>
          <a:p>
            <a:pPr algn="just">
              <a:lnSpc>
                <a:spcPct val="150000"/>
              </a:lnSpc>
            </a:pPr>
            <a:endParaRPr lang="pt-PT" dirty="0"/>
          </a:p>
          <a:p>
            <a:pPr algn="just">
              <a:lnSpc>
                <a:spcPct val="150000"/>
              </a:lnSpc>
            </a:pPr>
            <a:r>
              <a:rPr lang="pt-PT" dirty="0"/>
              <a:t>Funcionam como se fossem seres vivos independentes, deslocando-se e </a:t>
            </a:r>
            <a:r>
              <a:rPr lang="pt-PT" b="1" dirty="0"/>
              <a:t>capturando outras células </a:t>
            </a:r>
            <a:r>
              <a:rPr lang="pt-PT" dirty="0"/>
              <a:t>(estranhas ao corpo), como que por vontade própria.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3568" y="2636912"/>
            <a:ext cx="1815287" cy="1845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4857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/>
          <p:cNvSpPr txBox="1"/>
          <p:nvPr/>
        </p:nvSpPr>
        <p:spPr>
          <a:xfrm>
            <a:off x="216024" y="188640"/>
            <a:ext cx="9144000" cy="70788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defPPr>
              <a:defRPr lang="pt-PT"/>
            </a:defPPr>
            <a:lvl1pPr algn="ctr">
              <a:spcBef>
                <a:spcPct val="0"/>
              </a:spcBef>
              <a:buNone/>
              <a:defRPr sz="4000" b="1">
                <a:ln w="19050">
                  <a:solidFill>
                    <a:srgbClr val="C0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pt-PT" dirty="0"/>
              <a:t>Plaquetas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4427984" y="1916832"/>
            <a:ext cx="439248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/>
              <a:t>As plaquetas ou trombócitos são constituintes </a:t>
            </a:r>
            <a:r>
              <a:rPr lang="pt-PT" b="1" dirty="0"/>
              <a:t>sólidos </a:t>
            </a:r>
            <a:r>
              <a:rPr lang="pt-PT" dirty="0"/>
              <a:t>do sangue, fragmentos de células sem núcleo.</a:t>
            </a:r>
          </a:p>
          <a:p>
            <a:pPr algn="just">
              <a:lnSpc>
                <a:spcPct val="150000"/>
              </a:lnSpc>
            </a:pPr>
            <a:endParaRPr lang="pt-PT" dirty="0"/>
          </a:p>
          <a:p>
            <a:pPr algn="just">
              <a:lnSpc>
                <a:spcPct val="150000"/>
              </a:lnSpc>
            </a:pPr>
            <a:r>
              <a:rPr lang="pt-PT" dirty="0"/>
              <a:t>A diminuição da sua quantidade pode provocar hemorragias e uma quantidade anormal excessiva de plaquetas pode provocar tromboses.</a:t>
            </a:r>
          </a:p>
          <a:p>
            <a:pPr algn="just">
              <a:lnSpc>
                <a:spcPct val="150000"/>
              </a:lnSpc>
            </a:pPr>
            <a:endParaRPr lang="pt-PT" dirty="0"/>
          </a:p>
          <a:p>
            <a:pPr algn="just">
              <a:lnSpc>
                <a:spcPct val="150000"/>
              </a:lnSpc>
            </a:pPr>
            <a:endParaRPr lang="pt-PT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664" y="2492896"/>
            <a:ext cx="1368152" cy="1461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58590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193</TotalTime>
  <Words>311</Words>
  <Application>Microsoft Office PowerPoint</Application>
  <PresentationFormat>On-screen Show (4:3)</PresentationFormat>
  <Paragraphs>40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0" baseType="lpstr">
      <vt:lpstr>Arial</vt:lpstr>
      <vt:lpstr>1_Office Theme</vt:lpstr>
      <vt:lpstr>Constituintes do sangue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Constituintes do sangue</dc:title>
  <dc:creator>Arménio Rodrigues</dc:creator>
  <cp:lastModifiedBy>Joana Fernandes Gomes</cp:lastModifiedBy>
  <cp:revision>13</cp:revision>
  <dcterms:created xsi:type="dcterms:W3CDTF">2017-06-11T15:49:46Z</dcterms:created>
  <dcterms:modified xsi:type="dcterms:W3CDTF">2017-08-01T09:12:34Z</dcterms:modified>
</cp:coreProperties>
</file>