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sldIdLst>
    <p:sldId id="256" r:id="rId2"/>
    <p:sldId id="288" r:id="rId3"/>
    <p:sldId id="289" r:id="rId4"/>
    <p:sldId id="290" r:id="rId5"/>
    <p:sldId id="287" r:id="rId6"/>
    <p:sldId id="294" r:id="rId7"/>
    <p:sldId id="292" r:id="rId8"/>
    <p:sldId id="293" r:id="rId9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28D33"/>
    <a:srgbClr val="15D95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066" autoAdjust="0"/>
  </p:normalViewPr>
  <p:slideViewPr>
    <p:cSldViewPr>
      <p:cViewPr varScale="1">
        <p:scale>
          <a:sx n="102" d="100"/>
          <a:sy n="102" d="100"/>
        </p:scale>
        <p:origin x="1278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E14506-E360-2E41-B295-2A29540C8B8B}" type="datetimeFigureOut">
              <a:t>01-09-2017</a:t>
            </a:fld>
            <a:endParaRPr lang="pt-P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72F746-E96F-D14F-AD6A-7D3F5F61799B}" type="slidenum"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1293401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rgbClr val="555555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pt-P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accent3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2104765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89630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>
            <a:off x="179512" y="6642556"/>
            <a:ext cx="864096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Estes  conteúdos não podem ser reproduzidos, copiados, alterados ou partilhados, no todo ou em parte, sem a autorização escrita da Raiz Editora.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4855011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C270875-E729-438F-AD64-DA10B3256A5A}" type="datetimeFigureOut">
              <a:rPr lang="pt-PT" smtClean="0"/>
              <a:t>01-09-2017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7AC85B3-BB92-4040-8F52-E774985663B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9835196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70875-E729-438F-AD64-DA10B3256A5A}" type="datetimeFigureOut">
              <a:rPr lang="pt-PT" smtClean="0"/>
              <a:t>01-09-2017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C85B3-BB92-4040-8F52-E774985663B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8997106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35696" y="172269"/>
            <a:ext cx="6192688" cy="80845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  <a:endParaRPr lang="pt-PT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75340"/>
            <a:ext cx="8229600" cy="44930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PT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8695" y="116632"/>
            <a:ext cx="675793" cy="827998"/>
          </a:xfrm>
          <a:prstGeom prst="rect">
            <a:avLst/>
          </a:prstGeom>
        </p:spPr>
      </p:pic>
      <p:sp>
        <p:nvSpPr>
          <p:cNvPr id="12" name="TextBox 11"/>
          <p:cNvSpPr txBox="1"/>
          <p:nvPr userDrawn="1"/>
        </p:nvSpPr>
        <p:spPr>
          <a:xfrm>
            <a:off x="179512" y="6381328"/>
            <a:ext cx="87849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" b="1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Ciência viva</a:t>
            </a:r>
            <a:r>
              <a:rPr lang="pt-PT" sz="800" b="1" baseline="0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/ 6.º ano </a:t>
            </a:r>
            <a:endParaRPr lang="pt-PT" sz="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t-PT" sz="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© Raiz Editora, 2017.</a:t>
            </a:r>
            <a:r>
              <a:rPr lang="en-US" sz="8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Todos os direitos reservados. </a:t>
            </a:r>
            <a:endParaRPr lang="en-US" sz="800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64" y="44624"/>
            <a:ext cx="2125072" cy="971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59794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rgbClr val="96C832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rgbClr val="555555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accent3">
              <a:lumMod val="75000"/>
            </a:schemeClr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accent4">
              <a:lumMod val="60000"/>
              <a:lumOff val="40000"/>
            </a:schemeClr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accent4">
              <a:lumMod val="75000"/>
            </a:schemeClr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4" Type="http://schemas.openxmlformats.org/officeDocument/2006/relationships/slide" Target="slide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" Target="slide5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" Target="slide5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 txBox="1">
            <a:spLocks/>
          </p:cNvSpPr>
          <p:nvPr/>
        </p:nvSpPr>
        <p:spPr>
          <a:xfrm>
            <a:off x="0" y="1988840"/>
            <a:ext cx="9144000" cy="1512168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92500" lnSpcReduction="20000"/>
          </a:bodyPr>
          <a:lstStyle>
            <a:defPPr>
              <a:defRPr lang="pt-PT"/>
            </a:defPPr>
            <a:lvl1pPr algn="ctr">
              <a:spcBef>
                <a:spcPct val="0"/>
              </a:spcBef>
              <a:buNone/>
              <a:defRPr sz="6000" b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j-lt"/>
                <a:ea typeface="+mj-ea"/>
                <a:cs typeface="+mj-cs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pt-PT" dirty="0"/>
              <a:t>Digestão no estômago e intestino</a:t>
            </a:r>
          </a:p>
        </p:txBody>
      </p:sp>
    </p:spTree>
    <p:extLst>
      <p:ext uri="{BB962C8B-B14F-4D97-AF65-F5344CB8AC3E}">
        <p14:creationId xmlns:p14="http://schemas.microsoft.com/office/powerpoint/2010/main" val="342867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275"/>
          <a:stretch/>
        </p:blipFill>
        <p:spPr>
          <a:xfrm>
            <a:off x="2807296" y="1052736"/>
            <a:ext cx="6336704" cy="5170623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8254" y="357070"/>
            <a:ext cx="6192688" cy="808459"/>
          </a:xfrm>
          <a:noFill/>
          <a:ln>
            <a:noFill/>
          </a:ln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t-PT" b="1" dirty="0">
                <a:ln w="1905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j-lt"/>
                <a:cs typeface="+mj-cs"/>
              </a:rPr>
              <a:t>Formação do </a:t>
            </a:r>
            <a:br>
              <a:rPr lang="pt-PT" b="1" dirty="0">
                <a:ln w="1905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j-lt"/>
                <a:cs typeface="+mj-cs"/>
              </a:rPr>
            </a:br>
            <a:r>
              <a:rPr lang="pt-PT" b="1" dirty="0">
                <a:ln w="1905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j-lt"/>
                <a:cs typeface="+mj-cs"/>
              </a:rPr>
              <a:t>quimo no estômago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563774" y="1460775"/>
            <a:ext cx="3720194" cy="1754326"/>
          </a:xfrm>
          <a:solidFill>
            <a:schemeClr val="tx2">
              <a:lumMod val="95000"/>
            </a:schemeClr>
          </a:solidFill>
          <a:ln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>
            <a:sp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pt-PT" sz="1800" dirty="0"/>
              <a:t>O </a:t>
            </a:r>
            <a:r>
              <a:rPr lang="pt-PT" sz="1800" b="1" dirty="0"/>
              <a:t>suco gástrico</a:t>
            </a:r>
            <a:r>
              <a:rPr lang="pt-PT" sz="1800" dirty="0"/>
              <a:t>, produzido pelas glândulas existentes nas paredes do estômago, mistura-se com o com o </a:t>
            </a:r>
            <a:r>
              <a:rPr lang="pt-PT" sz="1800" b="1" dirty="0"/>
              <a:t>bolo alimentar</a:t>
            </a:r>
            <a:r>
              <a:rPr lang="pt-PT" sz="1800" dirty="0"/>
              <a:t>.</a:t>
            </a:r>
          </a:p>
        </p:txBody>
      </p:sp>
      <p:sp>
        <p:nvSpPr>
          <p:cNvPr id="4" name="Seta: Para Baixo 3"/>
          <p:cNvSpPr/>
          <p:nvPr/>
        </p:nvSpPr>
        <p:spPr>
          <a:xfrm>
            <a:off x="1907704" y="3454727"/>
            <a:ext cx="714338" cy="1080120"/>
          </a:xfrm>
          <a:prstGeom prst="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8" name="Marcador de Posição de Conteúdo 2"/>
          <p:cNvSpPr txBox="1">
            <a:spLocks/>
          </p:cNvSpPr>
          <p:nvPr/>
        </p:nvSpPr>
        <p:spPr>
          <a:xfrm>
            <a:off x="563774" y="4826877"/>
            <a:ext cx="3720194" cy="1338828"/>
          </a:xfrm>
          <a:prstGeom prst="rect">
            <a:avLst/>
          </a:prstGeom>
          <a:solidFill>
            <a:schemeClr val="tx2">
              <a:lumMod val="95000"/>
            </a:schemeClr>
          </a:solidFill>
          <a:ln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>
            <a:spAutoFit/>
          </a:bodyPr>
          <a:lstStyle>
            <a:lvl1pPr indent="0" algn="just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pt-PT" dirty="0"/>
              <a:t>As paredes do estômago efetuam os </a:t>
            </a:r>
            <a:r>
              <a:rPr lang="pt-PT" b="1" dirty="0"/>
              <a:t>movimentos peristálticos </a:t>
            </a:r>
            <a:r>
              <a:rPr lang="pt-PT" dirty="0"/>
              <a:t>e forma-se assim o </a:t>
            </a:r>
            <a:r>
              <a:rPr lang="pt-PT" b="1" dirty="0"/>
              <a:t>quimo</a:t>
            </a:r>
            <a:r>
              <a:rPr lang="pt-PT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767042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948"/>
          <a:stretch/>
        </p:blipFill>
        <p:spPr>
          <a:xfrm>
            <a:off x="3325025" y="1412776"/>
            <a:ext cx="5639463" cy="4968552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t-PT" b="1" dirty="0">
                <a:ln w="1905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j-lt"/>
                <a:cs typeface="+mj-cs"/>
              </a:rPr>
              <a:t>Os sucos que atuam no intestino delgado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18356" y="1268760"/>
            <a:ext cx="3385669" cy="1754326"/>
          </a:xfrm>
          <a:solidFill>
            <a:schemeClr val="tx2">
              <a:lumMod val="95000"/>
            </a:schemeClr>
          </a:solidFill>
          <a:ln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>
            <a:sp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pt-PT" sz="1800" dirty="0"/>
              <a:t>Ao intestino delgado chega o </a:t>
            </a:r>
            <a:r>
              <a:rPr lang="pt-PT" sz="1800" b="1" dirty="0"/>
              <a:t>suco pancreático</a:t>
            </a:r>
            <a:r>
              <a:rPr lang="pt-PT" sz="1800" dirty="0"/>
              <a:t> (produzido no pâncreas) e a </a:t>
            </a:r>
            <a:r>
              <a:rPr lang="pt-PT" sz="1800" b="1" dirty="0"/>
              <a:t>bílis</a:t>
            </a:r>
            <a:r>
              <a:rPr lang="pt-PT" sz="1800" dirty="0"/>
              <a:t> (produzida pelo fígado).</a:t>
            </a:r>
          </a:p>
        </p:txBody>
      </p:sp>
      <p:sp>
        <p:nvSpPr>
          <p:cNvPr id="4" name="Seta: Para Baixo 3"/>
          <p:cNvSpPr/>
          <p:nvPr/>
        </p:nvSpPr>
        <p:spPr>
          <a:xfrm>
            <a:off x="1689236" y="3195786"/>
            <a:ext cx="640029" cy="773304"/>
          </a:xfrm>
          <a:prstGeom prst="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8" name="Marcador de Posição de Conteúdo 2"/>
          <p:cNvSpPr txBox="1">
            <a:spLocks/>
          </p:cNvSpPr>
          <p:nvPr/>
        </p:nvSpPr>
        <p:spPr>
          <a:xfrm>
            <a:off x="314477" y="4071089"/>
            <a:ext cx="3389548" cy="2169825"/>
          </a:xfrm>
          <a:prstGeom prst="rect">
            <a:avLst/>
          </a:prstGeom>
          <a:solidFill>
            <a:schemeClr val="tx2">
              <a:lumMod val="95000"/>
            </a:schemeClr>
          </a:solidFill>
          <a:ln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>
            <a:spAutoFit/>
          </a:bodyPr>
          <a:lstStyle>
            <a:lvl1pPr indent="0" algn="just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pt-PT" dirty="0"/>
              <a:t>O </a:t>
            </a:r>
            <a:r>
              <a:rPr lang="pt-PT" b="1" dirty="0"/>
              <a:t>suco intestinal</a:t>
            </a:r>
            <a:r>
              <a:rPr lang="pt-PT" dirty="0"/>
              <a:t>, produzido pelas glândulas das paredes do intestino delgado, junta-se à bílis e ao suco pancreático, envolvendo o quimo.</a:t>
            </a:r>
          </a:p>
        </p:txBody>
      </p:sp>
    </p:spTree>
    <p:extLst>
      <p:ext uri="{BB962C8B-B14F-4D97-AF65-F5344CB8AC3E}">
        <p14:creationId xmlns:p14="http://schemas.microsoft.com/office/powerpoint/2010/main" val="36870870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Miudezas, Marcação, Médica, Intestino, Fígad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1552225"/>
            <a:ext cx="4940156" cy="4631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t-PT" b="1" dirty="0">
                <a:ln w="1905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j-lt"/>
                <a:cs typeface="+mj-cs"/>
              </a:rPr>
              <a:t>Produção do quilo no intestino delgado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457200" y="1413051"/>
            <a:ext cx="3682752" cy="1338828"/>
          </a:xfrm>
          <a:solidFill>
            <a:schemeClr val="tx2">
              <a:lumMod val="95000"/>
            </a:schemeClr>
          </a:solidFill>
          <a:ln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>
            <a:sp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pt-PT" sz="1800" dirty="0"/>
              <a:t>As paredes do intestino delgado têm </a:t>
            </a:r>
            <a:r>
              <a:rPr lang="pt-PT" sz="1800" b="1" dirty="0"/>
              <a:t>movimentos involuntários </a:t>
            </a:r>
            <a:r>
              <a:rPr lang="pt-PT" sz="1800" dirty="0"/>
              <a:t>(movimentos peristálticos).</a:t>
            </a:r>
          </a:p>
        </p:txBody>
      </p:sp>
      <p:sp>
        <p:nvSpPr>
          <p:cNvPr id="4" name="Seta: Para Baixo 3"/>
          <p:cNvSpPr/>
          <p:nvPr/>
        </p:nvSpPr>
        <p:spPr>
          <a:xfrm>
            <a:off x="1691680" y="2982163"/>
            <a:ext cx="714338" cy="806877"/>
          </a:xfrm>
          <a:prstGeom prst="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8" name="Marcador de Posição de Conteúdo 2"/>
          <p:cNvSpPr txBox="1">
            <a:spLocks/>
          </p:cNvSpPr>
          <p:nvPr/>
        </p:nvSpPr>
        <p:spPr>
          <a:xfrm>
            <a:off x="435023" y="4013797"/>
            <a:ext cx="3661024" cy="2169825"/>
          </a:xfrm>
          <a:prstGeom prst="rect">
            <a:avLst/>
          </a:prstGeom>
          <a:solidFill>
            <a:schemeClr val="tx2">
              <a:lumMod val="95000"/>
            </a:schemeClr>
          </a:solidFill>
          <a:ln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>
            <a:spAutoFit/>
          </a:bodyPr>
          <a:lstStyle>
            <a:lvl1pPr indent="0" algn="just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pt-PT" dirty="0"/>
              <a:t>O quimo, com ajuda dos movimentos peristálticos e envolvido com o suco intestinal, a bílis e o suco pancreático, transforma-se em </a:t>
            </a:r>
            <a:r>
              <a:rPr lang="pt-PT" b="1" dirty="0"/>
              <a:t>quilo</a:t>
            </a:r>
            <a:r>
              <a:rPr lang="pt-PT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0012925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20000"/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87385" y="0"/>
            <a:ext cx="8229600" cy="1143000"/>
          </a:xfrm>
          <a:noFill/>
          <a:ln>
            <a:noFill/>
          </a:ln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t-PT" b="1" dirty="0">
                <a:ln w="1905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j-lt"/>
                <a:cs typeface="+mj-cs"/>
              </a:rPr>
              <a:t>Clica nas opções corretas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2885580" y="1916832"/>
            <a:ext cx="2927758" cy="15696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pt-PT"/>
            </a:defPPr>
            <a:lvl1pPr>
              <a:defRPr sz="2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lvl="1">
              <a:defRPr sz="2400" b="1" u="sng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2pPr>
          </a:lstStyle>
          <a:p>
            <a:pPr algn="ctr"/>
            <a:r>
              <a:rPr lang="pt-PT" sz="2400" dirty="0">
                <a:solidFill>
                  <a:schemeClr val="tx1"/>
                </a:solidFill>
              </a:rPr>
              <a:t>No estômago</a:t>
            </a:r>
          </a:p>
          <a:p>
            <a:pPr algn="ctr"/>
            <a:endParaRPr lang="pt-PT" sz="2400" b="0" dirty="0">
              <a:solidFill>
                <a:schemeClr val="tx1"/>
              </a:solidFill>
              <a:effectLst/>
            </a:endParaRPr>
          </a:p>
          <a:p>
            <a:pPr algn="ctr"/>
            <a:r>
              <a:rPr lang="pt-PT" sz="2400" dirty="0">
                <a:solidFill>
                  <a:schemeClr val="tx1"/>
                </a:solidFill>
                <a:effectLst/>
              </a:rPr>
              <a:t>a.</a:t>
            </a:r>
            <a:r>
              <a:rPr lang="pt-PT" sz="2400" b="0" dirty="0">
                <a:solidFill>
                  <a:schemeClr val="tx1"/>
                </a:solidFill>
                <a:effectLst/>
              </a:rPr>
              <a:t> </a:t>
            </a:r>
            <a:r>
              <a:rPr lang="pt-PT" sz="2400" b="0" dirty="0">
                <a:solidFill>
                  <a:schemeClr val="tx1"/>
                </a:solidFill>
                <a:effectLst/>
                <a:hlinkClick r:id="rId3" action="ppaction://hlinksldjump"/>
              </a:rPr>
              <a:t>forma-se o quimo</a:t>
            </a:r>
            <a:r>
              <a:rPr lang="pt-PT" sz="2400" b="0" dirty="0">
                <a:solidFill>
                  <a:schemeClr val="tx1"/>
                </a:solidFill>
                <a:effectLst/>
              </a:rPr>
              <a:t>.</a:t>
            </a:r>
          </a:p>
        </p:txBody>
      </p:sp>
      <p:sp>
        <p:nvSpPr>
          <p:cNvPr id="13" name="CaixaDeTexto 12"/>
          <p:cNvSpPr txBox="1"/>
          <p:nvPr/>
        </p:nvSpPr>
        <p:spPr>
          <a:xfrm>
            <a:off x="5813338" y="1916832"/>
            <a:ext cx="3166723" cy="193899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pt-PT"/>
            </a:defPPr>
            <a:lvl1pPr>
              <a:defRPr sz="4000">
                <a:solidFill>
                  <a:schemeClr val="lt1"/>
                </a:solidFill>
              </a:defRPr>
            </a:lvl1pPr>
            <a:lvl2pPr lvl="1">
              <a:defRPr sz="2400" b="1" u="sng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ctr"/>
            <a:r>
              <a:rPr lang="pt-PT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suco pancreático, a bílis e o suco intestinal atuam</a:t>
            </a:r>
          </a:p>
          <a:p>
            <a:pPr algn="ctr"/>
            <a:endParaRPr lang="pt-PT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pt-PT" sz="2400" b="1" dirty="0">
                <a:solidFill>
                  <a:schemeClr val="tx1"/>
                </a:solidFill>
              </a:rPr>
              <a:t>a.</a:t>
            </a:r>
            <a:r>
              <a:rPr lang="pt-PT" sz="2400" dirty="0">
                <a:solidFill>
                  <a:schemeClr val="tx1"/>
                </a:solidFill>
              </a:rPr>
              <a:t> </a:t>
            </a:r>
            <a:r>
              <a:rPr lang="pt-PT" sz="2400" dirty="0">
                <a:solidFill>
                  <a:schemeClr val="tx1"/>
                </a:solidFill>
                <a:hlinkClick r:id="rId4" action="ppaction://hlinksldjump"/>
              </a:rPr>
              <a:t>no intestino grosso</a:t>
            </a:r>
            <a:r>
              <a:rPr lang="pt-PT" sz="2400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14" name="CaixaDeTexto 13"/>
          <p:cNvSpPr txBox="1"/>
          <p:nvPr/>
        </p:nvSpPr>
        <p:spPr>
          <a:xfrm>
            <a:off x="0" y="1916832"/>
            <a:ext cx="2952327" cy="120032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pt-PT"/>
            </a:defPPr>
            <a:lvl1pPr>
              <a:defRPr sz="2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lvl="1">
              <a:defRPr sz="2400" b="1" u="sng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2pPr>
          </a:lstStyle>
          <a:p>
            <a:pPr algn="ctr"/>
            <a:r>
              <a:rPr lang="pt-PT" sz="2400" dirty="0">
                <a:solidFill>
                  <a:schemeClr val="tx1"/>
                </a:solidFill>
              </a:rPr>
              <a:t>Na boca forma-se</a:t>
            </a:r>
          </a:p>
          <a:p>
            <a:pPr algn="ctr"/>
            <a:endParaRPr lang="pt-PT" sz="2400" dirty="0">
              <a:solidFill>
                <a:schemeClr val="tx1"/>
              </a:solidFill>
            </a:endParaRPr>
          </a:p>
          <a:p>
            <a:pPr algn="ctr"/>
            <a:r>
              <a:rPr lang="pt-PT" sz="2400" dirty="0">
                <a:solidFill>
                  <a:schemeClr val="tx1"/>
                </a:solidFill>
                <a:effectLst/>
              </a:rPr>
              <a:t>a.</a:t>
            </a:r>
            <a:r>
              <a:rPr lang="pt-PT" sz="2400" b="0" dirty="0">
                <a:solidFill>
                  <a:schemeClr val="tx1"/>
                </a:solidFill>
                <a:effectLst/>
              </a:rPr>
              <a:t> </a:t>
            </a:r>
            <a:r>
              <a:rPr lang="pt-PT" sz="2400" b="0" dirty="0">
                <a:solidFill>
                  <a:schemeClr val="tx1"/>
                </a:solidFill>
                <a:effectLst/>
                <a:hlinkClick r:id="rId4" action="ppaction://hlinksldjump"/>
              </a:rPr>
              <a:t>o quilo</a:t>
            </a:r>
            <a:r>
              <a:rPr lang="pt-PT" sz="2400" b="0" dirty="0">
                <a:solidFill>
                  <a:schemeClr val="tx1"/>
                </a:solidFill>
                <a:effectLst/>
              </a:rPr>
              <a:t>.</a:t>
            </a:r>
          </a:p>
        </p:txBody>
      </p:sp>
      <p:sp>
        <p:nvSpPr>
          <p:cNvPr id="7" name="CaixaDeTexto 13">
            <a:extLst>
              <a:ext uri="{FF2B5EF4-FFF2-40B4-BE49-F238E27FC236}">
                <a16:creationId xmlns:a16="http://schemas.microsoft.com/office/drawing/2014/main" id="{D50E9A1E-2FA5-4776-8EE0-72B5CFB7BA22}"/>
              </a:ext>
            </a:extLst>
          </p:cNvPr>
          <p:cNvSpPr txBox="1"/>
          <p:nvPr/>
        </p:nvSpPr>
        <p:spPr>
          <a:xfrm>
            <a:off x="27965" y="2978661"/>
            <a:ext cx="2952327" cy="830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pt-PT"/>
            </a:defPPr>
            <a:lvl1pPr>
              <a:defRPr sz="2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lvl="1">
              <a:defRPr sz="2400" b="1" u="sng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2pPr>
          </a:lstStyle>
          <a:p>
            <a:pPr algn="ctr"/>
            <a:endParaRPr lang="pt-PT" sz="2400" b="0" dirty="0">
              <a:solidFill>
                <a:schemeClr val="tx1"/>
              </a:solidFill>
              <a:effectLst/>
            </a:endParaRPr>
          </a:p>
          <a:p>
            <a:pPr algn="ctr"/>
            <a:r>
              <a:rPr lang="pt-PT" sz="2400" dirty="0">
                <a:solidFill>
                  <a:schemeClr val="tx1"/>
                </a:solidFill>
                <a:effectLst/>
              </a:rPr>
              <a:t>b.</a:t>
            </a:r>
            <a:r>
              <a:rPr lang="pt-PT" sz="2400" b="0" dirty="0">
                <a:solidFill>
                  <a:schemeClr val="tx1"/>
                </a:solidFill>
                <a:effectLst/>
              </a:rPr>
              <a:t> </a:t>
            </a:r>
            <a:r>
              <a:rPr lang="pt-PT" sz="2400" b="0" dirty="0">
                <a:solidFill>
                  <a:schemeClr val="tx1"/>
                </a:solidFill>
                <a:effectLst/>
                <a:hlinkClick r:id="rId4" action="ppaction://hlinksldjump"/>
              </a:rPr>
              <a:t>o quimo</a:t>
            </a:r>
            <a:r>
              <a:rPr lang="pt-PT" sz="2400" b="0" dirty="0">
                <a:solidFill>
                  <a:schemeClr val="tx1"/>
                </a:solidFill>
                <a:effectLst/>
              </a:rPr>
              <a:t>.</a:t>
            </a:r>
          </a:p>
        </p:txBody>
      </p:sp>
      <p:sp>
        <p:nvSpPr>
          <p:cNvPr id="8" name="CaixaDeTexto 13">
            <a:extLst>
              <a:ext uri="{FF2B5EF4-FFF2-40B4-BE49-F238E27FC236}">
                <a16:creationId xmlns:a16="http://schemas.microsoft.com/office/drawing/2014/main" id="{132D3225-A2FD-423C-AC9F-0E37A15B20E5}"/>
              </a:ext>
            </a:extLst>
          </p:cNvPr>
          <p:cNvSpPr txBox="1"/>
          <p:nvPr/>
        </p:nvSpPr>
        <p:spPr>
          <a:xfrm>
            <a:off x="32510" y="3948156"/>
            <a:ext cx="2952327" cy="4616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pt-PT"/>
            </a:defPPr>
            <a:lvl1pPr>
              <a:defRPr sz="2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lvl="1">
              <a:defRPr sz="2400" b="1" u="sng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2pPr>
          </a:lstStyle>
          <a:p>
            <a:pPr algn="ctr"/>
            <a:r>
              <a:rPr lang="pt-PT" sz="2400" dirty="0">
                <a:solidFill>
                  <a:schemeClr val="tx1"/>
                </a:solidFill>
                <a:effectLst/>
              </a:rPr>
              <a:t>c.</a:t>
            </a:r>
            <a:r>
              <a:rPr lang="pt-PT" sz="2400" b="0" dirty="0">
                <a:solidFill>
                  <a:schemeClr val="tx1"/>
                </a:solidFill>
                <a:effectLst/>
              </a:rPr>
              <a:t> </a:t>
            </a:r>
            <a:r>
              <a:rPr lang="pt-PT" sz="2400" b="0" dirty="0">
                <a:solidFill>
                  <a:schemeClr val="tx1"/>
                </a:solidFill>
                <a:effectLst/>
                <a:hlinkClick r:id="rId3" action="ppaction://hlinksldjump"/>
              </a:rPr>
              <a:t>o bolo alimentar</a:t>
            </a:r>
            <a:r>
              <a:rPr lang="pt-PT" sz="2400" b="0" dirty="0">
                <a:solidFill>
                  <a:schemeClr val="tx1"/>
                </a:solidFill>
                <a:effectLst/>
              </a:rPr>
              <a:t>.</a:t>
            </a:r>
          </a:p>
        </p:txBody>
      </p:sp>
      <p:sp>
        <p:nvSpPr>
          <p:cNvPr id="9" name="CaixaDeTexto 5">
            <a:extLst>
              <a:ext uri="{FF2B5EF4-FFF2-40B4-BE49-F238E27FC236}">
                <a16:creationId xmlns:a16="http://schemas.microsoft.com/office/drawing/2014/main" id="{88FB3548-5852-40B7-8BD0-641F67E87590}"/>
              </a:ext>
            </a:extLst>
          </p:cNvPr>
          <p:cNvSpPr txBox="1"/>
          <p:nvPr/>
        </p:nvSpPr>
        <p:spPr>
          <a:xfrm>
            <a:off x="2885580" y="3532659"/>
            <a:ext cx="2927758" cy="830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pt-PT"/>
            </a:defPPr>
            <a:lvl1pPr>
              <a:defRPr sz="2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lvl="1">
              <a:defRPr sz="2400" b="1" u="sng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2pPr>
          </a:lstStyle>
          <a:p>
            <a:pPr algn="ctr"/>
            <a:r>
              <a:rPr lang="pt-PT" sz="2400" dirty="0">
                <a:solidFill>
                  <a:schemeClr val="tx1"/>
                </a:solidFill>
                <a:effectLst/>
              </a:rPr>
              <a:t>b.</a:t>
            </a:r>
            <a:r>
              <a:rPr lang="pt-PT" sz="2400" b="0" dirty="0">
                <a:solidFill>
                  <a:schemeClr val="tx1"/>
                </a:solidFill>
                <a:effectLst/>
              </a:rPr>
              <a:t> </a:t>
            </a:r>
            <a:r>
              <a:rPr lang="pt-PT" sz="2400" b="0" dirty="0">
                <a:solidFill>
                  <a:schemeClr val="tx1"/>
                </a:solidFill>
                <a:effectLst/>
                <a:hlinkClick r:id="rId4" action="ppaction://hlinksldjump"/>
              </a:rPr>
              <a:t>atuam a bílis e o suco pancreático</a:t>
            </a:r>
            <a:r>
              <a:rPr lang="pt-PT" sz="2400" b="0" dirty="0">
                <a:solidFill>
                  <a:schemeClr val="tx1"/>
                </a:solidFill>
                <a:effectLst/>
              </a:rPr>
              <a:t>.</a:t>
            </a:r>
          </a:p>
        </p:txBody>
      </p:sp>
      <p:sp>
        <p:nvSpPr>
          <p:cNvPr id="10" name="CaixaDeTexto 5">
            <a:extLst>
              <a:ext uri="{FF2B5EF4-FFF2-40B4-BE49-F238E27FC236}">
                <a16:creationId xmlns:a16="http://schemas.microsoft.com/office/drawing/2014/main" id="{EFD19849-F3E7-43F0-98AF-92C08D0C1EAB}"/>
              </a:ext>
            </a:extLst>
          </p:cNvPr>
          <p:cNvSpPr txBox="1"/>
          <p:nvPr/>
        </p:nvSpPr>
        <p:spPr>
          <a:xfrm>
            <a:off x="2980292" y="4555353"/>
            <a:ext cx="2927758" cy="15696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pt-PT"/>
            </a:defPPr>
            <a:lvl1pPr>
              <a:defRPr sz="2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lvl="1">
              <a:defRPr sz="2400" b="1" u="sng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2pPr>
          </a:lstStyle>
          <a:p>
            <a:pPr algn="ctr"/>
            <a:r>
              <a:rPr lang="pt-PT" sz="2400" dirty="0">
                <a:solidFill>
                  <a:schemeClr val="tx1"/>
                </a:solidFill>
                <a:effectLst/>
              </a:rPr>
              <a:t>c.</a:t>
            </a:r>
            <a:r>
              <a:rPr lang="pt-PT" sz="2400" b="0" dirty="0">
                <a:solidFill>
                  <a:schemeClr val="tx1"/>
                </a:solidFill>
                <a:effectLst/>
              </a:rPr>
              <a:t> </a:t>
            </a:r>
            <a:r>
              <a:rPr lang="pt-PT" sz="2400" b="0" dirty="0">
                <a:solidFill>
                  <a:schemeClr val="tx1"/>
                </a:solidFill>
                <a:effectLst/>
                <a:hlinkClick r:id="rId3" action="ppaction://hlinksldjump"/>
              </a:rPr>
              <a:t>atuam o suco gástrico e os movimentos peristálticos</a:t>
            </a:r>
            <a:r>
              <a:rPr lang="pt-PT" sz="2400" b="0" dirty="0">
                <a:solidFill>
                  <a:schemeClr val="tx1"/>
                </a:solidFill>
                <a:effectLst/>
              </a:rPr>
              <a:t>. </a:t>
            </a:r>
          </a:p>
        </p:txBody>
      </p:sp>
      <p:sp>
        <p:nvSpPr>
          <p:cNvPr id="11" name="CaixaDeTexto 12">
            <a:extLst>
              <a:ext uri="{FF2B5EF4-FFF2-40B4-BE49-F238E27FC236}">
                <a16:creationId xmlns:a16="http://schemas.microsoft.com/office/drawing/2014/main" id="{B672E459-A85D-4F60-BC2E-BACC955C76CE}"/>
              </a:ext>
            </a:extLst>
          </p:cNvPr>
          <p:cNvSpPr txBox="1"/>
          <p:nvPr/>
        </p:nvSpPr>
        <p:spPr>
          <a:xfrm>
            <a:off x="5724128" y="4186021"/>
            <a:ext cx="3166723" cy="830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pt-PT"/>
            </a:defPPr>
            <a:lvl1pPr>
              <a:defRPr sz="4000">
                <a:solidFill>
                  <a:schemeClr val="lt1"/>
                </a:solidFill>
              </a:defRPr>
            </a:lvl1pPr>
            <a:lvl2pPr lvl="1">
              <a:defRPr sz="2400" b="1" u="sng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ctr"/>
            <a:r>
              <a:rPr lang="pt-PT" sz="2400" b="1" dirty="0">
                <a:solidFill>
                  <a:schemeClr val="tx1"/>
                </a:solidFill>
              </a:rPr>
              <a:t>b.</a:t>
            </a:r>
            <a:r>
              <a:rPr lang="pt-PT" sz="2400" dirty="0">
                <a:solidFill>
                  <a:schemeClr val="tx1"/>
                </a:solidFill>
              </a:rPr>
              <a:t> </a:t>
            </a:r>
            <a:r>
              <a:rPr lang="pt-PT" sz="2400" dirty="0">
                <a:solidFill>
                  <a:schemeClr val="tx1"/>
                </a:solidFill>
                <a:hlinkClick r:id="rId3" action="ppaction://hlinksldjump"/>
              </a:rPr>
              <a:t>no intestino delgado</a:t>
            </a:r>
            <a:r>
              <a:rPr lang="pt-PT" sz="2400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12" name="CaixaDeTexto 12">
            <a:extLst>
              <a:ext uri="{FF2B5EF4-FFF2-40B4-BE49-F238E27FC236}">
                <a16:creationId xmlns:a16="http://schemas.microsoft.com/office/drawing/2014/main" id="{16266568-ABD3-45DD-A6EB-E12C26246250}"/>
              </a:ext>
            </a:extLst>
          </p:cNvPr>
          <p:cNvSpPr txBox="1"/>
          <p:nvPr/>
        </p:nvSpPr>
        <p:spPr>
          <a:xfrm>
            <a:off x="5652120" y="5187422"/>
            <a:ext cx="3166723" cy="4616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pt-PT"/>
            </a:defPPr>
            <a:lvl1pPr>
              <a:defRPr sz="4000">
                <a:solidFill>
                  <a:schemeClr val="lt1"/>
                </a:solidFill>
              </a:defRPr>
            </a:lvl1pPr>
            <a:lvl2pPr lvl="1">
              <a:defRPr sz="2400" b="1" u="sng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ctr"/>
            <a:r>
              <a:rPr lang="pt-PT" sz="2400" b="1" dirty="0">
                <a:solidFill>
                  <a:schemeClr val="tx1"/>
                </a:solidFill>
              </a:rPr>
              <a:t>c.</a:t>
            </a:r>
            <a:r>
              <a:rPr lang="pt-PT" sz="2400" dirty="0">
                <a:solidFill>
                  <a:schemeClr val="tx1"/>
                </a:solidFill>
              </a:rPr>
              <a:t> </a:t>
            </a:r>
            <a:r>
              <a:rPr lang="pt-PT" sz="2400" dirty="0">
                <a:solidFill>
                  <a:schemeClr val="tx1"/>
                </a:solidFill>
                <a:hlinkClick r:id="rId4" action="ppaction://hlinksldjump"/>
              </a:rPr>
              <a:t>na boca</a:t>
            </a:r>
            <a:r>
              <a:rPr lang="pt-PT" sz="2400" dirty="0">
                <a:solidFill>
                  <a:schemeClr val="tx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519252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177197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608" y="1124744"/>
            <a:ext cx="7200000" cy="4680000"/>
          </a:xfrm>
          <a:solidFill>
            <a:schemeClr val="accent2">
              <a:lumMod val="60000"/>
              <a:lumOff val="40000"/>
            </a:schemeClr>
          </a:solidFill>
          <a:effectLst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marL="0" indent="0" algn="ctr">
              <a:buNone/>
            </a:pPr>
            <a:r>
              <a:rPr lang="pt-PT" sz="3600" b="1" dirty="0">
                <a:solidFill>
                  <a:schemeClr val="accent6">
                    <a:lumMod val="50000"/>
                  </a:schemeClr>
                </a:solidFill>
              </a:rPr>
              <a:t>Errado </a:t>
            </a:r>
            <a:r>
              <a:rPr lang="pt-PT" sz="4800" b="1" dirty="0">
                <a:solidFill>
                  <a:schemeClr val="accent6">
                    <a:lumMod val="50000"/>
                  </a:schemeClr>
                </a:solidFill>
                <a:sym typeface="Wingdings"/>
              </a:rPr>
              <a:t></a:t>
            </a:r>
            <a:endParaRPr lang="pt-PT" sz="3600" b="1" dirty="0">
              <a:solidFill>
                <a:schemeClr val="accent6">
                  <a:lumMod val="50000"/>
                </a:schemeClr>
              </a:solidFill>
            </a:endParaRPr>
          </a:p>
          <a:p>
            <a:pPr marL="0" indent="0" algn="ctr">
              <a:buNone/>
            </a:pPr>
            <a:r>
              <a:rPr lang="pt-PT" sz="6000" b="1" dirty="0">
                <a:solidFill>
                  <a:schemeClr val="accent6">
                    <a:lumMod val="50000"/>
                  </a:schemeClr>
                </a:solidFill>
              </a:rPr>
              <a:t>Tenta outra vez</a:t>
            </a:r>
            <a:r>
              <a:rPr lang="pt-PT" sz="4800" b="1" dirty="0">
                <a:solidFill>
                  <a:schemeClr val="accent6">
                    <a:lumMod val="50000"/>
                  </a:schemeClr>
                </a:solidFill>
              </a:rPr>
              <a:t>!</a:t>
            </a:r>
          </a:p>
        </p:txBody>
      </p:sp>
      <p:sp>
        <p:nvSpPr>
          <p:cNvPr id="2" name="Rectangle 1"/>
          <p:cNvSpPr/>
          <p:nvPr/>
        </p:nvSpPr>
        <p:spPr>
          <a:xfrm>
            <a:off x="2536509" y="5863883"/>
            <a:ext cx="40318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PT" b="1" dirty="0">
                <a:solidFill>
                  <a:schemeClr val="accent6">
                    <a:lumMod val="50000"/>
                  </a:schemeClr>
                </a:solidFill>
              </a:rPr>
              <a:t>(clica </a:t>
            </a:r>
            <a:r>
              <a:rPr lang="pt-PT" b="1" dirty="0">
                <a:solidFill>
                  <a:schemeClr val="accent6">
                    <a:lumMod val="50000"/>
                  </a:schemeClr>
                </a:solidFill>
                <a:hlinkClick r:id="rId2" action="ppaction://hlinksldjump"/>
              </a:rPr>
              <a:t>aqui</a:t>
            </a:r>
            <a:r>
              <a:rPr lang="pt-PT" b="1" dirty="0">
                <a:solidFill>
                  <a:schemeClr val="accent6">
                    <a:lumMod val="50000"/>
                  </a:schemeClr>
                </a:solidFill>
              </a:rPr>
              <a:t> para voltares à questão)</a:t>
            </a:r>
          </a:p>
        </p:txBody>
      </p:sp>
    </p:spTree>
    <p:extLst>
      <p:ext uri="{BB962C8B-B14F-4D97-AF65-F5344CB8AC3E}">
        <p14:creationId xmlns:p14="http://schemas.microsoft.com/office/powerpoint/2010/main" val="17120641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043508" y="1164037"/>
            <a:ext cx="7200900" cy="4679950"/>
          </a:xfr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0" indent="0" algn="ctr">
              <a:buNone/>
            </a:pPr>
            <a:r>
              <a:rPr lang="pt-PT" sz="4400" b="1" dirty="0">
                <a:solidFill>
                  <a:schemeClr val="accent6">
                    <a:lumMod val="75000"/>
                  </a:schemeClr>
                </a:solidFill>
              </a:rPr>
              <a:t>Parabéns! </a:t>
            </a:r>
          </a:p>
          <a:p>
            <a:pPr marL="0" indent="0" algn="ctr">
              <a:buNone/>
            </a:pPr>
            <a:r>
              <a:rPr lang="pt-PT" sz="6600" b="1" dirty="0">
                <a:solidFill>
                  <a:schemeClr val="accent6">
                    <a:lumMod val="75000"/>
                  </a:schemeClr>
                </a:solidFill>
              </a:rPr>
              <a:t>Acertaste</a:t>
            </a:r>
            <a:r>
              <a:rPr lang="pt-PT" sz="44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pt-PT" sz="6600" b="1" dirty="0">
                <a:solidFill>
                  <a:schemeClr val="accent6">
                    <a:lumMod val="75000"/>
                  </a:schemeClr>
                </a:solidFill>
                <a:sym typeface="Wingdings"/>
              </a:rPr>
              <a:t></a:t>
            </a:r>
          </a:p>
        </p:txBody>
      </p:sp>
      <p:sp>
        <p:nvSpPr>
          <p:cNvPr id="4" name="Rectangle 3"/>
          <p:cNvSpPr/>
          <p:nvPr/>
        </p:nvSpPr>
        <p:spPr>
          <a:xfrm>
            <a:off x="2536509" y="5867980"/>
            <a:ext cx="40318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PT" b="1" dirty="0">
                <a:solidFill>
                  <a:schemeClr val="accent6">
                    <a:lumMod val="50000"/>
                  </a:schemeClr>
                </a:solidFill>
              </a:rPr>
              <a:t>(clica </a:t>
            </a:r>
            <a:r>
              <a:rPr lang="pt-PT" b="1" dirty="0">
                <a:solidFill>
                  <a:schemeClr val="accent6">
                    <a:lumMod val="50000"/>
                  </a:schemeClr>
                </a:solidFill>
                <a:hlinkClick r:id="rId2" action="ppaction://hlinksldjump"/>
              </a:rPr>
              <a:t>aqui</a:t>
            </a:r>
            <a:r>
              <a:rPr lang="pt-PT" b="1" dirty="0">
                <a:solidFill>
                  <a:schemeClr val="accent6">
                    <a:lumMod val="50000"/>
                  </a:schemeClr>
                </a:solidFill>
              </a:rPr>
              <a:t> para voltares à questão)</a:t>
            </a:r>
          </a:p>
        </p:txBody>
      </p:sp>
    </p:spTree>
    <p:extLst>
      <p:ext uri="{BB962C8B-B14F-4D97-AF65-F5344CB8AC3E}">
        <p14:creationId xmlns:p14="http://schemas.microsoft.com/office/powerpoint/2010/main" val="1687399124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Raiz">
      <a:dk1>
        <a:srgbClr val="555555"/>
      </a:dk1>
      <a:lt1>
        <a:srgbClr val="555555"/>
      </a:lt1>
      <a:dk2>
        <a:srgbClr val="FFFFFF"/>
      </a:dk2>
      <a:lt2>
        <a:srgbClr val="FFFFFF"/>
      </a:lt2>
      <a:accent1>
        <a:srgbClr val="96C832"/>
      </a:accent1>
      <a:accent2>
        <a:srgbClr val="7F7F7F"/>
      </a:accent2>
      <a:accent3>
        <a:srgbClr val="92D050"/>
      </a:accent3>
      <a:accent4>
        <a:srgbClr val="96C832"/>
      </a:accent4>
      <a:accent5>
        <a:srgbClr val="7F7F7F"/>
      </a:accent5>
      <a:accent6>
        <a:srgbClr val="555555"/>
      </a:accent6>
      <a:hlink>
        <a:srgbClr val="96C832"/>
      </a:hlink>
      <a:folHlink>
        <a:srgbClr val="555555"/>
      </a:folHlink>
    </a:clrScheme>
    <a:fontScheme name="Personalizado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1652</TotalTime>
  <Words>244</Words>
  <Application>Microsoft Office PowerPoint</Application>
  <PresentationFormat>On-screen Show (4:3)</PresentationFormat>
  <Paragraphs>33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Wingdings</vt:lpstr>
      <vt:lpstr>1_Office Theme</vt:lpstr>
      <vt:lpstr>PowerPoint Presentation</vt:lpstr>
      <vt:lpstr>Formação do  quimo no estômago</vt:lpstr>
      <vt:lpstr>Os sucos que atuam no intestino delgado</vt:lpstr>
      <vt:lpstr>Produção do quilo no intestino delgado</vt:lpstr>
      <vt:lpstr>Clica nas opções corretas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Susana Lourenço</dc:creator>
  <cp:lastModifiedBy>Joana Fernandes Gomes</cp:lastModifiedBy>
  <cp:revision>200</cp:revision>
  <dcterms:created xsi:type="dcterms:W3CDTF">2015-12-28T12:05:59Z</dcterms:created>
  <dcterms:modified xsi:type="dcterms:W3CDTF">2017-09-01T17:11:24Z</dcterms:modified>
</cp:coreProperties>
</file>