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51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4722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48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007698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937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974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196752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DISSEMINAÇÃO E GERMINAÇÃO</a:t>
            </a:r>
          </a:p>
        </p:txBody>
      </p:sp>
    </p:spTree>
    <p:extLst>
      <p:ext uri="{BB962C8B-B14F-4D97-AF65-F5344CB8AC3E}">
        <p14:creationId xmlns:p14="http://schemas.microsoft.com/office/powerpoint/2010/main" val="3515258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Disseminação</a:t>
            </a:r>
          </a:p>
        </p:txBody>
      </p:sp>
      <p:sp>
        <p:nvSpPr>
          <p:cNvPr id="4" name="Rectângulo 3"/>
          <p:cNvSpPr/>
          <p:nvPr/>
        </p:nvSpPr>
        <p:spPr>
          <a:xfrm>
            <a:off x="251520" y="1268760"/>
            <a:ext cx="87129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A </a:t>
            </a:r>
            <a:r>
              <a:rPr lang="pt-PT" sz="1600" b="1" dirty="0">
                <a:solidFill>
                  <a:srgbClr val="006699"/>
                </a:solidFill>
              </a:rPr>
              <a:t>disseminação </a:t>
            </a:r>
            <a:r>
              <a:rPr lang="pt-PT" sz="1600" dirty="0"/>
              <a:t>corresponde ao processo de dispersão das sementes.  Pode ser realizada: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DFAA3D5-EC1E-4B57-BC18-F5BFA22721E0}"/>
              </a:ext>
            </a:extLst>
          </p:cNvPr>
          <p:cNvGrpSpPr/>
          <p:nvPr/>
        </p:nvGrpSpPr>
        <p:grpSpPr>
          <a:xfrm>
            <a:off x="862474" y="2024264"/>
            <a:ext cx="7453942" cy="4488008"/>
            <a:chOff x="492913" y="2024264"/>
            <a:chExt cx="7453942" cy="4488008"/>
          </a:xfrm>
        </p:grpSpPr>
        <p:pic>
          <p:nvPicPr>
            <p:cNvPr id="2050" name="Picture 2" descr="Raposa Vermelha, Vida Selvagem, Natureza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23" b="8522"/>
            <a:stretch/>
          </p:blipFill>
          <p:spPr bwMode="auto">
            <a:xfrm>
              <a:off x="557033" y="2332040"/>
              <a:ext cx="2952046" cy="181308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Dandelion, Céu, Flor, Natureza, Sementes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54"/>
            <a:stretch/>
          </p:blipFill>
          <p:spPr bwMode="auto">
            <a:xfrm>
              <a:off x="557033" y="4137291"/>
              <a:ext cx="2962608" cy="1828661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Rio, O Danúbio, Nevoeiro, Reflexão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426"/>
            <a:stretch/>
          </p:blipFill>
          <p:spPr bwMode="auto">
            <a:xfrm>
              <a:off x="4833038" y="2336871"/>
              <a:ext cx="3113817" cy="197891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Flor, Branco, Arbusto De Flor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3038" y="4151098"/>
              <a:ext cx="3113817" cy="182365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492913" y="2039183"/>
              <a:ext cx="3016166" cy="3077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softEdge rad="63500"/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pt-PT" sz="1400" dirty="0"/>
                <a:t>p</a:t>
              </a:r>
              <a:r>
                <a:rPr lang="pt-PT" sz="1400" dirty="0">
                  <a:solidFill>
                    <a:schemeClr val="tx1"/>
                  </a:solidFill>
                </a:rPr>
                <a:t>elos </a:t>
              </a:r>
              <a:r>
                <a:rPr lang="pt-PT" sz="1400" b="1" dirty="0">
                  <a:solidFill>
                    <a:schemeClr val="tx1"/>
                  </a:solidFill>
                </a:rPr>
                <a:t>animais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32631" y="5965952"/>
              <a:ext cx="2987009" cy="3077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softEdge rad="63500"/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pt-PT" sz="1400" dirty="0"/>
                <a:t>pelo</a:t>
              </a:r>
              <a:r>
                <a:rPr lang="pt-PT" sz="1400" dirty="0">
                  <a:solidFill>
                    <a:schemeClr val="tx1"/>
                  </a:solidFill>
                </a:rPr>
                <a:t> </a:t>
              </a:r>
              <a:r>
                <a:rPr lang="pt-PT" sz="1400" b="1" dirty="0">
                  <a:solidFill>
                    <a:schemeClr val="tx1"/>
                  </a:solidFill>
                </a:rPr>
                <a:t>vento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833038" y="2024264"/>
              <a:ext cx="3113817" cy="3077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softEdge rad="63500"/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pt-PT" sz="1400" dirty="0"/>
                <a:t>pela</a:t>
              </a:r>
              <a:r>
                <a:rPr lang="pt-PT" sz="1400" dirty="0">
                  <a:solidFill>
                    <a:schemeClr val="tx1"/>
                  </a:solidFill>
                </a:rPr>
                <a:t> </a:t>
              </a:r>
              <a:r>
                <a:rPr lang="pt-PT" sz="1400" b="1" dirty="0">
                  <a:solidFill>
                    <a:schemeClr val="tx1"/>
                  </a:solidFill>
                </a:rPr>
                <a:t>água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785239" y="5989052"/>
              <a:ext cx="3161616" cy="52322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>
              <a:softEdge rad="63500"/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pt-PT" sz="1400" dirty="0">
                  <a:solidFill>
                    <a:schemeClr val="tx1"/>
                  </a:solidFill>
                </a:rPr>
                <a:t>pela própria planta – </a:t>
              </a:r>
            </a:p>
            <a:p>
              <a:pPr algn="ctr"/>
              <a:r>
                <a:rPr lang="pt-PT" sz="1400" b="1" dirty="0">
                  <a:solidFill>
                    <a:schemeClr val="tx1"/>
                  </a:solidFill>
                </a:rPr>
                <a:t>disseminação mecânica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1995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Germinação</a:t>
            </a:r>
          </a:p>
        </p:txBody>
      </p:sp>
      <p:sp>
        <p:nvSpPr>
          <p:cNvPr id="4" name="Rectângulo 3"/>
          <p:cNvSpPr/>
          <p:nvPr/>
        </p:nvSpPr>
        <p:spPr>
          <a:xfrm>
            <a:off x="251520" y="1052736"/>
            <a:ext cx="8424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600" dirty="0"/>
              <a:t>A </a:t>
            </a:r>
            <a:r>
              <a:rPr lang="pt-PT" sz="1600" b="1" dirty="0">
                <a:solidFill>
                  <a:srgbClr val="006699"/>
                </a:solidFill>
              </a:rPr>
              <a:t>germinação</a:t>
            </a:r>
            <a:r>
              <a:rPr lang="pt-PT" sz="1600" dirty="0"/>
              <a:t> ocorre quando a semente encontra um local com condições de temperatura, humidade e luminosidade adequadas, transformando-se numa nova planta.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3647616" y="2224870"/>
            <a:ext cx="5292343" cy="6020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sz="1400" dirty="0">
                <a:solidFill>
                  <a:schemeClr val="tx1"/>
                </a:solidFill>
              </a:rPr>
              <a:t>Os </a:t>
            </a:r>
            <a:r>
              <a:rPr lang="pt-PT" sz="1400" b="1" dirty="0">
                <a:solidFill>
                  <a:srgbClr val="00B050"/>
                </a:solidFill>
              </a:rPr>
              <a:t>cotilédones</a:t>
            </a:r>
            <a:r>
              <a:rPr lang="pt-PT" sz="1400" dirty="0">
                <a:solidFill>
                  <a:srgbClr val="00B050"/>
                </a:solidFill>
              </a:rPr>
              <a:t> </a:t>
            </a:r>
            <a:r>
              <a:rPr lang="pt-PT" sz="1400" dirty="0">
                <a:solidFill>
                  <a:schemeClr val="tx1"/>
                </a:solidFill>
              </a:rPr>
              <a:t>contém reservas alimentares que o embrião necessita para se desenvolver.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57D949-41A0-4346-9558-429137DAD0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1" t="4134" r="1461" b="2553"/>
          <a:stretch/>
        </p:blipFill>
        <p:spPr>
          <a:xfrm>
            <a:off x="2851097" y="3446101"/>
            <a:ext cx="5997843" cy="3096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30C3F4-5B52-4527-A5A9-479DA8694F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584" y="2044938"/>
            <a:ext cx="2852936" cy="285293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3739798" y="3413002"/>
            <a:ext cx="2524932" cy="792088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sz="1400" dirty="0">
                <a:solidFill>
                  <a:schemeClr val="tx1"/>
                </a:solidFill>
              </a:rPr>
              <a:t>O </a:t>
            </a:r>
            <a:r>
              <a:rPr lang="pt-PT" sz="1400" b="1" dirty="0">
                <a:solidFill>
                  <a:srgbClr val="00B050"/>
                </a:solidFill>
              </a:rPr>
              <a:t>tegumento</a:t>
            </a:r>
            <a:r>
              <a:rPr lang="pt-PT" sz="1400" dirty="0">
                <a:solidFill>
                  <a:schemeClr val="tx1"/>
                </a:solidFill>
              </a:rPr>
              <a:t> protege a semente.   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6CC33E-B3C4-4E01-B4A1-C2ADB0D728C8}"/>
              </a:ext>
            </a:extLst>
          </p:cNvPr>
          <p:cNvCxnSpPr/>
          <p:nvPr/>
        </p:nvCxnSpPr>
        <p:spPr>
          <a:xfrm>
            <a:off x="3275856" y="3809046"/>
            <a:ext cx="7920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63E8F25-11A0-4BFE-A5CD-F92B1D486F55}"/>
              </a:ext>
            </a:extLst>
          </p:cNvPr>
          <p:cNvCxnSpPr>
            <a:cxnSpLocks/>
          </p:cNvCxnSpPr>
          <p:nvPr/>
        </p:nvCxnSpPr>
        <p:spPr>
          <a:xfrm flipV="1">
            <a:off x="2254052" y="2525906"/>
            <a:ext cx="1393564" cy="399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368D320-4B43-41D7-8076-18806EAADF22}"/>
              </a:ext>
            </a:extLst>
          </p:cNvPr>
          <p:cNvCxnSpPr>
            <a:cxnSpLocks/>
          </p:cNvCxnSpPr>
          <p:nvPr/>
        </p:nvCxnSpPr>
        <p:spPr>
          <a:xfrm flipV="1">
            <a:off x="2579074" y="2427905"/>
            <a:ext cx="1068542" cy="81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2C16D749-8D12-44EB-983C-B7ACE638F8E0}"/>
              </a:ext>
            </a:extLst>
          </p:cNvPr>
          <p:cNvSpPr/>
          <p:nvPr/>
        </p:nvSpPr>
        <p:spPr>
          <a:xfrm>
            <a:off x="-180528" y="4762409"/>
            <a:ext cx="2524932" cy="792088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sz="1400" b="1" dirty="0">
                <a:solidFill>
                  <a:srgbClr val="00B050"/>
                </a:solidFill>
              </a:rPr>
              <a:t>Embrião</a:t>
            </a:r>
            <a:r>
              <a:rPr lang="pt-PT" sz="1400" dirty="0">
                <a:solidFill>
                  <a:schemeClr val="tx1"/>
                </a:solidFill>
              </a:rPr>
              <a:t> dá origem à nova planta.</a:t>
            </a:r>
          </a:p>
        </p:txBody>
      </p:sp>
      <p:sp>
        <p:nvSpPr>
          <p:cNvPr id="17" name="Left Bracket 16">
            <a:extLst>
              <a:ext uri="{FF2B5EF4-FFF2-40B4-BE49-F238E27FC236}">
                <a16:creationId xmlns:a16="http://schemas.microsoft.com/office/drawing/2014/main" id="{23831F8D-89F2-4225-BAA0-0E0946F9665C}"/>
              </a:ext>
            </a:extLst>
          </p:cNvPr>
          <p:cNvSpPr/>
          <p:nvPr/>
        </p:nvSpPr>
        <p:spPr>
          <a:xfrm>
            <a:off x="768306" y="3068960"/>
            <a:ext cx="347310" cy="1512168"/>
          </a:xfrm>
          <a:prstGeom prst="lef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96965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81</Words>
  <Application>Microsoft Office PowerPoint</Application>
  <PresentationFormat>On-screen Show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1_Office Theme</vt:lpstr>
      <vt:lpstr>DISSEMINAÇÃO E GERMINAÇÃO</vt:lpstr>
      <vt:lpstr>Disseminação</vt:lpstr>
      <vt:lpstr>Germinação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DISSEMINAÇÃO E GERMINAÇÃO</dc:title>
  <dc:creator>Alexandra</dc:creator>
  <cp:lastModifiedBy>Joana Fernandes Gomes</cp:lastModifiedBy>
  <cp:revision>9</cp:revision>
  <dcterms:created xsi:type="dcterms:W3CDTF">2017-06-21T19:58:52Z</dcterms:created>
  <dcterms:modified xsi:type="dcterms:W3CDTF">2017-09-05T09:20:25Z</dcterms:modified>
</cp:coreProperties>
</file>