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66" y="8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67006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5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817768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3109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978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5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Kettle, Glass, Water, Blow, Geraert, Hot, Cook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296"/>
          <a:stretch/>
        </p:blipFill>
        <p:spPr bwMode="auto">
          <a:xfrm>
            <a:off x="3940680" y="1123642"/>
            <a:ext cx="1829825" cy="224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oddler Hand, Hand, Finger, Water, Fauce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72"/>
          <a:stretch/>
        </p:blipFill>
        <p:spPr bwMode="auto">
          <a:xfrm>
            <a:off x="-19906" y="1124743"/>
            <a:ext cx="3960587" cy="224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njection, Medical, Shot, Syringe, Medicine, Health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82"/>
          <a:stretch/>
        </p:blipFill>
        <p:spPr bwMode="auto">
          <a:xfrm>
            <a:off x="5524388" y="1122541"/>
            <a:ext cx="3619611" cy="225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dical, Recipe, Pill, Bless You, Antibiotic, Healthy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527967"/>
            <a:ext cx="9163905" cy="153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952" y="3373995"/>
            <a:ext cx="9144000" cy="1152872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Prevenção e tratamento de doenças infeciosas</a:t>
            </a:r>
          </a:p>
        </p:txBody>
      </p:sp>
    </p:spTree>
    <p:extLst>
      <p:ext uri="{BB962C8B-B14F-4D97-AF65-F5344CB8AC3E}">
        <p14:creationId xmlns:p14="http://schemas.microsoft.com/office/powerpoint/2010/main" val="75116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CEBCCF-73A5-466F-9419-6E71C6996F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784" y="4313386"/>
            <a:ext cx="3073247" cy="1569653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907704" y="230374"/>
            <a:ext cx="6120680" cy="70788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dirty="0"/>
              <a:t>Como evitar o contágio?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834984" y="3861110"/>
            <a:ext cx="1440160" cy="4616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3"/>
                </a:solidFill>
              </a:rPr>
              <a:t>Higiene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796136" y="3861110"/>
            <a:ext cx="1946862" cy="4616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3"/>
                </a:solidFill>
              </a:rPr>
              <a:t>Desinfeção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868144" y="856660"/>
            <a:ext cx="1802846" cy="4616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3"/>
                </a:solidFill>
              </a:rPr>
              <a:t>Vacinação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492945" y="844890"/>
            <a:ext cx="2124237" cy="4616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3"/>
                </a:solidFill>
              </a:rPr>
              <a:t>Esterilização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754862" y="5883039"/>
            <a:ext cx="3385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Previne o desenvolvimento de </a:t>
            </a:r>
          </a:p>
          <a:p>
            <a:pPr algn="ctr"/>
            <a:r>
              <a:rPr lang="pt-PT" sz="1400" dirty="0"/>
              <a:t>micro-organismos.</a:t>
            </a:r>
            <a:endParaRPr lang="pt-PT" sz="1400" i="1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144583" y="3107651"/>
            <a:ext cx="30608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Ajuda à produção de anticorpos específicos para o combate do agente patogénico.</a:t>
            </a:r>
            <a:endParaRPr lang="pt-PT" sz="1400" i="1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647106" y="3057505"/>
            <a:ext cx="36006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Destruição total dos </a:t>
            </a:r>
            <a:r>
              <a:rPr lang="pt-PT" sz="1400" dirty="0" err="1"/>
              <a:t>micro-organismos</a:t>
            </a:r>
            <a:r>
              <a:rPr lang="pt-PT" sz="1400" dirty="0"/>
              <a:t> existentes, através da fervura ou pela utilização de substâncias químicas.</a:t>
            </a:r>
            <a:endParaRPr lang="pt-PT" sz="1400" i="1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5009800" y="5915414"/>
            <a:ext cx="35129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Antisséticos e desinfetantes que removem, eliminam ou dificultam o desenvolvimento de micro-organismos.</a:t>
            </a:r>
            <a:endParaRPr lang="pt-PT" sz="14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BEB501-D300-4443-9AAB-40695F45B0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859" y="1262654"/>
            <a:ext cx="3022172" cy="17342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7F5B41-3E2D-4B81-B214-0BBCDD9D2E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4088" y="1262654"/>
            <a:ext cx="3057544" cy="18289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B4D5AE-8FDD-4D6B-8389-2E7890F5824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3426" y="4322775"/>
            <a:ext cx="2825700" cy="150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5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0" y="353242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E se ainda assim </a:t>
            </a:r>
          </a:p>
          <a:p>
            <a:r>
              <a:rPr lang="pt-PT" dirty="0"/>
              <a:t>formos contagiados?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799966-1651-489E-B5BD-4DC16C228BBE}"/>
              </a:ext>
            </a:extLst>
          </p:cNvPr>
          <p:cNvGrpSpPr/>
          <p:nvPr/>
        </p:nvGrpSpPr>
        <p:grpSpPr>
          <a:xfrm>
            <a:off x="41307" y="1290174"/>
            <a:ext cx="9067196" cy="3323987"/>
            <a:chOff x="41307" y="1290174"/>
            <a:chExt cx="9067196" cy="3323987"/>
          </a:xfrm>
        </p:grpSpPr>
        <p:sp>
          <p:nvSpPr>
            <p:cNvPr id="21" name="CaixaDeTexto 20"/>
            <p:cNvSpPr txBox="1"/>
            <p:nvPr/>
          </p:nvSpPr>
          <p:spPr>
            <a:xfrm>
              <a:off x="41308" y="1290174"/>
              <a:ext cx="9067195" cy="923330"/>
            </a:xfrm>
            <a:prstGeom prst="rect">
              <a:avLst/>
            </a:prstGeom>
            <a:solidFill>
              <a:schemeClr val="tx2">
                <a:alpha val="72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dirty="0"/>
                <a:t>Nessa altura, teremos de tomar medicamentos, mais especificamente </a:t>
              </a:r>
              <a:r>
                <a:rPr lang="pt-PT" b="1" dirty="0">
                  <a:solidFill>
                    <a:srgbClr val="006699"/>
                  </a:solidFill>
                </a:rPr>
                <a:t>antibióticos</a:t>
              </a:r>
              <a:r>
                <a:rPr lang="pt-PT" dirty="0"/>
                <a:t>, no caso de uma </a:t>
              </a:r>
              <a:r>
                <a:rPr lang="pt-PT" b="1" dirty="0">
                  <a:solidFill>
                    <a:srgbClr val="006699"/>
                  </a:solidFill>
                </a:rPr>
                <a:t>infeção bacteriana</a:t>
              </a:r>
              <a:r>
                <a:rPr lang="pt-PT" dirty="0"/>
                <a:t>, mas só depois de uma visita ao médico.</a:t>
              </a: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41307" y="2213504"/>
              <a:ext cx="5034748" cy="2400657"/>
            </a:xfrm>
            <a:prstGeom prst="rect">
              <a:avLst/>
            </a:prstGeom>
            <a:solidFill>
              <a:schemeClr val="tx2">
                <a:alpha val="72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PT" sz="2000" b="1" dirty="0">
                  <a:solidFill>
                    <a:schemeClr val="accent3"/>
                  </a:solidFill>
                </a:rPr>
                <a:t>Antibióticos</a:t>
              </a:r>
            </a:p>
            <a:p>
              <a:pPr algn="ctr">
                <a:lnSpc>
                  <a:spcPct val="150000"/>
                </a:lnSpc>
              </a:pPr>
              <a:r>
                <a:rPr lang="pt-PT" sz="1600" dirty="0"/>
                <a:t>Necessitam de receita médica. São medicamentos que podem ter origem natural (produzidos a partir de bactérias e fungos – como a penicilina) ou sintética (produzidos em laboratório) e que têm como objetivo destruir ou impedir a multiplicação de bactérias.</a:t>
              </a:r>
            </a:p>
          </p:txBody>
        </p:sp>
        <p:sp>
          <p:nvSpPr>
            <p:cNvPr id="2" name="Rectângulo 1"/>
            <p:cNvSpPr/>
            <p:nvPr/>
          </p:nvSpPr>
          <p:spPr>
            <a:xfrm>
              <a:off x="5084578" y="2173319"/>
              <a:ext cx="4023924" cy="2440842"/>
            </a:xfrm>
            <a:prstGeom prst="rect">
              <a:avLst/>
            </a:prstGeom>
            <a:solidFill>
              <a:schemeClr val="tx2">
                <a:alpha val="72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PT" sz="2000" b="1" dirty="0">
                  <a:solidFill>
                    <a:schemeClr val="accent3"/>
                  </a:solidFill>
                </a:rPr>
                <a:t>Medicamentos de venda livre</a:t>
              </a:r>
            </a:p>
            <a:p>
              <a:pPr algn="ctr">
                <a:lnSpc>
                  <a:spcPct val="150000"/>
                </a:lnSpc>
              </a:pPr>
              <a:r>
                <a:rPr lang="pt-PT" dirty="0"/>
                <a:t>Não necessitam de receita</a:t>
              </a:r>
            </a:p>
            <a:p>
              <a:pPr algn="ctr">
                <a:lnSpc>
                  <a:spcPct val="150000"/>
                </a:lnSpc>
              </a:pPr>
              <a:r>
                <a:rPr lang="pt-PT" dirty="0"/>
                <a:t>médica. São usados no alívio e</a:t>
              </a:r>
            </a:p>
            <a:p>
              <a:pPr algn="ctr">
                <a:lnSpc>
                  <a:spcPct val="150000"/>
                </a:lnSpc>
              </a:pPr>
              <a:r>
                <a:rPr lang="pt-PT" dirty="0"/>
                <a:t>tratamento de problemas de</a:t>
              </a:r>
            </a:p>
            <a:p>
              <a:pPr algn="ctr">
                <a:lnSpc>
                  <a:spcPct val="150000"/>
                </a:lnSpc>
              </a:pPr>
              <a:r>
                <a:rPr lang="pt-PT" dirty="0"/>
                <a:t>saúde ligeiros.</a:t>
              </a:r>
            </a:p>
            <a:p>
              <a:pPr algn="ctr">
                <a:lnSpc>
                  <a:spcPct val="150000"/>
                </a:lnSpc>
              </a:pPr>
              <a:endParaRPr lang="pt-PT" sz="600" dirty="0"/>
            </a:p>
          </p:txBody>
        </p:sp>
      </p:grpSp>
      <p:sp>
        <p:nvSpPr>
          <p:cNvPr id="27" name="CaixaDeTexto 26"/>
          <p:cNvSpPr txBox="1"/>
          <p:nvPr/>
        </p:nvSpPr>
        <p:spPr>
          <a:xfrm>
            <a:off x="41307" y="4941168"/>
            <a:ext cx="9067195" cy="1338828"/>
          </a:xfrm>
          <a:prstGeom prst="rect">
            <a:avLst/>
          </a:prstGeom>
          <a:solidFill>
            <a:schemeClr val="tx2">
              <a:alpha val="72000"/>
            </a:schemeClr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rgbClr val="FF0000"/>
                </a:solidFill>
              </a:rPr>
              <a:t>ATENÇÃO!</a:t>
            </a:r>
          </a:p>
          <a:p>
            <a:pPr algn="ctr">
              <a:lnSpc>
                <a:spcPct val="150000"/>
              </a:lnSpc>
            </a:pPr>
            <a:r>
              <a:rPr lang="pt-PT" dirty="0"/>
              <a:t>Os antibióticos são específicos para cada bactéria. O mau uso destes medicamentos pode tornar as bactérias resistentes, ou seja, aqueles deixam de fazer efeito.</a:t>
            </a:r>
          </a:p>
        </p:txBody>
      </p:sp>
    </p:spTree>
    <p:extLst>
      <p:ext uri="{BB962C8B-B14F-4D97-AF65-F5344CB8AC3E}">
        <p14:creationId xmlns:p14="http://schemas.microsoft.com/office/powerpoint/2010/main" val="2887990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197</Words>
  <Application>Microsoft Office PowerPoint</Application>
  <PresentationFormat>On-screen Show (4:3)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1_Office Theme</vt:lpstr>
      <vt:lpstr>Prevenção e tratamento de doenças infeciosas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Constituintes do sangue</dc:title>
  <dc:creator>Arménio Rodrigues</dc:creator>
  <cp:lastModifiedBy>Joana Fernandes Gomes</cp:lastModifiedBy>
  <cp:revision>26</cp:revision>
  <dcterms:created xsi:type="dcterms:W3CDTF">2017-06-11T15:49:46Z</dcterms:created>
  <dcterms:modified xsi:type="dcterms:W3CDTF">2017-09-01T09:50:36Z</dcterms:modified>
</cp:coreProperties>
</file>