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48" y="8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46984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3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562870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539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2991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7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30547" y="2221417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FECUNDAÇÃO E FRUTIFICAÇÃO</a:t>
            </a:r>
          </a:p>
        </p:txBody>
      </p:sp>
      <p:pic>
        <p:nvPicPr>
          <p:cNvPr id="1032" name="Picture 8" descr="Cereja, Cerejas, Árvore, Frutas, Filiais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2160" y="3876544"/>
            <a:ext cx="3068749" cy="29900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7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56997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Fecundação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251520" y="1060032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600" dirty="0">
                <a:latin typeface="+mn-lt"/>
                <a:ea typeface="+mn-ea"/>
                <a:cs typeface="+mn-cs"/>
              </a:rPr>
              <a:t>A </a:t>
            </a:r>
            <a:r>
              <a:rPr lang="pt-PT" sz="1600" b="1" dirty="0">
                <a:solidFill>
                  <a:srgbClr val="006699"/>
                </a:solidFill>
              </a:rPr>
              <a:t>fecundação</a:t>
            </a:r>
            <a:r>
              <a:rPr lang="pt-PT" sz="1600" b="1" dirty="0">
                <a:latin typeface="+mn-lt"/>
                <a:ea typeface="+mn-ea"/>
                <a:cs typeface="+mn-cs"/>
              </a:rPr>
              <a:t> </a:t>
            </a:r>
            <a:r>
              <a:rPr lang="pt-PT" sz="1600" dirty="0">
                <a:latin typeface="+mn-lt"/>
                <a:ea typeface="+mn-ea"/>
                <a:cs typeface="+mn-cs"/>
              </a:rPr>
              <a:t>ocorre quando há a  união do pólen (célula sexual masculina) com a oosfera (célula sexual feminina).     </a:t>
            </a:r>
            <a:endParaRPr lang="pt-PT" sz="1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FF5AC6-158D-4BE6-90AF-C1BB6D3B0A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18" y="1866307"/>
            <a:ext cx="1757324" cy="469091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0E43DB6-8FB1-48C8-B88B-8736308FC1E2}"/>
              </a:ext>
            </a:extLst>
          </p:cNvPr>
          <p:cNvSpPr/>
          <p:nvPr/>
        </p:nvSpPr>
        <p:spPr>
          <a:xfrm>
            <a:off x="1805710" y="1916924"/>
            <a:ext cx="3414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600" dirty="0"/>
              <a:t>Os</a:t>
            </a:r>
            <a:r>
              <a:rPr lang="pt-PT" sz="1600" b="1" dirty="0">
                <a:solidFill>
                  <a:srgbClr val="00B050"/>
                </a:solidFill>
              </a:rPr>
              <a:t> </a:t>
            </a:r>
            <a:r>
              <a:rPr lang="pt-PT" sz="1600" dirty="0"/>
              <a:t>grãos de pólen que caem no estigma germinam desenvolvendo o tubo polínico que transporta a célula sexual masculina.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BF7B57-7991-42F2-AAA4-ED1D08C3490D}"/>
              </a:ext>
            </a:extLst>
          </p:cNvPr>
          <p:cNvSpPr/>
          <p:nvPr/>
        </p:nvSpPr>
        <p:spPr>
          <a:xfrm>
            <a:off x="4067944" y="3566176"/>
            <a:ext cx="3116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PT" sz="1600" dirty="0"/>
              <a:t>O tubo polínico cresce ao  longo do estilete até chegar ao ovário.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520005-EACC-45A9-8744-754BD56798AC}"/>
              </a:ext>
            </a:extLst>
          </p:cNvPr>
          <p:cNvSpPr/>
          <p:nvPr/>
        </p:nvSpPr>
        <p:spPr>
          <a:xfrm>
            <a:off x="3905277" y="4927220"/>
            <a:ext cx="32531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PT" sz="1600" dirty="0"/>
              <a:t>No ovário a célula sexual masculina une-se à oosfera contida no óvulo, formando o ovo ou zigoto.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E0DF64-C4BA-4764-8152-5A485D2C8D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4248" y="2050808"/>
            <a:ext cx="2488619" cy="450641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285BFDD-FE68-4D49-BA41-5729B5AF8DA0}"/>
              </a:ext>
            </a:extLst>
          </p:cNvPr>
          <p:cNvSpPr txBox="1"/>
          <p:nvPr/>
        </p:nvSpPr>
        <p:spPr>
          <a:xfrm>
            <a:off x="352896" y="2233388"/>
            <a:ext cx="525587" cy="51935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0875BE-852D-4476-BF47-8268585C97E8}"/>
              </a:ext>
            </a:extLst>
          </p:cNvPr>
          <p:cNvSpPr txBox="1"/>
          <p:nvPr/>
        </p:nvSpPr>
        <p:spPr>
          <a:xfrm>
            <a:off x="7092280" y="2040112"/>
            <a:ext cx="525587" cy="51935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E637E6-8BC3-43AB-92E0-83AACDB5F0D8}"/>
              </a:ext>
            </a:extLst>
          </p:cNvPr>
          <p:cNvSpPr txBox="1"/>
          <p:nvPr/>
        </p:nvSpPr>
        <p:spPr>
          <a:xfrm>
            <a:off x="7092279" y="4397173"/>
            <a:ext cx="525587" cy="51935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21896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683568" y="1196752"/>
            <a:ext cx="19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251520" y="1100620"/>
            <a:ext cx="8640960" cy="7853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PT"/>
            </a:defPPr>
            <a:lvl1pPr>
              <a:lnSpc>
                <a:spcPct val="150000"/>
              </a:lnSpc>
              <a:defRPr sz="1600"/>
            </a:lvl1pPr>
          </a:lstStyle>
          <a:p>
            <a:pPr algn="just"/>
            <a:r>
              <a:rPr lang="pt-PT" dirty="0"/>
              <a:t>Após a fecundação, o ovo desenvolve-se formando o embrião que em conjunto com as substâncias de reserva, constitui a </a:t>
            </a:r>
            <a:r>
              <a:rPr lang="pt-PT" b="1" dirty="0">
                <a:solidFill>
                  <a:srgbClr val="006699"/>
                </a:solidFill>
              </a:rPr>
              <a:t>semente</a:t>
            </a:r>
            <a:r>
              <a:rPr lang="pt-PT" dirty="0"/>
              <a:t>.   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C00478-2274-4D28-AB2E-9018CA864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572000" y="1863121"/>
            <a:ext cx="1541460" cy="1948234"/>
          </a:xfrm>
          <a:prstGeom prst="rect">
            <a:avLst/>
          </a:prstGeom>
        </p:spPr>
      </p:pic>
      <p:grpSp>
        <p:nvGrpSpPr>
          <p:cNvPr id="2056" name="Group 2055">
            <a:extLst>
              <a:ext uri="{FF2B5EF4-FFF2-40B4-BE49-F238E27FC236}">
                <a16:creationId xmlns:a16="http://schemas.microsoft.com/office/drawing/2014/main" id="{9940B5FC-DC24-4742-927B-C480A452E988}"/>
              </a:ext>
            </a:extLst>
          </p:cNvPr>
          <p:cNvGrpSpPr/>
          <p:nvPr/>
        </p:nvGrpSpPr>
        <p:grpSpPr>
          <a:xfrm>
            <a:off x="73483" y="1885962"/>
            <a:ext cx="8966899" cy="4589239"/>
            <a:chOff x="73483" y="1885962"/>
            <a:chExt cx="8966899" cy="45892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D9CC0AD-8BB6-477D-9040-38B3A4C38C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clrChange>
                <a:clrFrom>
                  <a:srgbClr val="EEF3FA"/>
                </a:clrFrom>
                <a:clrTo>
                  <a:srgbClr val="EEF3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483" y="3462367"/>
              <a:ext cx="2026196" cy="152533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5E46CC7-FCE9-4B1C-91DB-EDD1505E22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clrChange>
                <a:clrFrom>
                  <a:srgbClr val="EEF3FA"/>
                </a:clrFrom>
                <a:clrTo>
                  <a:srgbClr val="EEF3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90673" y="4221088"/>
              <a:ext cx="1256031" cy="202190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74E8B43-5293-42E2-BBBB-DE0F57B0A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clrChange>
                <a:clrFrom>
                  <a:srgbClr val="EEF3FA"/>
                </a:clrFrom>
                <a:clrTo>
                  <a:srgbClr val="EEF3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47858"/>
            <a:stretch/>
          </p:blipFill>
          <p:spPr>
            <a:xfrm>
              <a:off x="4427984" y="4602993"/>
              <a:ext cx="1982865" cy="187220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8CF3BDB-AC01-4B4F-9AC7-2F09313DF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09842" y="2204864"/>
              <a:ext cx="1043314" cy="705479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44A30FF-B7E3-4486-8E2C-6A467DE2C2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clrChange>
                <a:clrFrom>
                  <a:srgbClr val="EEF3FA"/>
                </a:clrFrom>
                <a:clrTo>
                  <a:srgbClr val="EEF3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909"/>
            <a:stretch/>
          </p:blipFill>
          <p:spPr>
            <a:xfrm>
              <a:off x="6660232" y="3505269"/>
              <a:ext cx="1982865" cy="1726770"/>
            </a:xfrm>
            <a:prstGeom prst="rect">
              <a:avLst/>
            </a:prstGeom>
          </p:spPr>
        </p:pic>
        <p:pic>
          <p:nvPicPr>
            <p:cNvPr id="1026" name="Picture 2" descr="Imagem relacionada">
              <a:extLst>
                <a:ext uri="{FF2B5EF4-FFF2-40B4-BE49-F238E27FC236}">
                  <a16:creationId xmlns:a16="http://schemas.microsoft.com/office/drawing/2014/main" id="{17633B7F-E7D1-45CB-8119-D9193A7B9B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4462" y="5381153"/>
              <a:ext cx="730403" cy="62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Imagem relacionada">
              <a:extLst>
                <a:ext uri="{FF2B5EF4-FFF2-40B4-BE49-F238E27FC236}">
                  <a16:creationId xmlns:a16="http://schemas.microsoft.com/office/drawing/2014/main" id="{3DBC2A50-C2F4-4008-8FAD-12C74F359E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30130">
              <a:off x="3650397" y="5575940"/>
              <a:ext cx="730403" cy="62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Imagem relacionada">
              <a:extLst>
                <a:ext uri="{FF2B5EF4-FFF2-40B4-BE49-F238E27FC236}">
                  <a16:creationId xmlns:a16="http://schemas.microsoft.com/office/drawing/2014/main" id="{3FA418B5-0DB9-4FCF-B035-15FA2D8EF7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21329">
              <a:off x="6428888" y="5341168"/>
              <a:ext cx="730403" cy="62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Imagem relacionada">
              <a:extLst>
                <a:ext uri="{FF2B5EF4-FFF2-40B4-BE49-F238E27FC236}">
                  <a16:creationId xmlns:a16="http://schemas.microsoft.com/office/drawing/2014/main" id="{54FB2CAC-61FD-44C1-B8A5-C34F9C0658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461115">
              <a:off x="6473561" y="2392610"/>
              <a:ext cx="730403" cy="62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Imagem relacionada">
              <a:extLst>
                <a:ext uri="{FF2B5EF4-FFF2-40B4-BE49-F238E27FC236}">
                  <a16:creationId xmlns:a16="http://schemas.microsoft.com/office/drawing/2014/main" id="{B5F73CF1-BDE9-418C-A2FB-D88ED6E9AF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15562">
              <a:off x="3537413" y="2297560"/>
              <a:ext cx="730403" cy="62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Imagem relacionada">
              <a:extLst>
                <a:ext uri="{FF2B5EF4-FFF2-40B4-BE49-F238E27FC236}">
                  <a16:creationId xmlns:a16="http://schemas.microsoft.com/office/drawing/2014/main" id="{1FCC938F-A0F3-44FB-BCC9-2D6465B401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2693">
              <a:off x="1058437" y="2461789"/>
              <a:ext cx="730403" cy="62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BE872E0-AAE0-4C23-AEA7-37353E2F5E41}"/>
                </a:ext>
              </a:extLst>
            </p:cNvPr>
            <p:cNvCxnSpPr/>
            <p:nvPr/>
          </p:nvCxnSpPr>
          <p:spPr>
            <a:xfrm>
              <a:off x="3153156" y="4390932"/>
              <a:ext cx="396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36C6677-71C2-45C8-89EF-9178201438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1766" y="4005064"/>
              <a:ext cx="0" cy="3858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49" name="TextBox 2048">
              <a:extLst>
                <a:ext uri="{FF2B5EF4-FFF2-40B4-BE49-F238E27FC236}">
                  <a16:creationId xmlns:a16="http://schemas.microsoft.com/office/drawing/2014/main" id="{180574FC-E71C-4E5D-91AD-B880847F8C96}"/>
                </a:ext>
              </a:extLst>
            </p:cNvPr>
            <p:cNvSpPr txBox="1"/>
            <p:nvPr/>
          </p:nvSpPr>
          <p:spPr>
            <a:xfrm>
              <a:off x="2147225" y="3697872"/>
              <a:ext cx="1238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Grãos de pólen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90893ED-7B5D-4D76-A250-78AC8AE0E21C}"/>
                </a:ext>
              </a:extLst>
            </p:cNvPr>
            <p:cNvSpPr txBox="1"/>
            <p:nvPr/>
          </p:nvSpPr>
          <p:spPr>
            <a:xfrm>
              <a:off x="3594250" y="4252432"/>
              <a:ext cx="1238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Antera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871DF95-3339-4D47-8CDD-8575A6A38B18}"/>
                </a:ext>
              </a:extLst>
            </p:cNvPr>
            <p:cNvSpPr txBox="1"/>
            <p:nvPr/>
          </p:nvSpPr>
          <p:spPr>
            <a:xfrm>
              <a:off x="1485627" y="2002728"/>
              <a:ext cx="1238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dirty="0"/>
                <a:t>Semente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19EF317-18BA-4239-9CAD-BA40D8D759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47225" y="2279727"/>
              <a:ext cx="264535" cy="3959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52EDEBE-4804-4C88-8FB3-83037DF91C42}"/>
                </a:ext>
              </a:extLst>
            </p:cNvPr>
            <p:cNvSpPr txBox="1"/>
            <p:nvPr/>
          </p:nvSpPr>
          <p:spPr>
            <a:xfrm>
              <a:off x="5770337" y="1885962"/>
              <a:ext cx="1238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dirty="0"/>
                <a:t>Semente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6AFE242-5DFE-40EC-B009-50C51F4BC3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7930" y="2140120"/>
              <a:ext cx="535530" cy="6759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87982CC-389D-4D93-A08C-51D08A5AC999}"/>
                </a:ext>
              </a:extLst>
            </p:cNvPr>
            <p:cNvCxnSpPr/>
            <p:nvPr/>
          </p:nvCxnSpPr>
          <p:spPr>
            <a:xfrm>
              <a:off x="5436096" y="5240316"/>
              <a:ext cx="396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DD5F16F-1E8D-4CB2-BCD1-A779023559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7225" y="5267198"/>
              <a:ext cx="6605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0FF844B-302E-4620-8425-100ADFDBB84C}"/>
                </a:ext>
              </a:extLst>
            </p:cNvPr>
            <p:cNvSpPr txBox="1"/>
            <p:nvPr/>
          </p:nvSpPr>
          <p:spPr>
            <a:xfrm>
              <a:off x="1408281" y="5128698"/>
              <a:ext cx="7534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Estilete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179DC3E-6856-466A-A37C-9545AFCA145E}"/>
                </a:ext>
              </a:extLst>
            </p:cNvPr>
            <p:cNvSpPr txBox="1"/>
            <p:nvPr/>
          </p:nvSpPr>
          <p:spPr>
            <a:xfrm>
              <a:off x="5859734" y="5093539"/>
              <a:ext cx="11022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Tubo polínico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91D7E49F-0F35-4459-9FE2-847258FC536E}"/>
                </a:ext>
              </a:extLst>
            </p:cNvPr>
            <p:cNvCxnSpPr/>
            <p:nvPr/>
          </p:nvCxnSpPr>
          <p:spPr>
            <a:xfrm>
              <a:off x="7596336" y="4518874"/>
              <a:ext cx="54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E535AE7-ADB2-4392-958B-570D241C40E6}"/>
                </a:ext>
              </a:extLst>
            </p:cNvPr>
            <p:cNvCxnSpPr/>
            <p:nvPr/>
          </p:nvCxnSpPr>
          <p:spPr>
            <a:xfrm>
              <a:off x="7866336" y="4820600"/>
              <a:ext cx="54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6E326C8-2E94-45E5-B563-EEBB2C8B8E8E}"/>
                </a:ext>
              </a:extLst>
            </p:cNvPr>
            <p:cNvSpPr txBox="1"/>
            <p:nvPr/>
          </p:nvSpPr>
          <p:spPr>
            <a:xfrm>
              <a:off x="8169439" y="4353702"/>
              <a:ext cx="6519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Óvulo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172DF63-95A9-4B92-92F2-E244FA7928E7}"/>
                </a:ext>
              </a:extLst>
            </p:cNvPr>
            <p:cNvSpPr txBox="1"/>
            <p:nvPr/>
          </p:nvSpPr>
          <p:spPr>
            <a:xfrm>
              <a:off x="8388424" y="4673405"/>
              <a:ext cx="6519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Ovário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EF75B14-9FC4-4686-95AB-9A41B7F543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7225" y="4513429"/>
              <a:ext cx="6950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D48320F-8047-45A6-B077-BF1793F52A55}"/>
                </a:ext>
              </a:extLst>
            </p:cNvPr>
            <p:cNvSpPr txBox="1"/>
            <p:nvPr/>
          </p:nvSpPr>
          <p:spPr>
            <a:xfrm>
              <a:off x="1398899" y="4356325"/>
              <a:ext cx="1238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Estigma</a:t>
              </a:r>
            </a:p>
          </p:txBody>
        </p:sp>
      </p:grpSp>
      <p:sp>
        <p:nvSpPr>
          <p:cNvPr id="38" name="Título 1">
            <a:extLst>
              <a:ext uri="{FF2B5EF4-FFF2-40B4-BE49-F238E27FC236}">
                <a16:creationId xmlns:a16="http://schemas.microsoft.com/office/drawing/2014/main" id="{276CB1FC-3F20-45A5-B482-06764FCE9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97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Fecundação</a:t>
            </a:r>
          </a:p>
        </p:txBody>
      </p:sp>
    </p:spTree>
    <p:extLst>
      <p:ext uri="{BB962C8B-B14F-4D97-AF65-F5344CB8AC3E}">
        <p14:creationId xmlns:p14="http://schemas.microsoft.com/office/powerpoint/2010/main" val="642977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Frutificação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5E502C2-F250-44C7-A82B-A0F9A893F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92" y="1484784"/>
            <a:ext cx="6941416" cy="497561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51520" y="1079768"/>
            <a:ext cx="8435280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PT"/>
            </a:defPPr>
            <a:lvl1pPr>
              <a:lnSpc>
                <a:spcPct val="150000"/>
              </a:lnSpc>
              <a:defRPr sz="1600"/>
            </a:lvl1pPr>
          </a:lstStyle>
          <a:p>
            <a:r>
              <a:rPr lang="pt-PT" dirty="0"/>
              <a:t>A </a:t>
            </a:r>
            <a:r>
              <a:rPr lang="pt-PT" b="1" dirty="0">
                <a:solidFill>
                  <a:srgbClr val="006699"/>
                </a:solidFill>
              </a:rPr>
              <a:t>frutificação</a:t>
            </a:r>
            <a:r>
              <a:rPr lang="pt-PT" dirty="0"/>
              <a:t> diz respeito a todo o processo que ocorre da formação do ovo até à formação do fruto.  </a:t>
            </a:r>
          </a:p>
        </p:txBody>
      </p:sp>
    </p:spTree>
    <p:extLst>
      <p:ext uri="{BB962C8B-B14F-4D97-AF65-F5344CB8AC3E}">
        <p14:creationId xmlns:p14="http://schemas.microsoft.com/office/powerpoint/2010/main" val="100708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1007" y="3850206"/>
            <a:ext cx="3054633" cy="26427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Frutas, Pêra, Verde, Comer, Fruta Madura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853460">
            <a:off x="1794118" y="3929837"/>
            <a:ext cx="3093967" cy="20666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488832" cy="562074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Fruto </a:t>
            </a:r>
          </a:p>
        </p:txBody>
      </p:sp>
      <p:sp>
        <p:nvSpPr>
          <p:cNvPr id="5" name="Rectângulo 4"/>
          <p:cNvSpPr/>
          <p:nvPr/>
        </p:nvSpPr>
        <p:spPr>
          <a:xfrm>
            <a:off x="251520" y="967577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/>
              <a:t>Os </a:t>
            </a:r>
            <a:r>
              <a:rPr lang="pt-PT" sz="1600" b="1" dirty="0">
                <a:solidFill>
                  <a:srgbClr val="006699"/>
                </a:solidFill>
              </a:rPr>
              <a:t>frutos</a:t>
            </a:r>
            <a:r>
              <a:rPr lang="pt-PT" sz="1600" dirty="0"/>
              <a:t> são estruturas que resultam do desenvolvimento do ovário e que protegem as sementes.  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562076" y="3004443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Semente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535996" y="1631491"/>
            <a:ext cx="1180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Pericarpo</a:t>
            </a:r>
          </a:p>
        </p:txBody>
      </p:sp>
      <p:sp>
        <p:nvSpPr>
          <p:cNvPr id="11" name="Chaveta à direita 10"/>
          <p:cNvSpPr/>
          <p:nvPr/>
        </p:nvSpPr>
        <p:spPr>
          <a:xfrm>
            <a:off x="5944240" y="1798574"/>
            <a:ext cx="288032" cy="1421576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CaixaDeTexto 16"/>
          <p:cNvSpPr txBox="1"/>
          <p:nvPr/>
        </p:nvSpPr>
        <p:spPr>
          <a:xfrm>
            <a:off x="6275233" y="2346105"/>
            <a:ext cx="81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solidFill>
                  <a:srgbClr val="006699"/>
                </a:solidFill>
              </a:defRPr>
            </a:lvl1pPr>
          </a:lstStyle>
          <a:p>
            <a:r>
              <a:rPr lang="pt-PT" dirty="0"/>
              <a:t>Fruto</a:t>
            </a:r>
          </a:p>
        </p:txBody>
      </p:sp>
      <p:sp>
        <p:nvSpPr>
          <p:cNvPr id="24" name="Oval 23"/>
          <p:cNvSpPr/>
          <p:nvPr/>
        </p:nvSpPr>
        <p:spPr>
          <a:xfrm>
            <a:off x="-252536" y="4984375"/>
            <a:ext cx="3803791" cy="1164301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rgbClr val="00B050"/>
                </a:solidFill>
              </a:rPr>
              <a:t>Carnudos</a:t>
            </a:r>
          </a:p>
          <a:p>
            <a:pPr algn="ctr"/>
            <a:r>
              <a:rPr lang="pt-PT" sz="1400" dirty="0"/>
              <a:t>O pericarpo é rico em substâncias de reserva e água. </a:t>
            </a:r>
            <a:endParaRPr lang="pt-PT" sz="1400" b="1" dirty="0"/>
          </a:p>
        </p:txBody>
      </p:sp>
      <p:sp>
        <p:nvSpPr>
          <p:cNvPr id="26" name="Oval 25"/>
          <p:cNvSpPr/>
          <p:nvPr/>
        </p:nvSpPr>
        <p:spPr>
          <a:xfrm>
            <a:off x="3590892" y="4987634"/>
            <a:ext cx="3672408" cy="1164301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rgbClr val="00B050"/>
                </a:solidFill>
              </a:rPr>
              <a:t>Secos</a:t>
            </a:r>
          </a:p>
          <a:p>
            <a:pPr algn="ctr"/>
            <a:r>
              <a:rPr lang="pt-PT" sz="1400" dirty="0"/>
              <a:t>Pericarpo pobre em substancias de reserva.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1682DA-9113-43DD-AD79-B1BDB0E3426C}"/>
              </a:ext>
            </a:extLst>
          </p:cNvPr>
          <p:cNvSpPr/>
          <p:nvPr/>
        </p:nvSpPr>
        <p:spPr>
          <a:xfrm>
            <a:off x="238329" y="3837847"/>
            <a:ext cx="2416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Os </a:t>
            </a:r>
            <a:r>
              <a:rPr lang="pt-PT" b="1" dirty="0">
                <a:solidFill>
                  <a:srgbClr val="006699"/>
                </a:solidFill>
              </a:rPr>
              <a:t>frutos </a:t>
            </a:r>
            <a:r>
              <a:rPr lang="pt-PT" dirty="0">
                <a:solidFill>
                  <a:schemeClr val="accent6">
                    <a:lumMod val="75000"/>
                  </a:schemeClr>
                </a:solidFill>
              </a:rPr>
              <a:t>podem ser:</a:t>
            </a:r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94AE9F-317F-4C2A-83AF-B9EB242C55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13" t="1759" r="1383"/>
          <a:stretch/>
        </p:blipFill>
        <p:spPr>
          <a:xfrm>
            <a:off x="375328" y="1872574"/>
            <a:ext cx="2186741" cy="1652859"/>
          </a:xfrm>
          <a:prstGeom prst="rect">
            <a:avLst/>
          </a:prstGeom>
        </p:spPr>
      </p:pic>
      <p:cxnSp>
        <p:nvCxnSpPr>
          <p:cNvPr id="7" name="Conexão recta unidireccional 6"/>
          <p:cNvCxnSpPr>
            <a:cxnSpLocks/>
            <a:endCxn id="15" idx="1"/>
          </p:cNvCxnSpPr>
          <p:nvPr/>
        </p:nvCxnSpPr>
        <p:spPr>
          <a:xfrm flipV="1">
            <a:off x="1979712" y="1816157"/>
            <a:ext cx="2556284" cy="7596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Conexão recta unidireccional 8"/>
          <p:cNvCxnSpPr>
            <a:cxnSpLocks/>
            <a:endCxn id="10" idx="1"/>
          </p:cNvCxnSpPr>
          <p:nvPr/>
        </p:nvCxnSpPr>
        <p:spPr>
          <a:xfrm>
            <a:off x="1895939" y="2864251"/>
            <a:ext cx="2666137" cy="3248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707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1115616" y="291254"/>
            <a:ext cx="7631112" cy="107721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nas respostas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corretas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D1D257-A825-42E3-9B4B-175420BB45F1}"/>
              </a:ext>
            </a:extLst>
          </p:cNvPr>
          <p:cNvGrpSpPr/>
          <p:nvPr/>
        </p:nvGrpSpPr>
        <p:grpSpPr>
          <a:xfrm>
            <a:off x="1115615" y="1556792"/>
            <a:ext cx="6840762" cy="1730920"/>
            <a:chOff x="1115615" y="1556792"/>
            <a:chExt cx="6840762" cy="1730920"/>
          </a:xfrm>
        </p:grpSpPr>
        <p:sp>
          <p:nvSpPr>
            <p:cNvPr id="21" name="Rectângulo 4"/>
            <p:cNvSpPr/>
            <p:nvPr/>
          </p:nvSpPr>
          <p:spPr>
            <a:xfrm>
              <a:off x="1115616" y="1556792"/>
              <a:ext cx="6840761" cy="86409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 união das </a:t>
              </a:r>
              <a:r>
                <a:rPr lang="pt-PT" sz="1600" b="1" dirty="0">
                  <a:solidFill>
                    <a:srgbClr val="006699"/>
                  </a:solidFill>
                </a:rPr>
                <a:t>células masculina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e</a:t>
              </a:r>
              <a:r>
                <a:rPr lang="pt-PT" sz="1600" b="1" dirty="0">
                  <a:solidFill>
                    <a:srgbClr val="006699"/>
                  </a:solidFill>
                </a:rPr>
                <a:t> feminina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das plantas designa-se por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frutificação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A004F50C-E6B8-48B3-9933-2BF5E26EAB30}"/>
                </a:ext>
              </a:extLst>
            </p:cNvPr>
            <p:cNvSpPr/>
            <p:nvPr/>
          </p:nvSpPr>
          <p:spPr>
            <a:xfrm>
              <a:off x="1115616" y="2420889"/>
              <a:ext cx="6840761" cy="41778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fertilização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71DE254B-B49E-43EB-AE65-17EC0B0E6F59}"/>
                </a:ext>
              </a:extLst>
            </p:cNvPr>
            <p:cNvSpPr/>
            <p:nvPr/>
          </p:nvSpPr>
          <p:spPr>
            <a:xfrm>
              <a:off x="1115615" y="2836344"/>
              <a:ext cx="6840761" cy="45136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fecundação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F0B8010-85B8-4659-B5A9-B99BF291D6ED}"/>
              </a:ext>
            </a:extLst>
          </p:cNvPr>
          <p:cNvGrpSpPr/>
          <p:nvPr/>
        </p:nvGrpSpPr>
        <p:grpSpPr>
          <a:xfrm>
            <a:off x="1127734" y="3838945"/>
            <a:ext cx="2238603" cy="2288430"/>
            <a:chOff x="1127734" y="3838945"/>
            <a:chExt cx="2238603" cy="2288430"/>
          </a:xfrm>
        </p:grpSpPr>
        <p:sp>
          <p:nvSpPr>
            <p:cNvPr id="6" name="Rectângulo 4">
              <a:extLst>
                <a:ext uri="{FF2B5EF4-FFF2-40B4-BE49-F238E27FC236}">
                  <a16:creationId xmlns:a16="http://schemas.microsoft.com/office/drawing/2014/main" id="{8781710E-D3AC-4E98-97BD-E5519A556F98}"/>
                </a:ext>
              </a:extLst>
            </p:cNvPr>
            <p:cNvSpPr/>
            <p:nvPr/>
          </p:nvSpPr>
          <p:spPr>
            <a:xfrm>
              <a:off x="1127734" y="3838945"/>
              <a:ext cx="2232250" cy="814191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São </a:t>
              </a:r>
              <a:r>
                <a:rPr lang="pt-PT" sz="1600" b="1" dirty="0">
                  <a:solidFill>
                    <a:srgbClr val="006699"/>
                  </a:solidFill>
                </a:rPr>
                <a:t>frutos carnudos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a pera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5F8EF787-B723-4578-BC12-1BD0624AA5A7}"/>
                </a:ext>
              </a:extLst>
            </p:cNvPr>
            <p:cNvSpPr/>
            <p:nvPr/>
          </p:nvSpPr>
          <p:spPr>
            <a:xfrm>
              <a:off x="1134087" y="4653136"/>
              <a:ext cx="2232250" cy="5074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 noz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10" name="Rectângulo 4">
              <a:extLst>
                <a:ext uri="{FF2B5EF4-FFF2-40B4-BE49-F238E27FC236}">
                  <a16:creationId xmlns:a16="http://schemas.microsoft.com/office/drawing/2014/main" id="{C295D3AD-741B-492C-98FF-B63E690C1AFE}"/>
                </a:ext>
              </a:extLst>
            </p:cNvPr>
            <p:cNvSpPr/>
            <p:nvPr/>
          </p:nvSpPr>
          <p:spPr>
            <a:xfrm>
              <a:off x="1134087" y="5160536"/>
              <a:ext cx="2232250" cy="509391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o amendoim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11" name="Rectângulo 4">
              <a:extLst>
                <a:ext uri="{FF2B5EF4-FFF2-40B4-BE49-F238E27FC236}">
                  <a16:creationId xmlns:a16="http://schemas.microsoft.com/office/drawing/2014/main" id="{4C4D595E-F68F-4150-87E1-CD9F261258ED}"/>
                </a:ext>
              </a:extLst>
            </p:cNvPr>
            <p:cNvSpPr/>
            <p:nvPr/>
          </p:nvSpPr>
          <p:spPr>
            <a:xfrm>
              <a:off x="1134087" y="5667936"/>
              <a:ext cx="2232250" cy="459439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 tomate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B64595-B37C-4E3B-86E3-44957DD344AF}"/>
              </a:ext>
            </a:extLst>
          </p:cNvPr>
          <p:cNvGrpSpPr/>
          <p:nvPr/>
        </p:nvGrpSpPr>
        <p:grpSpPr>
          <a:xfrm>
            <a:off x="4036617" y="3798646"/>
            <a:ext cx="3919760" cy="1650908"/>
            <a:chOff x="4036617" y="3798646"/>
            <a:chExt cx="3919760" cy="1650908"/>
          </a:xfrm>
        </p:grpSpPr>
        <p:sp>
          <p:nvSpPr>
            <p:cNvPr id="5" name="Rectângulo 4">
              <a:extLst>
                <a:ext uri="{FF2B5EF4-FFF2-40B4-BE49-F238E27FC236}">
                  <a16:creationId xmlns:a16="http://schemas.microsoft.com/office/drawing/2014/main" id="{DF70B2B6-9F20-4E37-A218-F1C64356377F}"/>
                </a:ext>
              </a:extLst>
            </p:cNvPr>
            <p:cNvSpPr/>
            <p:nvPr/>
          </p:nvSpPr>
          <p:spPr>
            <a:xfrm>
              <a:off x="4038865" y="3798646"/>
              <a:ext cx="3917512" cy="85449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O </a:t>
              </a:r>
              <a:r>
                <a:rPr lang="pt-PT" sz="1600" b="1" dirty="0">
                  <a:solidFill>
                    <a:srgbClr val="006699"/>
                  </a:solidFill>
                </a:rPr>
                <a:t>grão de pólen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transporta</a:t>
              </a:r>
              <a:endParaRPr lang="pt-PT" sz="1600" dirty="0">
                <a:solidFill>
                  <a:srgbClr val="006699"/>
                </a:solidFill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A célula sexual masculina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3" name="Rectângulo 4">
              <a:extLst>
                <a:ext uri="{FF2B5EF4-FFF2-40B4-BE49-F238E27FC236}">
                  <a16:creationId xmlns:a16="http://schemas.microsoft.com/office/drawing/2014/main" id="{4B5D2516-B483-4BBA-A29D-BAA55C2C94AB}"/>
                </a:ext>
              </a:extLst>
            </p:cNvPr>
            <p:cNvSpPr/>
            <p:nvPr/>
          </p:nvSpPr>
          <p:spPr>
            <a:xfrm>
              <a:off x="4036617" y="4641479"/>
              <a:ext cx="3917512" cy="41405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 célula sexual feminina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4" name="Rectângulo 4">
              <a:extLst>
                <a:ext uri="{FF2B5EF4-FFF2-40B4-BE49-F238E27FC236}">
                  <a16:creationId xmlns:a16="http://schemas.microsoft.com/office/drawing/2014/main" id="{B97DB2F8-CD41-42C2-B7A2-BBC02002A9FC}"/>
                </a:ext>
              </a:extLst>
            </p:cNvPr>
            <p:cNvSpPr/>
            <p:nvPr/>
          </p:nvSpPr>
          <p:spPr>
            <a:xfrm>
              <a:off x="4036617" y="5043880"/>
              <a:ext cx="3917512" cy="40567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 oosfera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270</Words>
  <Application>Microsoft Office PowerPoint</Application>
  <PresentationFormat>On-screen Show (4:3)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Wingdings</vt:lpstr>
      <vt:lpstr>1_Office Theme</vt:lpstr>
      <vt:lpstr>FECUNDAÇÃO E FRUTIFICAÇÃO</vt:lpstr>
      <vt:lpstr>Fecundação</vt:lpstr>
      <vt:lpstr>Fecundação</vt:lpstr>
      <vt:lpstr>Frutificação</vt:lpstr>
      <vt:lpstr>Fruto </vt:lpstr>
      <vt:lpstr>Clica nas respostas 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Alexandra</dc:creator>
  <cp:lastModifiedBy>Joana Fernandes Gomes</cp:lastModifiedBy>
  <cp:revision>24</cp:revision>
  <dcterms:created xsi:type="dcterms:W3CDTF">2017-06-21T18:05:43Z</dcterms:created>
  <dcterms:modified xsi:type="dcterms:W3CDTF">2017-09-05T09:07:55Z</dcterms:modified>
</cp:coreProperties>
</file>