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66" y="8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61358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6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60811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50134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2338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8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0" y="3861048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FECUNDAÇÃO E NIDAÇÃO </a:t>
            </a:r>
          </a:p>
        </p:txBody>
      </p:sp>
    </p:spTree>
    <p:extLst>
      <p:ext uri="{BB962C8B-B14F-4D97-AF65-F5344CB8AC3E}">
        <p14:creationId xmlns:p14="http://schemas.microsoft.com/office/powerpoint/2010/main" val="3313206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E4A259-9B3C-4A84-BE8C-E6826A264D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-675456"/>
            <a:ext cx="6152123" cy="769015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67544" y="1916832"/>
            <a:ext cx="2860686" cy="2262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/>
              <a:t>O </a:t>
            </a:r>
            <a:r>
              <a:rPr lang="pt-PT" sz="1600" b="1" dirty="0">
                <a:solidFill>
                  <a:srgbClr val="006699"/>
                </a:solidFill>
              </a:rPr>
              <a:t>oócito </a:t>
            </a:r>
            <a:r>
              <a:rPr lang="pt-PT" sz="1600" dirty="0"/>
              <a:t>é uma célula relativamente grande que se pode ver com uma lupa. É 200 vezes maior que o espermatozóide. Não tem movimento próprio. 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45690" y="5445224"/>
            <a:ext cx="8784976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/>
              <a:t>O </a:t>
            </a:r>
            <a:r>
              <a:rPr lang="pt-PT" sz="1600" b="1" dirty="0">
                <a:solidFill>
                  <a:srgbClr val="006699"/>
                </a:solidFill>
              </a:rPr>
              <a:t>espermatozóide</a:t>
            </a:r>
            <a:r>
              <a:rPr lang="pt-PT" sz="1600" b="1" dirty="0">
                <a:solidFill>
                  <a:srgbClr val="FF0000"/>
                </a:solidFill>
              </a:rPr>
              <a:t> </a:t>
            </a:r>
            <a:r>
              <a:rPr lang="pt-PT" sz="1600" dirty="0"/>
              <a:t>é uma célula que  só é visível ao microscópio. É composta por uma cabeça oval  e por uma cauda ou flagelo. A cauda que confere movimento a esta célula. </a:t>
            </a:r>
          </a:p>
        </p:txBody>
      </p:sp>
    </p:spTree>
    <p:extLst>
      <p:ext uri="{BB962C8B-B14F-4D97-AF65-F5344CB8AC3E}">
        <p14:creationId xmlns:p14="http://schemas.microsoft.com/office/powerpoint/2010/main" val="39725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450" y="2085905"/>
            <a:ext cx="86902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3092" y="1151175"/>
            <a:ext cx="1191331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439" y="954775"/>
            <a:ext cx="1183325" cy="1170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9814" y="1212472"/>
            <a:ext cx="1022507" cy="102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360" y="2365241"/>
            <a:ext cx="996299" cy="108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6106" y="3613948"/>
            <a:ext cx="120959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1024" y="4721660"/>
            <a:ext cx="1230289" cy="1137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8009" y="4879135"/>
            <a:ext cx="1441020" cy="1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421" y="5005356"/>
            <a:ext cx="1228601" cy="127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CaixaDeTexto 29"/>
          <p:cNvSpPr txBox="1"/>
          <p:nvPr/>
        </p:nvSpPr>
        <p:spPr>
          <a:xfrm>
            <a:off x="151109" y="1046777"/>
            <a:ext cx="241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200" dirty="0"/>
              <a:t>Quando os espermatozóides encontram o oócito rodeiam-no e tentam penetrá-lo. 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1373151" y="2753305"/>
            <a:ext cx="32359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200" dirty="0"/>
              <a:t>Assim que um  deles consegue entrar, perde a cauda e o oócito desenvolve uma membrana protetora que impede a entrada de outros espermatozóides.  Quando ocorre a união das células sexuais feminina e masculina dá-se a </a:t>
            </a:r>
            <a:r>
              <a:rPr lang="pt-PT" sz="1200" b="1" dirty="0">
                <a:solidFill>
                  <a:srgbClr val="006699"/>
                </a:solidFill>
              </a:rPr>
              <a:t>fecundação</a:t>
            </a:r>
            <a:r>
              <a:rPr lang="pt-PT" sz="1200" dirty="0"/>
              <a:t>.  </a:t>
            </a:r>
          </a:p>
        </p:txBody>
      </p:sp>
      <p:sp>
        <p:nvSpPr>
          <p:cNvPr id="2051" name="CaixaDeTexto 2050"/>
          <p:cNvSpPr txBox="1"/>
          <p:nvPr/>
        </p:nvSpPr>
        <p:spPr>
          <a:xfrm>
            <a:off x="4902810" y="2411423"/>
            <a:ext cx="2615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200" dirty="0"/>
              <a:t>Quando os núcleos das células unem-se formam o </a:t>
            </a:r>
            <a:r>
              <a:rPr lang="pt-PT" sz="1200" b="1" dirty="0">
                <a:solidFill>
                  <a:srgbClr val="006699"/>
                </a:solidFill>
              </a:rPr>
              <a:t>ovo</a:t>
            </a:r>
            <a:r>
              <a:rPr lang="pt-PT" sz="1200" dirty="0"/>
              <a:t> ou </a:t>
            </a:r>
            <a:r>
              <a:rPr lang="pt-PT" sz="1200" b="1" dirty="0">
                <a:solidFill>
                  <a:srgbClr val="006699"/>
                </a:solidFill>
              </a:rPr>
              <a:t>zigoto</a:t>
            </a:r>
            <a:r>
              <a:rPr lang="pt-PT" sz="1200" dirty="0"/>
              <a:t>. </a:t>
            </a:r>
          </a:p>
        </p:txBody>
      </p:sp>
      <p:sp>
        <p:nvSpPr>
          <p:cNvPr id="2063" name="CaixaDeTexto 2062"/>
          <p:cNvSpPr txBox="1"/>
          <p:nvPr/>
        </p:nvSpPr>
        <p:spPr>
          <a:xfrm>
            <a:off x="1217998" y="2481029"/>
            <a:ext cx="1557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>
                <a:solidFill>
                  <a:schemeClr val="accent6">
                    <a:lumMod val="75000"/>
                  </a:schemeClr>
                </a:solidFill>
              </a:rPr>
              <a:t>Fecundação</a:t>
            </a:r>
          </a:p>
        </p:txBody>
      </p:sp>
      <p:sp>
        <p:nvSpPr>
          <p:cNvPr id="55" name="CaixaDeTexto 54"/>
          <p:cNvSpPr txBox="1"/>
          <p:nvPr/>
        </p:nvSpPr>
        <p:spPr>
          <a:xfrm>
            <a:off x="4887755" y="2103646"/>
            <a:ext cx="1783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>
                <a:solidFill>
                  <a:schemeClr val="accent6">
                    <a:lumMod val="75000"/>
                  </a:schemeClr>
                </a:solidFill>
              </a:rPr>
              <a:t>Ovo </a:t>
            </a:r>
            <a:r>
              <a:rPr lang="pt-PT" sz="1200" dirty="0">
                <a:solidFill>
                  <a:schemeClr val="accent6">
                    <a:lumMod val="75000"/>
                  </a:schemeClr>
                </a:solidFill>
              </a:rPr>
              <a:t>ou</a:t>
            </a:r>
            <a:r>
              <a:rPr lang="pt-PT" sz="1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1400" b="1" dirty="0">
                <a:solidFill>
                  <a:schemeClr val="accent6">
                    <a:lumMod val="75000"/>
                  </a:schemeClr>
                </a:solidFill>
              </a:rPr>
              <a:t>zigoto</a:t>
            </a:r>
          </a:p>
        </p:txBody>
      </p:sp>
      <p:sp>
        <p:nvSpPr>
          <p:cNvPr id="2064" name="CaixaDeTexto 2063"/>
          <p:cNvSpPr txBox="1"/>
          <p:nvPr/>
        </p:nvSpPr>
        <p:spPr>
          <a:xfrm>
            <a:off x="5982706" y="5051968"/>
            <a:ext cx="303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200" dirty="0"/>
              <a:t>No inicio, o novo ser é apenas uma massa de células semelhantes – </a:t>
            </a:r>
            <a:r>
              <a:rPr lang="pt-PT" sz="1200" b="1" dirty="0">
                <a:solidFill>
                  <a:srgbClr val="006699"/>
                </a:solidFill>
              </a:rPr>
              <a:t>mórula</a:t>
            </a:r>
            <a:r>
              <a:rPr lang="pt-PT" sz="1200" dirty="0"/>
              <a:t>. </a:t>
            </a:r>
          </a:p>
        </p:txBody>
      </p:sp>
      <p:sp>
        <p:nvSpPr>
          <p:cNvPr id="57" name="CaixaDeTexto 56"/>
          <p:cNvSpPr txBox="1"/>
          <p:nvPr/>
        </p:nvSpPr>
        <p:spPr>
          <a:xfrm>
            <a:off x="5701313" y="4757187"/>
            <a:ext cx="1345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>
                <a:solidFill>
                  <a:schemeClr val="accent6">
                    <a:lumMod val="75000"/>
                  </a:schemeClr>
                </a:solidFill>
              </a:rPr>
              <a:t>Mórula </a:t>
            </a:r>
          </a:p>
        </p:txBody>
      </p:sp>
    </p:spTree>
    <p:extLst>
      <p:ext uri="{BB962C8B-B14F-4D97-AF65-F5344CB8AC3E}">
        <p14:creationId xmlns:p14="http://schemas.microsoft.com/office/powerpoint/2010/main" val="3524430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207CEA-A6AC-46BC-B600-865AA05010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980728"/>
            <a:ext cx="7643464" cy="572010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707904" y="5786680"/>
            <a:ext cx="31918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dirty="0"/>
              <a:t>Após seis ou sete dias, o embrião fixa-se na parede do útero – </a:t>
            </a:r>
            <a:r>
              <a:rPr lang="pt-PT" sz="1400" b="1" dirty="0"/>
              <a:t>nidação</a:t>
            </a:r>
            <a:r>
              <a:rPr lang="pt-PT" sz="1400" dirty="0"/>
              <a:t>. 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79512" y="1052736"/>
            <a:ext cx="266429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dirty="0"/>
              <a:t>A </a:t>
            </a:r>
            <a:r>
              <a:rPr lang="pt-PT" sz="1400" b="1" dirty="0"/>
              <a:t>mórula</a:t>
            </a:r>
            <a:r>
              <a:rPr lang="pt-PT" sz="1400" dirty="0"/>
              <a:t> continua a sofrer divisões celulares e desloca-se em direção ao útero. </a:t>
            </a:r>
          </a:p>
        </p:txBody>
      </p:sp>
    </p:spTree>
    <p:extLst>
      <p:ext uri="{BB962C8B-B14F-4D97-AF65-F5344CB8AC3E}">
        <p14:creationId xmlns:p14="http://schemas.microsoft.com/office/powerpoint/2010/main" val="174218025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</TotalTime>
  <Words>178</Words>
  <Application>Microsoft Office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1_Office Theme</vt:lpstr>
      <vt:lpstr>FECUNDAÇÃO E NIDAÇÃO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FECUNDAÇÃO E NIDAÇÃO</dc:title>
  <dc:creator>Alexandra</dc:creator>
  <cp:lastModifiedBy>Joana Fernandes Gomes</cp:lastModifiedBy>
  <cp:revision>13</cp:revision>
  <dcterms:created xsi:type="dcterms:W3CDTF">2017-07-23T18:45:07Z</dcterms:created>
  <dcterms:modified xsi:type="dcterms:W3CDTF">2017-08-31T15:43:02Z</dcterms:modified>
</cp:coreProperties>
</file>