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CC00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6803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7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8087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609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9186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09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293096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A FLOR</a:t>
            </a:r>
          </a:p>
        </p:txBody>
      </p:sp>
    </p:spTree>
    <p:extLst>
      <p:ext uri="{BB962C8B-B14F-4D97-AF65-F5344CB8AC3E}">
        <p14:creationId xmlns:p14="http://schemas.microsoft.com/office/powerpoint/2010/main" val="1452153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0705" y="1052873"/>
            <a:ext cx="8784976" cy="808459"/>
          </a:xfrm>
        </p:spPr>
        <p:txBody>
          <a:bodyPr>
            <a:noAutofit/>
          </a:bodyPr>
          <a:lstStyle/>
          <a:p>
            <a:pPr algn="just"/>
            <a:r>
              <a:rPr lang="pt-PT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</a:t>
            </a:r>
            <a:r>
              <a:rPr lang="pt-PT" sz="1800" b="1" dirty="0">
                <a:solidFill>
                  <a:srgbClr val="006699"/>
                </a:solidFill>
                <a:latin typeface="+mn-lt"/>
                <a:ea typeface="+mn-ea"/>
                <a:cs typeface="+mn-cs"/>
              </a:rPr>
              <a:t>flor </a:t>
            </a:r>
            <a:r>
              <a:rPr lang="pt-PT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é o órgão responsável pela </a:t>
            </a:r>
            <a:r>
              <a:rPr lang="pt-PT" sz="1800" b="1" dirty="0">
                <a:solidFill>
                  <a:srgbClr val="006699"/>
                </a:solidFill>
                <a:latin typeface="+mn-lt"/>
                <a:ea typeface="+mn-ea"/>
                <a:cs typeface="+mn-cs"/>
              </a:rPr>
              <a:t>reprodução da planta</a:t>
            </a:r>
            <a:r>
              <a:rPr lang="pt-PT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4AFCD31-32EF-46CF-AF87-F4486277E51E}"/>
              </a:ext>
            </a:extLst>
          </p:cNvPr>
          <p:cNvSpPr txBox="1">
            <a:spLocks/>
          </p:cNvSpPr>
          <p:nvPr/>
        </p:nvSpPr>
        <p:spPr>
          <a:xfrm>
            <a:off x="1115616" y="332656"/>
            <a:ext cx="7631427" cy="7920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A flor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74849A-6CD3-4CE9-90E0-36FA3D592EC6}"/>
              </a:ext>
            </a:extLst>
          </p:cNvPr>
          <p:cNvGrpSpPr/>
          <p:nvPr/>
        </p:nvGrpSpPr>
        <p:grpSpPr>
          <a:xfrm>
            <a:off x="1475656" y="1628800"/>
            <a:ext cx="6637839" cy="4876800"/>
            <a:chOff x="1475656" y="1628800"/>
            <a:chExt cx="6637839" cy="48768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7C66456-1F9B-4D40-80BB-45A9FFE4D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5656" y="1628800"/>
              <a:ext cx="6315075" cy="4876800"/>
            </a:xfrm>
            <a:prstGeom prst="rect">
              <a:avLst/>
            </a:prstGeom>
          </p:spPr>
        </p:pic>
        <p:sp>
          <p:nvSpPr>
            <p:cNvPr id="18" name="CaixaDeTexto 30">
              <a:extLst>
                <a:ext uri="{FF2B5EF4-FFF2-40B4-BE49-F238E27FC236}">
                  <a16:creationId xmlns:a16="http://schemas.microsoft.com/office/drawing/2014/main" id="{815850F6-4210-4C82-85D9-F3950B93E07E}"/>
                </a:ext>
              </a:extLst>
            </p:cNvPr>
            <p:cNvSpPr txBox="1"/>
            <p:nvPr/>
          </p:nvSpPr>
          <p:spPr>
            <a:xfrm>
              <a:off x="7020272" y="2636912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Pétala</a:t>
              </a:r>
            </a:p>
          </p:txBody>
        </p:sp>
        <p:sp>
          <p:nvSpPr>
            <p:cNvPr id="19" name="CaixaDeTexto 30">
              <a:extLst>
                <a:ext uri="{FF2B5EF4-FFF2-40B4-BE49-F238E27FC236}">
                  <a16:creationId xmlns:a16="http://schemas.microsoft.com/office/drawing/2014/main" id="{2219010E-4786-4042-BC9D-D202C2F2E487}"/>
                </a:ext>
              </a:extLst>
            </p:cNvPr>
            <p:cNvSpPr txBox="1"/>
            <p:nvPr/>
          </p:nvSpPr>
          <p:spPr>
            <a:xfrm>
              <a:off x="7020272" y="3031448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Antera</a:t>
              </a:r>
            </a:p>
          </p:txBody>
        </p:sp>
        <p:sp>
          <p:nvSpPr>
            <p:cNvPr id="20" name="CaixaDeTexto 30">
              <a:extLst>
                <a:ext uri="{FF2B5EF4-FFF2-40B4-BE49-F238E27FC236}">
                  <a16:creationId xmlns:a16="http://schemas.microsoft.com/office/drawing/2014/main" id="{A6953E55-E262-42C4-B080-24336ADAFBDE}"/>
                </a:ext>
              </a:extLst>
            </p:cNvPr>
            <p:cNvSpPr txBox="1"/>
            <p:nvPr/>
          </p:nvSpPr>
          <p:spPr>
            <a:xfrm>
              <a:off x="7033375" y="3425984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Filete</a:t>
              </a:r>
            </a:p>
          </p:txBody>
        </p:sp>
        <p:sp>
          <p:nvSpPr>
            <p:cNvPr id="21" name="CaixaDeTexto 30">
              <a:extLst>
                <a:ext uri="{FF2B5EF4-FFF2-40B4-BE49-F238E27FC236}">
                  <a16:creationId xmlns:a16="http://schemas.microsoft.com/office/drawing/2014/main" id="{F6C28EF7-A818-47D4-9684-5E7B0462E735}"/>
                </a:ext>
              </a:extLst>
            </p:cNvPr>
            <p:cNvSpPr txBox="1"/>
            <p:nvPr/>
          </p:nvSpPr>
          <p:spPr>
            <a:xfrm>
              <a:off x="7020272" y="3820520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Sépala</a:t>
              </a:r>
            </a:p>
          </p:txBody>
        </p:sp>
        <p:sp>
          <p:nvSpPr>
            <p:cNvPr id="22" name="CaixaDeTexto 30">
              <a:extLst>
                <a:ext uri="{FF2B5EF4-FFF2-40B4-BE49-F238E27FC236}">
                  <a16:creationId xmlns:a16="http://schemas.microsoft.com/office/drawing/2014/main" id="{62798962-38C9-4884-A012-B7D4FD36C24B}"/>
                </a:ext>
              </a:extLst>
            </p:cNvPr>
            <p:cNvSpPr txBox="1"/>
            <p:nvPr/>
          </p:nvSpPr>
          <p:spPr>
            <a:xfrm>
              <a:off x="7020272" y="5733256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Pedúnculo</a:t>
              </a:r>
            </a:p>
          </p:txBody>
        </p:sp>
        <p:sp>
          <p:nvSpPr>
            <p:cNvPr id="23" name="CaixaDeTexto 30">
              <a:extLst>
                <a:ext uri="{FF2B5EF4-FFF2-40B4-BE49-F238E27FC236}">
                  <a16:creationId xmlns:a16="http://schemas.microsoft.com/office/drawing/2014/main" id="{49FA9641-AC84-47A7-84B2-C1D3FADD668B}"/>
                </a:ext>
              </a:extLst>
            </p:cNvPr>
            <p:cNvSpPr txBox="1"/>
            <p:nvPr/>
          </p:nvSpPr>
          <p:spPr>
            <a:xfrm>
              <a:off x="1488759" y="5456257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Recetáculo</a:t>
              </a:r>
            </a:p>
          </p:txBody>
        </p:sp>
        <p:sp>
          <p:nvSpPr>
            <p:cNvPr id="24" name="CaixaDeTexto 30">
              <a:extLst>
                <a:ext uri="{FF2B5EF4-FFF2-40B4-BE49-F238E27FC236}">
                  <a16:creationId xmlns:a16="http://schemas.microsoft.com/office/drawing/2014/main" id="{25C5596D-14D3-4526-8D3F-9E458FA14A63}"/>
                </a:ext>
              </a:extLst>
            </p:cNvPr>
            <p:cNvSpPr txBox="1"/>
            <p:nvPr/>
          </p:nvSpPr>
          <p:spPr>
            <a:xfrm>
              <a:off x="1498096" y="4927230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Óvulos</a:t>
              </a:r>
            </a:p>
          </p:txBody>
        </p:sp>
        <p:sp>
          <p:nvSpPr>
            <p:cNvPr id="25" name="CaixaDeTexto 30">
              <a:extLst>
                <a:ext uri="{FF2B5EF4-FFF2-40B4-BE49-F238E27FC236}">
                  <a16:creationId xmlns:a16="http://schemas.microsoft.com/office/drawing/2014/main" id="{8A12DB71-3F45-43E1-AC7D-220C3FA154AD}"/>
                </a:ext>
              </a:extLst>
            </p:cNvPr>
            <p:cNvSpPr txBox="1"/>
            <p:nvPr/>
          </p:nvSpPr>
          <p:spPr>
            <a:xfrm>
              <a:off x="1502064" y="4677939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Ovário</a:t>
              </a:r>
            </a:p>
          </p:txBody>
        </p:sp>
        <p:sp>
          <p:nvSpPr>
            <p:cNvPr id="26" name="CaixaDeTexto 30">
              <a:extLst>
                <a:ext uri="{FF2B5EF4-FFF2-40B4-BE49-F238E27FC236}">
                  <a16:creationId xmlns:a16="http://schemas.microsoft.com/office/drawing/2014/main" id="{A6D99E38-77CF-4D9D-8C1F-B86312719068}"/>
                </a:ext>
              </a:extLst>
            </p:cNvPr>
            <p:cNvSpPr txBox="1"/>
            <p:nvPr/>
          </p:nvSpPr>
          <p:spPr>
            <a:xfrm>
              <a:off x="1475656" y="3360016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Estilete</a:t>
              </a:r>
            </a:p>
          </p:txBody>
        </p:sp>
        <p:sp>
          <p:nvSpPr>
            <p:cNvPr id="27" name="CaixaDeTexto 30">
              <a:extLst>
                <a:ext uri="{FF2B5EF4-FFF2-40B4-BE49-F238E27FC236}">
                  <a16:creationId xmlns:a16="http://schemas.microsoft.com/office/drawing/2014/main" id="{03A03B14-1DA7-4FE5-ADCD-BF87DF36F846}"/>
                </a:ext>
              </a:extLst>
            </p:cNvPr>
            <p:cNvSpPr txBox="1"/>
            <p:nvPr/>
          </p:nvSpPr>
          <p:spPr>
            <a:xfrm>
              <a:off x="1494230" y="2699863"/>
              <a:ext cx="10801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1200" dirty="0"/>
                <a:t>Estigma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45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Órgãos da flor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e suas funções </a:t>
            </a:r>
          </a:p>
        </p:txBody>
      </p:sp>
      <p:pic>
        <p:nvPicPr>
          <p:cNvPr id="4" name="Picture 2" descr="Cosmos, Plantas, Flores, Roxo, Jard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12776"/>
            <a:ext cx="3992252" cy="281133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Flor, Branco, Primavera, Flora, Pormen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08" y="3006181"/>
            <a:ext cx="3902544" cy="32380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3076840" y="1333192"/>
            <a:ext cx="1639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Recetáculo</a:t>
            </a:r>
            <a:r>
              <a:rPr lang="pt-PT" sz="2000" dirty="0"/>
              <a:t> 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067069" y="2341861"/>
            <a:ext cx="1567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400"/>
            </a:lvl1pPr>
          </a:lstStyle>
          <a:p>
            <a:r>
              <a:rPr lang="pt-PT" dirty="0"/>
              <a:t>Pedúnculo </a:t>
            </a:r>
          </a:p>
        </p:txBody>
      </p:sp>
      <p:sp>
        <p:nvSpPr>
          <p:cNvPr id="17" name="Chaveta à esquerda 16"/>
          <p:cNvSpPr/>
          <p:nvPr/>
        </p:nvSpPr>
        <p:spPr>
          <a:xfrm>
            <a:off x="2641163" y="1565996"/>
            <a:ext cx="377200" cy="97214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CaixaDeTexto 17"/>
          <p:cNvSpPr txBox="1"/>
          <p:nvPr/>
        </p:nvSpPr>
        <p:spPr>
          <a:xfrm>
            <a:off x="343662" y="1880796"/>
            <a:ext cx="2381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6699"/>
                </a:solidFill>
              </a:rPr>
              <a:t>Órgãos de suporte  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4932040" y="4986557"/>
            <a:ext cx="123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400"/>
            </a:lvl1pPr>
          </a:lstStyle>
          <a:p>
            <a:r>
              <a:rPr lang="pt-PT" dirty="0"/>
              <a:t>Corola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4931795" y="5867980"/>
            <a:ext cx="87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Cálice</a:t>
            </a:r>
            <a:r>
              <a:rPr lang="pt-PT" dirty="0">
                <a:solidFill>
                  <a:srgbClr val="FF3399"/>
                </a:solidFill>
              </a:rPr>
              <a:t> 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6334937" y="543083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6699"/>
                </a:solidFill>
              </a:rPr>
              <a:t>Órgãos de proteção</a:t>
            </a:r>
          </a:p>
        </p:txBody>
      </p:sp>
      <p:sp>
        <p:nvSpPr>
          <p:cNvPr id="20" name="Chaveta à esquerda 16">
            <a:extLst>
              <a:ext uri="{FF2B5EF4-FFF2-40B4-BE49-F238E27FC236}">
                <a16:creationId xmlns:a16="http://schemas.microsoft.com/office/drawing/2014/main" id="{A69D2447-8C15-4C5F-A79F-1FC8A8647DE8}"/>
              </a:ext>
            </a:extLst>
          </p:cNvPr>
          <p:cNvSpPr/>
          <p:nvPr/>
        </p:nvSpPr>
        <p:spPr>
          <a:xfrm flipH="1">
            <a:off x="5858221" y="5139822"/>
            <a:ext cx="377200" cy="97214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1" name="Conexão recta unidireccional 8">
            <a:extLst>
              <a:ext uri="{FF2B5EF4-FFF2-40B4-BE49-F238E27FC236}">
                <a16:creationId xmlns:a16="http://schemas.microsoft.com/office/drawing/2014/main" id="{9D3D4010-A338-4CFA-8A51-1459CE21C7CF}"/>
              </a:ext>
            </a:extLst>
          </p:cNvPr>
          <p:cNvCxnSpPr>
            <a:cxnSpLocks/>
          </p:cNvCxnSpPr>
          <p:nvPr/>
        </p:nvCxnSpPr>
        <p:spPr>
          <a:xfrm flipH="1" flipV="1">
            <a:off x="4283969" y="1565996"/>
            <a:ext cx="2304255" cy="1083642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cta unidireccional 8">
            <a:extLst>
              <a:ext uri="{FF2B5EF4-FFF2-40B4-BE49-F238E27FC236}">
                <a16:creationId xmlns:a16="http://schemas.microsoft.com/office/drawing/2014/main" id="{585EC8C6-BE24-43BA-95E3-381678AEA3BC}"/>
              </a:ext>
            </a:extLst>
          </p:cNvPr>
          <p:cNvCxnSpPr>
            <a:cxnSpLocks/>
          </p:cNvCxnSpPr>
          <p:nvPr/>
        </p:nvCxnSpPr>
        <p:spPr>
          <a:xfrm flipH="1" flipV="1">
            <a:off x="4077359" y="2493967"/>
            <a:ext cx="1646769" cy="808458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xão recta unidireccional 8">
            <a:extLst>
              <a:ext uri="{FF2B5EF4-FFF2-40B4-BE49-F238E27FC236}">
                <a16:creationId xmlns:a16="http://schemas.microsoft.com/office/drawing/2014/main" id="{5370B269-2D2F-4BB8-9234-0B53EBE1DDB4}"/>
              </a:ext>
            </a:extLst>
          </p:cNvPr>
          <p:cNvCxnSpPr>
            <a:cxnSpLocks/>
          </p:cNvCxnSpPr>
          <p:nvPr/>
        </p:nvCxnSpPr>
        <p:spPr>
          <a:xfrm>
            <a:off x="3444983" y="4236471"/>
            <a:ext cx="1343041" cy="750086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cta unidireccional 8">
            <a:extLst>
              <a:ext uri="{FF2B5EF4-FFF2-40B4-BE49-F238E27FC236}">
                <a16:creationId xmlns:a16="http://schemas.microsoft.com/office/drawing/2014/main" id="{742E4B64-E2EE-4091-84D4-CA8ECE06ECCD}"/>
              </a:ext>
            </a:extLst>
          </p:cNvPr>
          <p:cNvCxnSpPr>
            <a:cxnSpLocks/>
          </p:cNvCxnSpPr>
          <p:nvPr/>
        </p:nvCxnSpPr>
        <p:spPr>
          <a:xfrm>
            <a:off x="3053824" y="4765403"/>
            <a:ext cx="1877971" cy="1102577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713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iático, Lírio, Macro, Stargaz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09" y="1370382"/>
            <a:ext cx="3426115" cy="22885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4572000" y="1523543"/>
            <a:ext cx="929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400"/>
            </a:lvl1pPr>
          </a:lstStyle>
          <a:p>
            <a:pPr algn="ctr"/>
            <a:r>
              <a:rPr lang="pt-PT" dirty="0"/>
              <a:t>Antera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664337" y="273049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1400"/>
            </a:lvl1pPr>
          </a:lstStyle>
          <a:p>
            <a:r>
              <a:rPr lang="pt-PT" dirty="0"/>
              <a:t>Filete</a:t>
            </a:r>
          </a:p>
        </p:txBody>
      </p:sp>
      <p:sp>
        <p:nvSpPr>
          <p:cNvPr id="13" name="Chaveta à direita 12"/>
          <p:cNvSpPr/>
          <p:nvPr/>
        </p:nvSpPr>
        <p:spPr>
          <a:xfrm>
            <a:off x="5549842" y="1708209"/>
            <a:ext cx="432048" cy="119818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/>
          <p:cNvSpPr txBox="1"/>
          <p:nvPr/>
        </p:nvSpPr>
        <p:spPr>
          <a:xfrm>
            <a:off x="5979705" y="21226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sz="1400"/>
            </a:lvl1pPr>
          </a:lstStyle>
          <a:p>
            <a:pPr algn="ctr"/>
            <a:r>
              <a:rPr lang="pt-PT" b="1" dirty="0"/>
              <a:t>Estame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864638D-8359-48F1-9A78-D04821BDDF12}"/>
              </a:ext>
            </a:extLst>
          </p:cNvPr>
          <p:cNvGrpSpPr/>
          <p:nvPr/>
        </p:nvGrpSpPr>
        <p:grpSpPr>
          <a:xfrm>
            <a:off x="4294221" y="4412782"/>
            <a:ext cx="1638101" cy="1563095"/>
            <a:chOff x="4323525" y="3669143"/>
            <a:chExt cx="1638101" cy="1563095"/>
          </a:xfrm>
        </p:grpSpPr>
        <p:sp>
          <p:nvSpPr>
            <p:cNvPr id="32" name="CaixaDeTexto 31"/>
            <p:cNvSpPr txBox="1"/>
            <p:nvPr/>
          </p:nvSpPr>
          <p:spPr>
            <a:xfrm>
              <a:off x="4463108" y="4924461"/>
              <a:ext cx="9294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Ovário</a:t>
              </a:r>
            </a:p>
          </p:txBody>
        </p:sp>
        <p:sp>
          <p:nvSpPr>
            <p:cNvPr id="33" name="CaixaDeTexto 32"/>
            <p:cNvSpPr txBox="1"/>
            <p:nvPr/>
          </p:nvSpPr>
          <p:spPr>
            <a:xfrm>
              <a:off x="4345863" y="4296802"/>
              <a:ext cx="1163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PT"/>
              </a:defPPr>
              <a:lvl1pPr algn="ctr">
                <a:defRPr sz="1400"/>
              </a:lvl1pPr>
            </a:lstStyle>
            <a:p>
              <a:r>
                <a:rPr lang="pt-PT" dirty="0"/>
                <a:t>Estilete</a:t>
              </a:r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4323525" y="3669143"/>
              <a:ext cx="11810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PT"/>
              </a:defPPr>
              <a:lvl1pPr algn="ctr">
                <a:defRPr sz="1400"/>
              </a:lvl1pPr>
            </a:lstStyle>
            <a:p>
              <a:r>
                <a:rPr lang="pt-PT" dirty="0"/>
                <a:t>Estigma</a:t>
              </a:r>
            </a:p>
          </p:txBody>
        </p:sp>
        <p:sp>
          <p:nvSpPr>
            <p:cNvPr id="35" name="Chaveta à direita 34"/>
            <p:cNvSpPr/>
            <p:nvPr/>
          </p:nvSpPr>
          <p:spPr>
            <a:xfrm>
              <a:off x="5529578" y="3856044"/>
              <a:ext cx="432048" cy="122914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6" name="CaixaDeTexto 35"/>
          <p:cNvSpPr txBox="1"/>
          <p:nvPr/>
        </p:nvSpPr>
        <p:spPr>
          <a:xfrm>
            <a:off x="6075935" y="5029587"/>
            <a:ext cx="1120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Carpelo</a:t>
            </a:r>
          </a:p>
        </p:txBody>
      </p:sp>
      <p:sp>
        <p:nvSpPr>
          <p:cNvPr id="30" name="Chaveta à direita 29"/>
          <p:cNvSpPr/>
          <p:nvPr/>
        </p:nvSpPr>
        <p:spPr>
          <a:xfrm>
            <a:off x="7196315" y="2276872"/>
            <a:ext cx="432048" cy="2952329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CaixaDeTexto 37"/>
          <p:cNvSpPr txBox="1"/>
          <p:nvPr/>
        </p:nvSpPr>
        <p:spPr>
          <a:xfrm>
            <a:off x="7381589" y="3429870"/>
            <a:ext cx="191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defRPr b="1">
                <a:solidFill>
                  <a:srgbClr val="006699"/>
                </a:solidFill>
              </a:defRPr>
            </a:lvl1pPr>
          </a:lstStyle>
          <a:p>
            <a:pPr algn="ctr"/>
            <a:r>
              <a:rPr lang="pt-PT" dirty="0"/>
              <a:t>Órgãos reprodutores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5C072235-7331-425F-9811-6E123B004BE2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Órgãos da flor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e suas funções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A42DD2-CB28-48F2-B3C0-BD69E77BDD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54" t="10017" r="3542"/>
          <a:stretch/>
        </p:blipFill>
        <p:spPr>
          <a:xfrm>
            <a:off x="1029797" y="3753035"/>
            <a:ext cx="1798594" cy="2673490"/>
          </a:xfrm>
          <a:prstGeom prst="rect">
            <a:avLst/>
          </a:prstGeom>
        </p:spPr>
      </p:pic>
      <p:cxnSp>
        <p:nvCxnSpPr>
          <p:cNvPr id="28" name="Conexão recta unidireccional 8">
            <a:extLst>
              <a:ext uri="{FF2B5EF4-FFF2-40B4-BE49-F238E27FC236}">
                <a16:creationId xmlns:a16="http://schemas.microsoft.com/office/drawing/2014/main" id="{98C12DE1-1BA6-419F-99A4-DD6FC389C646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162507" y="1677432"/>
            <a:ext cx="2409493" cy="631588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unidireccional 8">
            <a:extLst>
              <a:ext uri="{FF2B5EF4-FFF2-40B4-BE49-F238E27FC236}">
                <a16:creationId xmlns:a16="http://schemas.microsoft.com/office/drawing/2014/main" id="{855DF56D-3E7E-4458-B986-E7C1E2BFE694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2116338" y="2884386"/>
            <a:ext cx="2547999" cy="315794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cta unidireccional 8">
            <a:extLst>
              <a:ext uri="{FF2B5EF4-FFF2-40B4-BE49-F238E27FC236}">
                <a16:creationId xmlns:a16="http://schemas.microsoft.com/office/drawing/2014/main" id="{0EDC71E4-86A6-4CBE-81D3-AD4F241E4179}"/>
              </a:ext>
            </a:extLst>
          </p:cNvPr>
          <p:cNvCxnSpPr>
            <a:cxnSpLocks/>
          </p:cNvCxnSpPr>
          <p:nvPr/>
        </p:nvCxnSpPr>
        <p:spPr>
          <a:xfrm>
            <a:off x="2267744" y="4005064"/>
            <a:ext cx="2166060" cy="569624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xão recta unidireccional 8">
            <a:extLst>
              <a:ext uri="{FF2B5EF4-FFF2-40B4-BE49-F238E27FC236}">
                <a16:creationId xmlns:a16="http://schemas.microsoft.com/office/drawing/2014/main" id="{434B4729-4E80-4F0A-BE8B-B96EA5AD89AE}"/>
              </a:ext>
            </a:extLst>
          </p:cNvPr>
          <p:cNvCxnSpPr>
            <a:cxnSpLocks/>
          </p:cNvCxnSpPr>
          <p:nvPr/>
        </p:nvCxnSpPr>
        <p:spPr>
          <a:xfrm>
            <a:off x="2112318" y="4472542"/>
            <a:ext cx="2181845" cy="651782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xão recta unidireccional 8">
            <a:extLst>
              <a:ext uri="{FF2B5EF4-FFF2-40B4-BE49-F238E27FC236}">
                <a16:creationId xmlns:a16="http://schemas.microsoft.com/office/drawing/2014/main" id="{A59E430F-328E-46AF-9713-A775344D7A5C}"/>
              </a:ext>
            </a:extLst>
          </p:cNvPr>
          <p:cNvCxnSpPr>
            <a:cxnSpLocks/>
          </p:cNvCxnSpPr>
          <p:nvPr/>
        </p:nvCxnSpPr>
        <p:spPr>
          <a:xfrm flipV="1">
            <a:off x="1929094" y="5733256"/>
            <a:ext cx="2365069" cy="234478"/>
          </a:xfrm>
          <a:prstGeom prst="straightConnector1">
            <a:avLst/>
          </a:prstGeom>
          <a:ln w="190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36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01604" y="2564904"/>
            <a:ext cx="295232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Numa flor, podemos encontrar vários carpelos, conjunto que se designa por </a:t>
            </a:r>
            <a:r>
              <a:rPr lang="pt-PT" b="1" dirty="0">
                <a:solidFill>
                  <a:srgbClr val="006699"/>
                </a:solidFill>
              </a:rPr>
              <a:t>gineceu</a:t>
            </a:r>
            <a:r>
              <a:rPr lang="pt-PT" dirty="0"/>
              <a:t>, e vários estames, o </a:t>
            </a:r>
            <a:r>
              <a:rPr lang="pt-PT" b="1" dirty="0">
                <a:solidFill>
                  <a:srgbClr val="006699"/>
                </a:solidFill>
              </a:rPr>
              <a:t>androceu</a:t>
            </a:r>
            <a:r>
              <a:rPr lang="pt-PT" dirty="0"/>
              <a:t>.   </a:t>
            </a:r>
          </a:p>
        </p:txBody>
      </p:sp>
      <p:pic>
        <p:nvPicPr>
          <p:cNvPr id="2056" name="Picture 8" descr="Flor, Amarelo, Macro, Natureza, Plan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932" y="1772816"/>
            <a:ext cx="5559949" cy="40917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C3119770-9AFA-4A21-B113-795D754A3694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Órgãos da flor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e suas funções </a:t>
            </a:r>
          </a:p>
        </p:txBody>
      </p:sp>
    </p:spTree>
    <p:extLst>
      <p:ext uri="{BB962C8B-B14F-4D97-AF65-F5344CB8AC3E}">
        <p14:creationId xmlns:p14="http://schemas.microsoft.com/office/powerpoint/2010/main" val="306596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ntera, Close Up, Detalhes, Flora, F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1" y="1412777"/>
            <a:ext cx="4104454" cy="27363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4702041" y="1772817"/>
            <a:ext cx="41184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</a:lvl1pPr>
          </a:lstStyle>
          <a:p>
            <a:r>
              <a:rPr lang="pt-PT" dirty="0"/>
              <a:t>Nas </a:t>
            </a:r>
            <a:r>
              <a:rPr lang="pt-PT" b="1" dirty="0">
                <a:solidFill>
                  <a:srgbClr val="006699"/>
                </a:solidFill>
              </a:rPr>
              <a:t>anteras</a:t>
            </a:r>
            <a:r>
              <a:rPr lang="pt-PT" dirty="0"/>
              <a:t> estão os grãos de pólen que dão origem às células sexuais masculinas.  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23528" y="4727801"/>
            <a:ext cx="4104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</a:lvl1pPr>
          </a:lstStyle>
          <a:p>
            <a:r>
              <a:rPr lang="pt-PT" dirty="0"/>
              <a:t>Nos </a:t>
            </a:r>
            <a:r>
              <a:rPr lang="pt-PT" b="1" dirty="0">
                <a:solidFill>
                  <a:srgbClr val="006699"/>
                </a:solidFill>
              </a:rPr>
              <a:t>ovários</a:t>
            </a:r>
            <a:r>
              <a:rPr lang="pt-PT" dirty="0"/>
              <a:t> está a oosfera, a célula sexual feminina.   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CA27224-7FFB-4537-8AA6-EF3884A070B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8501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Órgãos da flor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e suas funções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9FA5AD-2810-491F-BADE-5946F8D96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041" y="3738948"/>
            <a:ext cx="42799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838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Plantas monoicas e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plantas dioicas </a:t>
            </a:r>
          </a:p>
        </p:txBody>
      </p:sp>
      <p:sp>
        <p:nvSpPr>
          <p:cNvPr id="4" name="Rectângulo 3"/>
          <p:cNvSpPr/>
          <p:nvPr/>
        </p:nvSpPr>
        <p:spPr>
          <a:xfrm>
            <a:off x="223476" y="4581128"/>
            <a:ext cx="410445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Nas </a:t>
            </a:r>
            <a:r>
              <a:rPr lang="pt-PT" b="1" dirty="0">
                <a:solidFill>
                  <a:srgbClr val="006699"/>
                </a:solidFill>
              </a:rPr>
              <a:t>plantas monoicas</a:t>
            </a:r>
            <a:r>
              <a:rPr lang="pt-PT" dirty="0"/>
              <a:t>, as suas flores,  apresentam a parte masculina  e a parte feminina.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76" y="1268760"/>
            <a:ext cx="4104455" cy="273630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832020" y="1556792"/>
            <a:ext cx="41324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</a:lvl1pPr>
          </a:lstStyle>
          <a:p>
            <a:r>
              <a:rPr lang="pt-PT" dirty="0"/>
              <a:t>Nas </a:t>
            </a:r>
            <a:r>
              <a:rPr lang="pt-PT" b="1" dirty="0">
                <a:solidFill>
                  <a:srgbClr val="006699"/>
                </a:solidFill>
              </a:rPr>
              <a:t>plantas dioicas</a:t>
            </a:r>
            <a:r>
              <a:rPr lang="pt-PT" dirty="0"/>
              <a:t>, as suas flores,  só apresentam a parte masculina ou a parte feminina.  </a:t>
            </a:r>
          </a:p>
        </p:txBody>
      </p:sp>
      <p:pic>
        <p:nvPicPr>
          <p:cNvPr id="4100" name="Picture 4" descr="Lírio, Flor, Branco, Pontos Roxos, Floresc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58683"/>
            <a:ext cx="4032448" cy="299559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06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943388" y="263550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verdadeiras</a:t>
            </a:r>
          </a:p>
        </p:txBody>
      </p:sp>
      <p:sp>
        <p:nvSpPr>
          <p:cNvPr id="6" name="Rectângulo 4">
            <a:extLst>
              <a:ext uri="{FF2B5EF4-FFF2-40B4-BE49-F238E27FC236}">
                <a16:creationId xmlns:a16="http://schemas.microsoft.com/office/drawing/2014/main" id="{8781710E-D3AC-4E98-97BD-E5519A556F98}"/>
              </a:ext>
            </a:extLst>
          </p:cNvPr>
          <p:cNvSpPr/>
          <p:nvPr/>
        </p:nvSpPr>
        <p:spPr>
          <a:xfrm>
            <a:off x="4283968" y="3573016"/>
            <a:ext cx="4320480" cy="201622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Uma planta em que encontramos </a:t>
            </a:r>
            <a:r>
              <a:rPr lang="pt-PT" sz="1600" b="1" dirty="0">
                <a:solidFill>
                  <a:srgbClr val="006699"/>
                </a:solidFill>
              </a:rPr>
              <a:t>apenas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b="1" dirty="0">
                <a:solidFill>
                  <a:srgbClr val="006699"/>
                </a:solidFill>
              </a:rPr>
              <a:t>carpelos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ou </a:t>
            </a:r>
            <a:r>
              <a:rPr lang="pt-PT" sz="1600" b="1" dirty="0">
                <a:solidFill>
                  <a:srgbClr val="006699"/>
                </a:solidFill>
              </a:rPr>
              <a:t>apenas estames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designa-se por:</a:t>
            </a:r>
            <a:endParaRPr lang="pt-PT" sz="1600" dirty="0">
              <a:solidFill>
                <a:srgbClr val="006699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dioica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monoica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950061-C324-46FC-9484-CD730A568251}"/>
              </a:ext>
            </a:extLst>
          </p:cNvPr>
          <p:cNvGrpSpPr/>
          <p:nvPr/>
        </p:nvGrpSpPr>
        <p:grpSpPr>
          <a:xfrm>
            <a:off x="611558" y="1412776"/>
            <a:ext cx="7992890" cy="1872208"/>
            <a:chOff x="611558" y="1412776"/>
            <a:chExt cx="7992890" cy="1872208"/>
          </a:xfrm>
        </p:grpSpPr>
        <p:sp>
          <p:nvSpPr>
            <p:cNvPr id="21" name="Rectângulo 4"/>
            <p:cNvSpPr/>
            <p:nvPr/>
          </p:nvSpPr>
          <p:spPr>
            <a:xfrm>
              <a:off x="611559" y="1412776"/>
              <a:ext cx="7992889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 </a:t>
              </a:r>
              <a:r>
                <a:rPr lang="pt-PT" sz="1600" b="1" dirty="0">
                  <a:solidFill>
                    <a:srgbClr val="006699"/>
                  </a:solidFill>
                </a:rPr>
                <a:t>pedúnculo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e o </a:t>
              </a:r>
              <a:r>
                <a:rPr lang="pt-PT" sz="1600" b="1" dirty="0">
                  <a:solidFill>
                    <a:srgbClr val="006699"/>
                  </a:solidFill>
                </a:rPr>
                <a:t>recetáculo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são</a:t>
              </a:r>
              <a:endParaRPr lang="pt-PT" sz="1600" dirty="0">
                <a:solidFill>
                  <a:srgbClr val="006699"/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órgãos de proteção da flor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03C98A62-2AED-4374-A944-3BA4679C5971}"/>
                </a:ext>
              </a:extLst>
            </p:cNvPr>
            <p:cNvSpPr/>
            <p:nvPr/>
          </p:nvSpPr>
          <p:spPr>
            <a:xfrm>
              <a:off x="611558" y="2281420"/>
              <a:ext cx="7992889" cy="49950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órgãos de suporte da flor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03513F06-9B31-4167-B36E-D95016891CCC}"/>
                </a:ext>
              </a:extLst>
            </p:cNvPr>
            <p:cNvSpPr/>
            <p:nvPr/>
          </p:nvSpPr>
          <p:spPr>
            <a:xfrm>
              <a:off x="611558" y="2780928"/>
              <a:ext cx="7992889" cy="50405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órgãos de reprodução da flor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34A4BE8-4EA9-4FFF-86C4-8B777F2C1FAE}"/>
              </a:ext>
            </a:extLst>
          </p:cNvPr>
          <p:cNvGrpSpPr/>
          <p:nvPr/>
        </p:nvGrpSpPr>
        <p:grpSpPr>
          <a:xfrm>
            <a:off x="581608" y="3573016"/>
            <a:ext cx="3558344" cy="2249175"/>
            <a:chOff x="581608" y="3573016"/>
            <a:chExt cx="3558344" cy="2249175"/>
          </a:xfrm>
        </p:grpSpPr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DF70B2B6-9F20-4E37-A218-F1C64356377F}"/>
                </a:ext>
              </a:extLst>
            </p:cNvPr>
            <p:cNvSpPr/>
            <p:nvPr/>
          </p:nvSpPr>
          <p:spPr>
            <a:xfrm>
              <a:off x="581611" y="3573016"/>
              <a:ext cx="3558341" cy="79208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b="1" dirty="0">
                  <a:solidFill>
                    <a:srgbClr val="006699"/>
                  </a:solidFill>
                </a:rPr>
                <a:t>corola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é</a:t>
              </a:r>
              <a:endParaRPr lang="pt-PT" sz="1600" dirty="0">
                <a:solidFill>
                  <a:srgbClr val="006699"/>
                </a:solidFill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 conjunto das sépalas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1E283DBB-234F-4D5C-82AC-449C22639F19}"/>
                </a:ext>
              </a:extLst>
            </p:cNvPr>
            <p:cNvSpPr/>
            <p:nvPr/>
          </p:nvSpPr>
          <p:spPr>
            <a:xfrm>
              <a:off x="581610" y="4365104"/>
              <a:ext cx="3558341" cy="45050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 conjunto dos carpelos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6D83F9C5-F78E-4280-ADCB-6F9CA47A6BEB}"/>
                </a:ext>
              </a:extLst>
            </p:cNvPr>
            <p:cNvSpPr/>
            <p:nvPr/>
          </p:nvSpPr>
          <p:spPr>
            <a:xfrm>
              <a:off x="581609" y="4815606"/>
              <a:ext cx="3558341" cy="50252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 conjunto das pétalas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C0691279-D5A6-4BD2-B4E0-9312906C17AB}"/>
                </a:ext>
              </a:extLst>
            </p:cNvPr>
            <p:cNvSpPr/>
            <p:nvPr/>
          </p:nvSpPr>
          <p:spPr>
            <a:xfrm>
              <a:off x="581608" y="5318135"/>
              <a:ext cx="3558341" cy="50405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 conjunto dos estames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261</Words>
  <Application>Microsoft Office PowerPoint</Application>
  <PresentationFormat>On-screen Show (4:3)</PresentationFormat>
  <Paragraphs>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1_Office Theme</vt:lpstr>
      <vt:lpstr>A FLOR</vt:lpstr>
      <vt:lpstr>A flor é o órgão responsável pela reprodução da planta. </vt:lpstr>
      <vt:lpstr>Órgãos da flor  e suas funções </vt:lpstr>
      <vt:lpstr>PowerPoint Presentation</vt:lpstr>
      <vt:lpstr>PowerPoint Presentation</vt:lpstr>
      <vt:lpstr>PowerPoint Presentation</vt:lpstr>
      <vt:lpstr>Plantas monoicas e  plantas dioicas </vt:lpstr>
      <vt:lpstr>Clica nas respostas  verdadeiras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FLOR</dc:title>
  <dc:creator>Alexandra</dc:creator>
  <cp:lastModifiedBy>Joana Fernandes Gomes</cp:lastModifiedBy>
  <cp:revision>23</cp:revision>
  <dcterms:created xsi:type="dcterms:W3CDTF">2017-06-13T20:20:41Z</dcterms:created>
  <dcterms:modified xsi:type="dcterms:W3CDTF">2017-09-01T17:52:32Z</dcterms:modified>
</cp:coreProperties>
</file>