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4C9"/>
    <a:srgbClr val="FFFFCC"/>
    <a:srgbClr val="66CC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6364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0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68496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9716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834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8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-3246" y="2924944"/>
            <a:ext cx="9144000" cy="110998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FOTOSSÍNTESE</a:t>
            </a:r>
          </a:p>
        </p:txBody>
      </p:sp>
    </p:spTree>
    <p:extLst>
      <p:ext uri="{BB962C8B-B14F-4D97-AF65-F5344CB8AC3E}">
        <p14:creationId xmlns:p14="http://schemas.microsoft.com/office/powerpoint/2010/main" val="106179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56997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Fotossíntese</a:t>
            </a:r>
          </a:p>
        </p:txBody>
      </p:sp>
      <p:sp>
        <p:nvSpPr>
          <p:cNvPr id="5" name="Rectângulo 4"/>
          <p:cNvSpPr/>
          <p:nvPr/>
        </p:nvSpPr>
        <p:spPr>
          <a:xfrm>
            <a:off x="215775" y="908720"/>
            <a:ext cx="8681024" cy="132343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plantas conseguem produzir o seu próprio alimento e por isso são designadas seres vivos </a:t>
            </a:r>
            <a:r>
              <a:rPr lang="pt-PT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produtores</a:t>
            </a:r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ou </a:t>
            </a:r>
            <a:r>
              <a:rPr lang="pt-PT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autotróficos</a:t>
            </a: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 Elas têm a capacidade de transformar a matéria mineral em matéria orgânica e é esta que constitui o seu alimento. 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140531" y="1880451"/>
            <a:ext cx="5003469" cy="4822110"/>
            <a:chOff x="4140531" y="1880451"/>
            <a:chExt cx="5003469" cy="482211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26865" t="5900" r="27163" b="10941"/>
            <a:stretch/>
          </p:blipFill>
          <p:spPr>
            <a:xfrm>
              <a:off x="4140531" y="1950033"/>
              <a:ext cx="4203708" cy="4752528"/>
            </a:xfrm>
            <a:prstGeom prst="rect">
              <a:avLst/>
            </a:prstGeom>
            <a:effectLst>
              <a:softEdge rad="127000"/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7919864" y="1880451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/>
                <a:t>Oxigénio e água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15775" y="2253297"/>
            <a:ext cx="8874901" cy="4127658"/>
            <a:chOff x="215775" y="2253297"/>
            <a:chExt cx="8874901" cy="4127658"/>
          </a:xfrm>
        </p:grpSpPr>
        <p:sp>
          <p:nvSpPr>
            <p:cNvPr id="7" name="Rectangle 6"/>
            <p:cNvSpPr/>
            <p:nvPr/>
          </p:nvSpPr>
          <p:spPr>
            <a:xfrm>
              <a:off x="235317" y="2253297"/>
              <a:ext cx="3852169" cy="8482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pt-PT" sz="1400" dirty="0"/>
                <a:t>A </a:t>
              </a:r>
              <a:r>
                <a:rPr lang="pt-PT" sz="1400" b="1" dirty="0">
                  <a:solidFill>
                    <a:srgbClr val="FFC000"/>
                  </a:solidFill>
                </a:rPr>
                <a:t>luz do Sol </a:t>
              </a:r>
              <a:r>
                <a:rPr lang="pt-PT" sz="1400" dirty="0"/>
                <a:t>é absorvida pela </a:t>
              </a:r>
              <a:r>
                <a:rPr lang="pt-PT" sz="1400" b="1" dirty="0">
                  <a:solidFill>
                    <a:srgbClr val="00B050"/>
                  </a:solidFill>
                </a:rPr>
                <a:t>clorofila</a:t>
              </a:r>
              <a:r>
                <a:rPr lang="pt-PT" sz="1400" dirty="0"/>
                <a:t>,  presente principalmente nas folhas, e fornece energia que a planta necessita para produzir alimento. 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15775" y="3821614"/>
              <a:ext cx="3852169" cy="64574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pt-PT" sz="1400" dirty="0"/>
                <a:t>As </a:t>
              </a:r>
              <a:r>
                <a:rPr lang="pt-PT" sz="1400" b="1" dirty="0">
                  <a:solidFill>
                    <a:srgbClr val="00B050"/>
                  </a:solidFill>
                </a:rPr>
                <a:t>folhas</a:t>
              </a:r>
              <a:r>
                <a:rPr lang="pt-PT" sz="1400" dirty="0"/>
                <a:t> recebem o dióxido de carbono e libertam o oxigénio e o vapor de água.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5775" y="5455227"/>
              <a:ext cx="3852169" cy="805016"/>
            </a:xfrm>
            <a:prstGeom prst="rect">
              <a:avLst/>
            </a:prstGeom>
            <a:solidFill>
              <a:srgbClr val="FFE4C9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pt-PT" sz="1400" dirty="0"/>
                <a:t>As</a:t>
              </a:r>
              <a:r>
                <a:rPr lang="pt-PT" sz="1400" b="1" dirty="0">
                  <a:solidFill>
                    <a:schemeClr val="bg2">
                      <a:lumMod val="25000"/>
                    </a:schemeClr>
                  </a:solidFill>
                </a:rPr>
                <a:t> raízes  </a:t>
              </a:r>
              <a:r>
                <a:rPr lang="pt-PT" sz="1400" dirty="0"/>
                <a:t>absorvem do solo a água com os sais minerais dissolvidos. 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866540" y="4324199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/>
                <a:t>Dióxido de carbono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55976" y="5857735"/>
              <a:ext cx="12241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b="1" dirty="0">
                  <a:solidFill>
                    <a:schemeClr val="bg2"/>
                  </a:solidFill>
                </a:rPr>
                <a:t>Água e sais minerais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969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5321447" y="1210346"/>
            <a:ext cx="36210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Para que produzam a matéria orgânica as plantas necessitam de </a:t>
            </a:r>
            <a:r>
              <a:rPr lang="pt-PT" sz="2000" b="1" dirty="0">
                <a:solidFill>
                  <a:srgbClr val="FFC000"/>
                </a:solidFill>
              </a:rPr>
              <a:t>energia solar</a:t>
            </a:r>
            <a:r>
              <a:rPr lang="pt-PT" sz="2000" dirty="0"/>
              <a:t>, </a:t>
            </a:r>
            <a:r>
              <a:rPr lang="pt-PT" sz="2000" b="1" dirty="0">
                <a:solidFill>
                  <a:srgbClr val="00B050"/>
                </a:solidFill>
              </a:rPr>
              <a:t>dióxido de carbono</a:t>
            </a:r>
            <a:r>
              <a:rPr lang="pt-PT" dirty="0"/>
              <a:t>, </a:t>
            </a:r>
            <a:r>
              <a:rPr lang="pt-PT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água</a:t>
            </a:r>
            <a:r>
              <a:rPr lang="pt-PT" sz="2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pt-PT" dirty="0"/>
              <a:t>e </a:t>
            </a:r>
            <a:r>
              <a:rPr lang="pt-PT" sz="2000" b="1" dirty="0">
                <a:solidFill>
                  <a:srgbClr val="66CCFF"/>
                </a:solidFill>
              </a:rPr>
              <a:t>sais minerais</a:t>
            </a:r>
            <a:r>
              <a:rPr lang="pt-PT" dirty="0"/>
              <a:t>. </a:t>
            </a:r>
          </a:p>
        </p:txBody>
      </p:sp>
      <p:sp>
        <p:nvSpPr>
          <p:cNvPr id="11" name="Oval 10"/>
          <p:cNvSpPr/>
          <p:nvPr/>
        </p:nvSpPr>
        <p:spPr>
          <a:xfrm>
            <a:off x="5470466" y="3861048"/>
            <a:ext cx="3133982" cy="2856428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b="1" dirty="0">
                <a:solidFill>
                  <a:schemeClr val="lt1"/>
                </a:solidFill>
              </a:rPr>
              <a:t>Ao processo de trocas gasosas que ocorrem nas plantas dá-se o nome de </a:t>
            </a:r>
            <a:r>
              <a:rPr lang="pt-PT" sz="2000" b="1" dirty="0">
                <a:solidFill>
                  <a:srgbClr val="FF0000"/>
                </a:solidFill>
              </a:rPr>
              <a:t>fotossíntese</a:t>
            </a:r>
            <a:r>
              <a:rPr lang="pt-PT" sz="1600" b="1" dirty="0">
                <a:solidFill>
                  <a:schemeClr val="lt1"/>
                </a:solidFill>
              </a:rPr>
              <a:t>. 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756997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Fotossíntese</a:t>
            </a:r>
          </a:p>
        </p:txBody>
      </p:sp>
      <p:pic>
        <p:nvPicPr>
          <p:cNvPr id="1026" name="Picture 2" descr="Resultado de imagem para trev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1754">
            <a:off x="7840" y="1716627"/>
            <a:ext cx="4807565" cy="32050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luz desenh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0060"/>
            <a:ext cx="2226660" cy="222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m para setas desenh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66CC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23662">
            <a:off x="1692049" y="4473997"/>
            <a:ext cx="1439144" cy="8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Resultado de imagem para setas desenh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66CC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93334">
            <a:off x="3666702" y="2464096"/>
            <a:ext cx="1439144" cy="8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esultado de imagem para setas desenh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93334">
            <a:off x="3777038" y="3052430"/>
            <a:ext cx="1439144" cy="8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esultado de imagem para setas desenho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93334">
            <a:off x="3561663" y="1268375"/>
            <a:ext cx="1439144" cy="8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1035093" y="5456757"/>
            <a:ext cx="3426295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A principal matéria orgânica produzida é a </a:t>
            </a:r>
            <a:r>
              <a:rPr lang="pt-PT" sz="2000" b="1" dirty="0">
                <a:solidFill>
                  <a:srgbClr val="FF66CC"/>
                </a:solidFill>
              </a:rPr>
              <a:t>glicose</a:t>
            </a:r>
            <a:r>
              <a:rPr lang="pt-P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650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aterweed, Célula Veg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71" y="1556792"/>
            <a:ext cx="4800533" cy="43204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5148064" y="2369929"/>
            <a:ext cx="360040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Nas células das folhas existem </a:t>
            </a:r>
            <a:r>
              <a:rPr lang="pt-PT" sz="2000" b="1" dirty="0">
                <a:solidFill>
                  <a:srgbClr val="00B050"/>
                </a:solidFill>
              </a:rPr>
              <a:t>cloroplastos</a:t>
            </a:r>
            <a:r>
              <a:rPr lang="pt-PT" dirty="0"/>
              <a:t>, onde se encontra a </a:t>
            </a:r>
            <a:r>
              <a:rPr lang="pt-PT" sz="2000" b="1" dirty="0">
                <a:solidFill>
                  <a:srgbClr val="FFC000"/>
                </a:solidFill>
              </a:rPr>
              <a:t>clorofila</a:t>
            </a:r>
            <a:r>
              <a:rPr lang="pt-PT" dirty="0"/>
              <a:t>, um pigmento verde que tem a capacidade de absorver a luz do Sol. 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 idx="4294967295"/>
          </p:nvPr>
        </p:nvSpPr>
        <p:spPr>
          <a:xfrm>
            <a:off x="971600" y="116632"/>
            <a:ext cx="7631112" cy="792162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Fotossíntese</a:t>
            </a:r>
          </a:p>
        </p:txBody>
      </p:sp>
    </p:spTree>
    <p:extLst>
      <p:ext uri="{BB962C8B-B14F-4D97-AF65-F5344CB8AC3E}">
        <p14:creationId xmlns:p14="http://schemas.microsoft.com/office/powerpoint/2010/main" val="664421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631427" cy="792088"/>
          </a:xfr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nas respostas corretas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44D8BB-6C96-4DCF-963F-8D554564F5AE}"/>
              </a:ext>
            </a:extLst>
          </p:cNvPr>
          <p:cNvGrpSpPr/>
          <p:nvPr/>
        </p:nvGrpSpPr>
        <p:grpSpPr>
          <a:xfrm>
            <a:off x="609873" y="1115508"/>
            <a:ext cx="7554980" cy="2413884"/>
            <a:chOff x="609873" y="1115508"/>
            <a:chExt cx="7554980" cy="2413884"/>
          </a:xfrm>
        </p:grpSpPr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36F6E2EE-7A28-4AC6-989F-4DDA0E2DD94B}"/>
                </a:ext>
              </a:extLst>
            </p:cNvPr>
            <p:cNvSpPr/>
            <p:nvPr/>
          </p:nvSpPr>
          <p:spPr>
            <a:xfrm>
              <a:off x="613282" y="1115508"/>
              <a:ext cx="7551571" cy="89156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Seres autotróficos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alimentam-se de outros animais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6" name="Rectângulo 4">
              <a:extLst>
                <a:ext uri="{FF2B5EF4-FFF2-40B4-BE49-F238E27FC236}">
                  <a16:creationId xmlns:a16="http://schemas.microsoft.com/office/drawing/2014/main" id="{878B87FF-4993-4649-97A8-156EB5A8FB3B}"/>
                </a:ext>
              </a:extLst>
            </p:cNvPr>
            <p:cNvSpPr/>
            <p:nvPr/>
          </p:nvSpPr>
          <p:spPr>
            <a:xfrm>
              <a:off x="613282" y="2000144"/>
              <a:ext cx="7551571" cy="49567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alimentam-se outras plantas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D36A3712-A19B-4A84-95AA-C4CD60501710}"/>
                </a:ext>
              </a:extLst>
            </p:cNvPr>
            <p:cNvSpPr/>
            <p:nvPr/>
          </p:nvSpPr>
          <p:spPr>
            <a:xfrm>
              <a:off x="609873" y="2495816"/>
              <a:ext cx="7551571" cy="48290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são, por exemplo, os carvalhos e os cogumelos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F1347F3D-E230-4522-A006-735EED58453C}"/>
                </a:ext>
              </a:extLst>
            </p:cNvPr>
            <p:cNvSpPr/>
            <p:nvPr/>
          </p:nvSpPr>
          <p:spPr>
            <a:xfrm>
              <a:off x="610585" y="2978480"/>
              <a:ext cx="7551571" cy="55091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produzem o seu alimento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42A375C-8538-4120-8671-C3318111DFB9}"/>
              </a:ext>
            </a:extLst>
          </p:cNvPr>
          <p:cNvGrpSpPr/>
          <p:nvPr/>
        </p:nvGrpSpPr>
        <p:grpSpPr>
          <a:xfrm>
            <a:off x="612252" y="3861048"/>
            <a:ext cx="4391085" cy="2467164"/>
            <a:chOff x="612252" y="3861048"/>
            <a:chExt cx="4391085" cy="2467164"/>
          </a:xfrm>
        </p:grpSpPr>
        <p:sp>
          <p:nvSpPr>
            <p:cNvPr id="26" name="Rectângulo 4"/>
            <p:cNvSpPr/>
            <p:nvPr/>
          </p:nvSpPr>
          <p:spPr>
            <a:xfrm>
              <a:off x="613282" y="3861048"/>
              <a:ext cx="4390055" cy="93610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Pela </a:t>
              </a:r>
              <a:r>
                <a:rPr lang="pt-PT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fotossíntese</a:t>
              </a:r>
              <a:r>
                <a:rPr lang="pt-PT" sz="16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, as plantas</a:t>
              </a:r>
              <a:endParaRPr lang="pt-PT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produzem dióxido de carbono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1197846F-9C03-483E-9EC9-7E6C8EACB391}"/>
                </a:ext>
              </a:extLst>
            </p:cNvPr>
            <p:cNvSpPr/>
            <p:nvPr/>
          </p:nvSpPr>
          <p:spPr>
            <a:xfrm>
              <a:off x="612252" y="5801612"/>
              <a:ext cx="4390055" cy="5266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produzem matéria mineral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1" name="Rectângulo 4">
              <a:extLst>
                <a:ext uri="{FF2B5EF4-FFF2-40B4-BE49-F238E27FC236}">
                  <a16:creationId xmlns:a16="http://schemas.microsoft.com/office/drawing/2014/main" id="{BA5E137C-6825-44BE-A653-9095B463BED6}"/>
                </a:ext>
              </a:extLst>
            </p:cNvPr>
            <p:cNvSpPr/>
            <p:nvPr/>
          </p:nvSpPr>
          <p:spPr>
            <a:xfrm>
              <a:off x="612252" y="5311056"/>
              <a:ext cx="4390055" cy="48624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produzem luz solar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2" name="Rectângulo 4">
              <a:extLst>
                <a:ext uri="{FF2B5EF4-FFF2-40B4-BE49-F238E27FC236}">
                  <a16:creationId xmlns:a16="http://schemas.microsoft.com/office/drawing/2014/main" id="{1198CD61-07B1-47FD-B82B-961937D798C8}"/>
                </a:ext>
              </a:extLst>
            </p:cNvPr>
            <p:cNvSpPr/>
            <p:nvPr/>
          </p:nvSpPr>
          <p:spPr>
            <a:xfrm>
              <a:off x="612252" y="4797152"/>
              <a:ext cx="4390055" cy="51390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produzem matéria orgânica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4406753-C537-4BC0-BEB8-159D631F5D0F}"/>
              </a:ext>
            </a:extLst>
          </p:cNvPr>
          <p:cNvGrpSpPr/>
          <p:nvPr/>
        </p:nvGrpSpPr>
        <p:grpSpPr>
          <a:xfrm>
            <a:off x="5413329" y="3842775"/>
            <a:ext cx="2152695" cy="2464794"/>
            <a:chOff x="5413329" y="3824303"/>
            <a:chExt cx="2152695" cy="2464794"/>
          </a:xfrm>
        </p:grpSpPr>
        <p:sp>
          <p:nvSpPr>
            <p:cNvPr id="5" name="Rectângulo 4">
              <a:extLst>
                <a:ext uri="{FF2B5EF4-FFF2-40B4-BE49-F238E27FC236}">
                  <a16:creationId xmlns:a16="http://schemas.microsoft.com/office/drawing/2014/main" id="{B8F16940-39BD-4CA0-A858-BEA1EEB2F650}"/>
                </a:ext>
              </a:extLst>
            </p:cNvPr>
            <p:cNvSpPr/>
            <p:nvPr/>
          </p:nvSpPr>
          <p:spPr>
            <a:xfrm>
              <a:off x="5413331" y="3824303"/>
              <a:ext cx="2152693" cy="102782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pt-PT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glicose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endParaRPr lang="pt-PT" sz="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uma proteína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4" name="Rectângulo 4">
              <a:extLst>
                <a:ext uri="{FF2B5EF4-FFF2-40B4-BE49-F238E27FC236}">
                  <a16:creationId xmlns:a16="http://schemas.microsoft.com/office/drawing/2014/main" id="{6D5C2E48-99DD-4681-B119-C30D5BCEB54A}"/>
                </a:ext>
              </a:extLst>
            </p:cNvPr>
            <p:cNvSpPr/>
            <p:nvPr/>
          </p:nvSpPr>
          <p:spPr>
            <a:xfrm>
              <a:off x="5413330" y="4838406"/>
              <a:ext cx="2152693" cy="50202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é um sal mineral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5" name="Rectângulo 4">
              <a:extLst>
                <a:ext uri="{FF2B5EF4-FFF2-40B4-BE49-F238E27FC236}">
                  <a16:creationId xmlns:a16="http://schemas.microsoft.com/office/drawing/2014/main" id="{56CA8434-F26F-4A8C-AE36-BA0CE1C96F45}"/>
                </a:ext>
              </a:extLst>
            </p:cNvPr>
            <p:cNvSpPr/>
            <p:nvPr/>
          </p:nvSpPr>
          <p:spPr>
            <a:xfrm>
              <a:off x="5413329" y="5796983"/>
              <a:ext cx="2152693" cy="49211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é um pigmento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6" name="Rectângulo 4">
              <a:extLst>
                <a:ext uri="{FF2B5EF4-FFF2-40B4-BE49-F238E27FC236}">
                  <a16:creationId xmlns:a16="http://schemas.microsoft.com/office/drawing/2014/main" id="{5522AEDD-E397-4478-9BA3-D72D18E8069A}"/>
                </a:ext>
              </a:extLst>
            </p:cNvPr>
            <p:cNvSpPr/>
            <p:nvPr/>
          </p:nvSpPr>
          <p:spPr>
            <a:xfrm>
              <a:off x="5413330" y="5340432"/>
              <a:ext cx="2152693" cy="45812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é um açúcar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304</Words>
  <Application>Microsoft Office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Wingdings</vt:lpstr>
      <vt:lpstr>1_Office Theme</vt:lpstr>
      <vt:lpstr>FOTOSSÍNTESE</vt:lpstr>
      <vt:lpstr>Fotossíntese</vt:lpstr>
      <vt:lpstr>Fotossíntese</vt:lpstr>
      <vt:lpstr>Fotossíntese</vt:lpstr>
      <vt:lpstr>Clica nas respostas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FOTOSSÍNTESE</dc:title>
  <dc:creator>Alexandra</dc:creator>
  <cp:lastModifiedBy>Joana Fernandes Gomes</cp:lastModifiedBy>
  <cp:revision>21</cp:revision>
  <dcterms:created xsi:type="dcterms:W3CDTF">2017-07-16T14:06:25Z</dcterms:created>
  <dcterms:modified xsi:type="dcterms:W3CDTF">2017-09-05T08:37:54Z</dcterms:modified>
</cp:coreProperties>
</file>