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000000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42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5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381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267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 6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350" b="19151"/>
          <a:stretch/>
        </p:blipFill>
        <p:spPr>
          <a:xfrm>
            <a:off x="0" y="1196752"/>
            <a:ext cx="9144000" cy="504056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Funções dos constituintes do sangue</a:t>
            </a:r>
            <a:endParaRPr lang="pt-PT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"/>
          <p:cNvSpPr txBox="1">
            <a:spLocks/>
          </p:cNvSpPr>
          <p:nvPr/>
        </p:nvSpPr>
        <p:spPr>
          <a:xfrm>
            <a:off x="395536" y="288009"/>
            <a:ext cx="82296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O sangue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75" t="7160" r="14563" b="10030"/>
          <a:stretch/>
        </p:blipFill>
        <p:spPr>
          <a:xfrm>
            <a:off x="0" y="1061677"/>
            <a:ext cx="8001408" cy="5778811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395536" y="1692245"/>
            <a:ext cx="8811752" cy="4482687"/>
            <a:chOff x="-1341884" y="1633929"/>
            <a:chExt cx="8811752" cy="4482687"/>
          </a:xfrm>
        </p:grpSpPr>
        <p:sp>
          <p:nvSpPr>
            <p:cNvPr id="6" name="CaixaDeTexto 5"/>
            <p:cNvSpPr txBox="1"/>
            <p:nvPr/>
          </p:nvSpPr>
          <p:spPr>
            <a:xfrm>
              <a:off x="3298272" y="1633929"/>
              <a:ext cx="296571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 b="1">
                  <a:ln w="0"/>
                  <a:solidFill>
                    <a:schemeClr val="dk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pt-PT" dirty="0"/>
                <a:t>Glóbulos vermelhos,</a:t>
              </a:r>
            </a:p>
            <a:p>
              <a:r>
                <a:rPr lang="pt-PT" dirty="0"/>
                <a:t>eritrócitos ou hemácias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5354860" y="2714460"/>
              <a:ext cx="2115008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 b="1">
                  <a:ln w="0"/>
                  <a:solidFill>
                    <a:schemeClr val="dk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pt-PT" dirty="0"/>
                <a:t>Plaquetas ou trombócitos</a:t>
              </a: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-477788" y="5747284"/>
              <a:ext cx="129614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 b="1">
                  <a:ln w="0"/>
                  <a:solidFill>
                    <a:schemeClr val="dk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pt-PT" dirty="0"/>
                <a:t>Plasma</a:t>
              </a: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-1341884" y="4594820"/>
              <a:ext cx="244541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 b="1">
                  <a:ln w="0"/>
                  <a:solidFill>
                    <a:schemeClr val="dk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pt-PT" dirty="0"/>
                <a:t>Glóbulos brancos ou leucócitos </a:t>
              </a:r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-1100341" y="1873324"/>
              <a:ext cx="180020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pt-PT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Vaso sanguíneo</a:t>
              </a:r>
            </a:p>
          </p:txBody>
        </p:sp>
      </p:grpSp>
      <p:cxnSp>
        <p:nvCxnSpPr>
          <p:cNvPr id="5" name="Straight Arrow Connector 4"/>
          <p:cNvCxnSpPr/>
          <p:nvPr/>
        </p:nvCxnSpPr>
        <p:spPr>
          <a:xfrm flipV="1">
            <a:off x="2520780" y="4416788"/>
            <a:ext cx="715711" cy="380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267744" y="5990266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292080" y="2388969"/>
            <a:ext cx="792088" cy="1413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7236296" y="3469500"/>
            <a:ext cx="576064" cy="1137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13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76" t="9680" r="7476" b="14719"/>
          <a:stretch/>
        </p:blipFill>
        <p:spPr>
          <a:xfrm>
            <a:off x="0" y="1124744"/>
            <a:ext cx="9144000" cy="5080000"/>
          </a:xfrm>
          <a:prstGeom prst="rect">
            <a:avLst/>
          </a:prstGeom>
        </p:spPr>
      </p:pic>
      <p:sp>
        <p:nvSpPr>
          <p:cNvPr id="31" name="CaixaDeTexto 3"/>
          <p:cNvSpPr txBox="1">
            <a:spLocks/>
          </p:cNvSpPr>
          <p:nvPr/>
        </p:nvSpPr>
        <p:spPr>
          <a:xfrm>
            <a:off x="755576" y="309057"/>
            <a:ext cx="82296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PT" sz="40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As funções do sangue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592" y="5241078"/>
            <a:ext cx="200964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Reserva de água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28" y="1526126"/>
            <a:ext cx="288032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pPr algn="ctr"/>
            <a:r>
              <a:rPr lang="pt-PT" dirty="0"/>
              <a:t>Transporte de substâncias como oxigénio e nutrientes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64367" y="5102578"/>
            <a:ext cx="344139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b="1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pt-PT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Manutenção da temperatura do corpo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4088" y="1526126"/>
            <a:ext cx="3312368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pPr algn="ctr"/>
            <a:r>
              <a:rPr lang="pt-PT" dirty="0"/>
              <a:t>Defesa do corpo contra </a:t>
            </a:r>
          </a:p>
          <a:p>
            <a:pPr algn="ctr"/>
            <a:r>
              <a:rPr lang="pt-PT" dirty="0"/>
              <a:t>micro-organismos patogénicos</a:t>
            </a:r>
          </a:p>
        </p:txBody>
      </p:sp>
    </p:spTree>
    <p:extLst>
      <p:ext uri="{BB962C8B-B14F-4D97-AF65-F5344CB8AC3E}">
        <p14:creationId xmlns:p14="http://schemas.microsoft.com/office/powerpoint/2010/main" val="251835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1" name="CaixaDeTexto 3"/>
          <p:cNvSpPr txBox="1">
            <a:spLocks/>
          </p:cNvSpPr>
          <p:nvPr/>
        </p:nvSpPr>
        <p:spPr>
          <a:xfrm>
            <a:off x="467544" y="188640"/>
            <a:ext cx="822960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PT" sz="36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As funções dos </a:t>
            </a:r>
          </a:p>
          <a:p>
            <a:r>
              <a:rPr lang="pt-PT" sz="36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constituintes do sangue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2498985" y="1916832"/>
            <a:ext cx="6198159" cy="4368637"/>
            <a:chOff x="2391072" y="2109089"/>
            <a:chExt cx="6198159" cy="4368637"/>
          </a:xfrm>
        </p:grpSpPr>
        <p:sp>
          <p:nvSpPr>
            <p:cNvPr id="9" name="CaixaDeTexto 8"/>
            <p:cNvSpPr txBox="1"/>
            <p:nvPr/>
          </p:nvSpPr>
          <p:spPr>
            <a:xfrm>
              <a:off x="2391072" y="2109089"/>
              <a:ext cx="606936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/>
                <a:t>Os </a:t>
              </a:r>
              <a:r>
                <a:rPr lang="pt-PT" sz="20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eritrócitos</a:t>
              </a:r>
              <a:r>
                <a:rPr lang="pt-PT" dirty="0"/>
                <a:t> são células sem núcleo. Transportam o oxigénio. 45% do sangue é constituído por eritrócitos.</a:t>
              </a:r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2503359" y="3144040"/>
              <a:ext cx="5844786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/>
                <a:t>O </a:t>
              </a:r>
              <a:r>
                <a:rPr lang="pt-PT" sz="20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plasma</a:t>
              </a:r>
              <a:r>
                <a:rPr lang="pt-PT" dirty="0"/>
                <a:t> é responsável pelo transporte de substâncias de excreção, de nutrientes provenientes da digestão e de todos os elementos figurados do sangue. 55% do sangue é constituído por plasma.</a:t>
              </a:r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2429607" y="4621824"/>
              <a:ext cx="61596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/>
                <a:t>Os </a:t>
              </a:r>
              <a:r>
                <a:rPr lang="pt-PT" sz="20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trombócitos</a:t>
              </a:r>
              <a:r>
                <a:rPr lang="pt-PT" dirty="0"/>
                <a:t> são fragmentos de células, sem núcleo, e intervêm na coagulação do sangue em caso de hemorragias. </a:t>
              </a:r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2407046" y="5523619"/>
              <a:ext cx="61596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/>
                <a:t>Os </a:t>
              </a:r>
              <a:r>
                <a:rPr lang="pt-PT" sz="20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leucócitos</a:t>
              </a:r>
              <a:r>
                <a:rPr lang="pt-PT" dirty="0"/>
                <a:t> são os constituintes de maior dimensão e atuam na defesa do organismo, atacando os micro-organismos invasores, causadores de doenças.</a:t>
              </a:r>
            </a:p>
          </p:txBody>
        </p:sp>
      </p:grpSp>
      <p:pic>
        <p:nvPicPr>
          <p:cNvPr id="2050" name="Picture 2" descr="http://alunosonline.uol.com.br/upload/conteudo_legenda/d39fc9fac217a7041cb6f80fb5c576a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06" b="89706" l="13103" r="38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035" r="62420"/>
          <a:stretch/>
        </p:blipFill>
        <p:spPr bwMode="auto">
          <a:xfrm>
            <a:off x="281459" y="3071318"/>
            <a:ext cx="733227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6540" y="5331362"/>
            <a:ext cx="1004171" cy="9681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468" y="4414574"/>
            <a:ext cx="677108" cy="677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260" y="3083079"/>
            <a:ext cx="992991" cy="968513"/>
          </a:xfrm>
          <a:prstGeom prst="ellipse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7719" y="1870805"/>
            <a:ext cx="742857" cy="79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2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75" t="7160" r="14563" b="10030"/>
          <a:stretch/>
        </p:blipFill>
        <p:spPr>
          <a:xfrm>
            <a:off x="0" y="1061677"/>
            <a:ext cx="8001408" cy="5778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7" name="CaixaDeTexto 3"/>
          <p:cNvSpPr txBox="1">
            <a:spLocks/>
          </p:cNvSpPr>
          <p:nvPr/>
        </p:nvSpPr>
        <p:spPr>
          <a:xfrm>
            <a:off x="539552" y="262389"/>
            <a:ext cx="878497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sp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pt-PT" sz="36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Clica nas opções corretas</a:t>
            </a:r>
            <a:endParaRPr lang="pt-PT" sz="4400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10038" y="4019134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Eritrócitos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410038" y="5498352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Eritrócitos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7624056" y="2635877"/>
            <a:ext cx="152448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Eritrócitos</a:t>
            </a:r>
            <a:r>
              <a:rPr lang="pt-PT" dirty="0"/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863654" y="4416788"/>
            <a:ext cx="1372837" cy="358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863654" y="5990266"/>
            <a:ext cx="1916258" cy="31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 flipH="1">
            <a:off x="5292080" y="2402786"/>
            <a:ext cx="916586" cy="1400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236296" y="3933056"/>
            <a:ext cx="576564" cy="673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F817D644-887F-4AEF-8A94-596BF321C59C}"/>
              </a:ext>
            </a:extLst>
          </p:cNvPr>
          <p:cNvGrpSpPr/>
          <p:nvPr/>
        </p:nvGrpSpPr>
        <p:grpSpPr>
          <a:xfrm>
            <a:off x="6212874" y="1286421"/>
            <a:ext cx="2548416" cy="1460425"/>
            <a:chOff x="6212874" y="1286421"/>
            <a:chExt cx="2548416" cy="1460425"/>
          </a:xfrm>
        </p:grpSpPr>
        <p:sp>
          <p:nvSpPr>
            <p:cNvPr id="22" name="CaixaDeTexto 21"/>
            <p:cNvSpPr txBox="1"/>
            <p:nvPr/>
          </p:nvSpPr>
          <p:spPr>
            <a:xfrm>
              <a:off x="6217081" y="1286421"/>
              <a:ext cx="25442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4" action="ppaction://hlinksldjump"/>
                </a:rPr>
                <a:t>Eritrócitos</a:t>
              </a:r>
              <a:endParaRPr lang="pt-PT" dirty="0"/>
            </a:p>
          </p:txBody>
        </p:sp>
        <p:sp>
          <p:nvSpPr>
            <p:cNvPr id="16" name="CaixaDeTexto 21">
              <a:extLst>
                <a:ext uri="{FF2B5EF4-FFF2-40B4-BE49-F238E27FC236}">
                  <a16:creationId xmlns:a16="http://schemas.microsoft.com/office/drawing/2014/main" id="{A7AB6C3A-46CE-4E9F-98E9-54468370130F}"/>
                </a:ext>
              </a:extLst>
            </p:cNvPr>
            <p:cNvSpPr txBox="1"/>
            <p:nvPr/>
          </p:nvSpPr>
          <p:spPr>
            <a:xfrm>
              <a:off x="6217082" y="2033454"/>
              <a:ext cx="25442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3" action="ppaction://hlinksldjump"/>
                </a:rPr>
                <a:t>Leucócitos</a:t>
              </a:r>
            </a:p>
          </p:txBody>
        </p:sp>
        <p:sp>
          <p:nvSpPr>
            <p:cNvPr id="18" name="CaixaDeTexto 21">
              <a:extLst>
                <a:ext uri="{FF2B5EF4-FFF2-40B4-BE49-F238E27FC236}">
                  <a16:creationId xmlns:a16="http://schemas.microsoft.com/office/drawing/2014/main" id="{54D29BE8-0B82-4AE6-9DE3-F0045300AE8C}"/>
                </a:ext>
              </a:extLst>
            </p:cNvPr>
            <p:cNvSpPr txBox="1"/>
            <p:nvPr/>
          </p:nvSpPr>
          <p:spPr>
            <a:xfrm>
              <a:off x="6217083" y="1643117"/>
              <a:ext cx="25442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3" action="ppaction://hlinksldjump"/>
                </a:rPr>
                <a:t>Plaquetas</a:t>
              </a:r>
              <a:endParaRPr lang="pt-PT" dirty="0"/>
            </a:p>
          </p:txBody>
        </p:sp>
        <p:sp>
          <p:nvSpPr>
            <p:cNvPr id="19" name="CaixaDeTexto 21">
              <a:extLst>
                <a:ext uri="{FF2B5EF4-FFF2-40B4-BE49-F238E27FC236}">
                  <a16:creationId xmlns:a16="http://schemas.microsoft.com/office/drawing/2014/main" id="{E6C8DB06-2B36-41E2-9CDA-A098C4E09274}"/>
                </a:ext>
              </a:extLst>
            </p:cNvPr>
            <p:cNvSpPr txBox="1"/>
            <p:nvPr/>
          </p:nvSpPr>
          <p:spPr>
            <a:xfrm>
              <a:off x="6212874" y="2377514"/>
              <a:ext cx="25442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3" action="ppaction://hlinksldjump"/>
                </a:rPr>
                <a:t>Plasma</a:t>
              </a:r>
              <a:endParaRPr lang="pt-PT" dirty="0"/>
            </a:p>
          </p:txBody>
        </p:sp>
      </p:grpSp>
      <p:sp>
        <p:nvSpPr>
          <p:cNvPr id="23" name="CaixaDeTexto 20">
            <a:extLst>
              <a:ext uri="{FF2B5EF4-FFF2-40B4-BE49-F238E27FC236}">
                <a16:creationId xmlns:a16="http://schemas.microsoft.com/office/drawing/2014/main" id="{5FEF416F-5A88-4783-8906-6A2D0E019881}"/>
              </a:ext>
            </a:extLst>
          </p:cNvPr>
          <p:cNvSpPr txBox="1"/>
          <p:nvPr/>
        </p:nvSpPr>
        <p:spPr>
          <a:xfrm>
            <a:off x="7613288" y="3301169"/>
            <a:ext cx="152448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Leucócitos</a:t>
            </a:r>
          </a:p>
        </p:txBody>
      </p:sp>
      <p:sp>
        <p:nvSpPr>
          <p:cNvPr id="24" name="CaixaDeTexto 20">
            <a:extLst>
              <a:ext uri="{FF2B5EF4-FFF2-40B4-BE49-F238E27FC236}">
                <a16:creationId xmlns:a16="http://schemas.microsoft.com/office/drawing/2014/main" id="{F769C4A7-513E-444C-B41E-0AA66FFB927D}"/>
              </a:ext>
            </a:extLst>
          </p:cNvPr>
          <p:cNvSpPr txBox="1"/>
          <p:nvPr/>
        </p:nvSpPr>
        <p:spPr>
          <a:xfrm>
            <a:off x="7619515" y="2965547"/>
            <a:ext cx="152448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4" action="ppaction://hlinksldjump"/>
              </a:rPr>
              <a:t>Plaquetas</a:t>
            </a:r>
            <a:endParaRPr lang="pt-PT" dirty="0"/>
          </a:p>
        </p:txBody>
      </p:sp>
      <p:sp>
        <p:nvSpPr>
          <p:cNvPr id="25" name="CaixaDeTexto 20">
            <a:extLst>
              <a:ext uri="{FF2B5EF4-FFF2-40B4-BE49-F238E27FC236}">
                <a16:creationId xmlns:a16="http://schemas.microsoft.com/office/drawing/2014/main" id="{C929446F-1B12-43AA-9BF5-3A70BA3421F1}"/>
              </a:ext>
            </a:extLst>
          </p:cNvPr>
          <p:cNvSpPr txBox="1"/>
          <p:nvPr/>
        </p:nvSpPr>
        <p:spPr>
          <a:xfrm>
            <a:off x="7624056" y="3628637"/>
            <a:ext cx="152448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Plasma</a:t>
            </a:r>
            <a:endParaRPr lang="pt-PT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401D81-1841-4A27-ADAF-76C0049A19D9}"/>
              </a:ext>
            </a:extLst>
          </p:cNvPr>
          <p:cNvGrpSpPr/>
          <p:nvPr/>
        </p:nvGrpSpPr>
        <p:grpSpPr>
          <a:xfrm>
            <a:off x="820109" y="2094523"/>
            <a:ext cx="2087090" cy="1025914"/>
            <a:chOff x="820109" y="2094523"/>
            <a:chExt cx="2087090" cy="1025914"/>
          </a:xfrm>
        </p:grpSpPr>
        <p:sp>
          <p:nvSpPr>
            <p:cNvPr id="3" name="CaixaDeTexto 2"/>
            <p:cNvSpPr txBox="1"/>
            <p:nvPr/>
          </p:nvSpPr>
          <p:spPr>
            <a:xfrm>
              <a:off x="820109" y="2094523"/>
              <a:ext cx="20870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4" action="ppaction://hlinksldjump"/>
                </a:rPr>
                <a:t>Vaso sanguíneo</a:t>
              </a:r>
              <a:endParaRPr lang="pt-PT" dirty="0"/>
            </a:p>
            <a:p>
              <a:endParaRPr lang="pt-PT" dirty="0"/>
            </a:p>
          </p:txBody>
        </p:sp>
        <p:sp>
          <p:nvSpPr>
            <p:cNvPr id="26" name="CaixaDeTexto 2">
              <a:extLst>
                <a:ext uri="{FF2B5EF4-FFF2-40B4-BE49-F238E27FC236}">
                  <a16:creationId xmlns:a16="http://schemas.microsoft.com/office/drawing/2014/main" id="{E833E5AA-C0AB-4A12-AC11-138BF3717FDF}"/>
                </a:ext>
              </a:extLst>
            </p:cNvPr>
            <p:cNvSpPr txBox="1"/>
            <p:nvPr/>
          </p:nvSpPr>
          <p:spPr>
            <a:xfrm>
              <a:off x="820109" y="2751105"/>
              <a:ext cx="20870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3" action="ppaction://hlinksldjump"/>
                </a:rPr>
                <a:t>Estomago</a:t>
              </a:r>
              <a:r>
                <a:rPr lang="pt-PT" dirty="0"/>
                <a:t> </a:t>
              </a:r>
            </a:p>
          </p:txBody>
        </p:sp>
        <p:sp>
          <p:nvSpPr>
            <p:cNvPr id="27" name="CaixaDeTexto 2">
              <a:extLst>
                <a:ext uri="{FF2B5EF4-FFF2-40B4-BE49-F238E27FC236}">
                  <a16:creationId xmlns:a16="http://schemas.microsoft.com/office/drawing/2014/main" id="{CE052D12-AECF-48B9-BEC1-5A3B4B301D48}"/>
                </a:ext>
              </a:extLst>
            </p:cNvPr>
            <p:cNvSpPr txBox="1"/>
            <p:nvPr/>
          </p:nvSpPr>
          <p:spPr>
            <a:xfrm>
              <a:off x="820109" y="2417688"/>
              <a:ext cx="20870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dirty="0">
                  <a:hlinkClick r:id="rId3" action="ppaction://hlinksldjump"/>
                </a:rPr>
                <a:t>Coração</a:t>
              </a:r>
              <a:endParaRPr lang="pt-PT" dirty="0"/>
            </a:p>
          </p:txBody>
        </p:sp>
      </p:grpSp>
      <p:sp>
        <p:nvSpPr>
          <p:cNvPr id="28" name="CaixaDeTexto 12">
            <a:extLst>
              <a:ext uri="{FF2B5EF4-FFF2-40B4-BE49-F238E27FC236}">
                <a16:creationId xmlns:a16="http://schemas.microsoft.com/office/drawing/2014/main" id="{936FD7B0-F4EC-452C-82A5-AC2522F81049}"/>
              </a:ext>
            </a:extLst>
          </p:cNvPr>
          <p:cNvSpPr txBox="1"/>
          <p:nvPr/>
        </p:nvSpPr>
        <p:spPr>
          <a:xfrm>
            <a:off x="405441" y="4590326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4" action="ppaction://hlinksldjump"/>
              </a:rPr>
              <a:t>Leucócitos</a:t>
            </a:r>
            <a:endParaRPr lang="pt-PT" dirty="0"/>
          </a:p>
        </p:txBody>
      </p:sp>
      <p:sp>
        <p:nvSpPr>
          <p:cNvPr id="29" name="CaixaDeTexto 12">
            <a:extLst>
              <a:ext uri="{FF2B5EF4-FFF2-40B4-BE49-F238E27FC236}">
                <a16:creationId xmlns:a16="http://schemas.microsoft.com/office/drawing/2014/main" id="{49DD1C4A-5A9D-4FC9-A1AD-3917D96CF1BB}"/>
              </a:ext>
            </a:extLst>
          </p:cNvPr>
          <p:cNvSpPr txBox="1"/>
          <p:nvPr/>
        </p:nvSpPr>
        <p:spPr>
          <a:xfrm>
            <a:off x="405441" y="4911934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Plasma</a:t>
            </a:r>
            <a:endParaRPr lang="pt-PT" dirty="0"/>
          </a:p>
        </p:txBody>
      </p:sp>
      <p:sp>
        <p:nvSpPr>
          <p:cNvPr id="30" name="CaixaDeTexto 12">
            <a:extLst>
              <a:ext uri="{FF2B5EF4-FFF2-40B4-BE49-F238E27FC236}">
                <a16:creationId xmlns:a16="http://schemas.microsoft.com/office/drawing/2014/main" id="{29675D75-807F-44AC-8BE2-38BC88EEB8CE}"/>
              </a:ext>
            </a:extLst>
          </p:cNvPr>
          <p:cNvSpPr txBox="1"/>
          <p:nvPr/>
        </p:nvSpPr>
        <p:spPr>
          <a:xfrm>
            <a:off x="405441" y="4317668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Plaquetas</a:t>
            </a:r>
            <a:endParaRPr lang="pt-PT" dirty="0"/>
          </a:p>
        </p:txBody>
      </p:sp>
      <p:sp>
        <p:nvSpPr>
          <p:cNvPr id="31" name="CaixaDeTexto 19">
            <a:extLst>
              <a:ext uri="{FF2B5EF4-FFF2-40B4-BE49-F238E27FC236}">
                <a16:creationId xmlns:a16="http://schemas.microsoft.com/office/drawing/2014/main" id="{D128091A-6D6B-46AC-860F-85224201D0A1}"/>
              </a:ext>
            </a:extLst>
          </p:cNvPr>
          <p:cNvSpPr txBox="1"/>
          <p:nvPr/>
        </p:nvSpPr>
        <p:spPr>
          <a:xfrm>
            <a:off x="402819" y="5815096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Plaquetas</a:t>
            </a:r>
            <a:endParaRPr lang="pt-PT" dirty="0"/>
          </a:p>
        </p:txBody>
      </p:sp>
      <p:sp>
        <p:nvSpPr>
          <p:cNvPr id="32" name="CaixaDeTexto 19">
            <a:extLst>
              <a:ext uri="{FF2B5EF4-FFF2-40B4-BE49-F238E27FC236}">
                <a16:creationId xmlns:a16="http://schemas.microsoft.com/office/drawing/2014/main" id="{BC13776E-D116-493F-A5DD-D27DB7F68630}"/>
              </a:ext>
            </a:extLst>
          </p:cNvPr>
          <p:cNvSpPr txBox="1"/>
          <p:nvPr/>
        </p:nvSpPr>
        <p:spPr>
          <a:xfrm>
            <a:off x="411484" y="6137301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3" action="ppaction://hlinksldjump"/>
              </a:rPr>
              <a:t>Leucócitos</a:t>
            </a:r>
            <a:endParaRPr lang="pt-PT" dirty="0"/>
          </a:p>
        </p:txBody>
      </p:sp>
      <p:sp>
        <p:nvSpPr>
          <p:cNvPr id="33" name="CaixaDeTexto 19">
            <a:extLst>
              <a:ext uri="{FF2B5EF4-FFF2-40B4-BE49-F238E27FC236}">
                <a16:creationId xmlns:a16="http://schemas.microsoft.com/office/drawing/2014/main" id="{988D00D1-77A9-4DB9-8B8A-35E24750FE1F}"/>
              </a:ext>
            </a:extLst>
          </p:cNvPr>
          <p:cNvSpPr txBox="1"/>
          <p:nvPr/>
        </p:nvSpPr>
        <p:spPr>
          <a:xfrm>
            <a:off x="399449" y="6464379"/>
            <a:ext cx="16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t-PT"/>
            </a:defPPr>
          </a:lstStyle>
          <a:p>
            <a:r>
              <a:rPr lang="pt-PT" dirty="0">
                <a:hlinkClick r:id="rId4" action="ppaction://hlinksldjump"/>
              </a:rPr>
              <a:t>Plasma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25916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445" y="1052736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790184" y="5863883"/>
            <a:ext cx="3524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71600" y="1052736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790184" y="5867980"/>
            <a:ext cx="3524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205</Words>
  <Application>Microsoft Office PowerPoint</Application>
  <PresentationFormat>On-screen Show (4:3)</PresentationFormat>
  <Paragraphs>47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Joana Fernandes Gomes</cp:lastModifiedBy>
  <cp:revision>38</cp:revision>
  <dcterms:created xsi:type="dcterms:W3CDTF">2011-12-12T15:36:58Z</dcterms:created>
  <dcterms:modified xsi:type="dcterms:W3CDTF">2017-09-01T17:15:49Z</dcterms:modified>
</cp:coreProperties>
</file>