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2"/>
  </p:notesMasterIdLst>
  <p:sldIdLst>
    <p:sldId id="256" r:id="rId2"/>
    <p:sldId id="282" r:id="rId3"/>
    <p:sldId id="268" r:id="rId4"/>
    <p:sldId id="284" r:id="rId5"/>
    <p:sldId id="285" r:id="rId6"/>
    <p:sldId id="286" r:id="rId7"/>
    <p:sldId id="287" r:id="rId8"/>
    <p:sldId id="265" r:id="rId9"/>
    <p:sldId id="288" r:id="rId10"/>
    <p:sldId id="289" r:id="rId1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8D33"/>
    <a:srgbClr val="15D9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66" autoAdjust="0"/>
  </p:normalViewPr>
  <p:slideViewPr>
    <p:cSldViewPr>
      <p:cViewPr varScale="1">
        <p:scale>
          <a:sx n="73" d="100"/>
          <a:sy n="73" d="100"/>
        </p:scale>
        <p:origin x="66" y="6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14506-E360-2E41-B295-2A29540C8B8B}" type="datetimeFigureOut">
              <a:t>24-07-2017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2F746-E96F-D14F-AD6A-7D3F5F61799B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29340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2F746-E96F-D14F-AD6A-7D3F5F61799B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528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2F746-E96F-D14F-AD6A-7D3F5F61799B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782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2F746-E96F-D14F-AD6A-7D3F5F61799B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614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2F746-E96F-D14F-AD6A-7D3F5F61799B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26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77725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915273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24-07-2017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99669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24-07-2017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22262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541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slide" Target="slide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0" y="2492896"/>
            <a:ext cx="9144000" cy="1512168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dirty="0"/>
              <a:t>Nutrientes e as suas funções</a:t>
            </a:r>
          </a:p>
        </p:txBody>
      </p:sp>
    </p:spTree>
    <p:extLst>
      <p:ext uri="{BB962C8B-B14F-4D97-AF65-F5344CB8AC3E}">
        <p14:creationId xmlns:p14="http://schemas.microsoft.com/office/powerpoint/2010/main" val="3428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Navegação, Computador, Feminino, Andar, Menina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3699" y="3890181"/>
            <a:ext cx="4850829" cy="323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7704" y="314950"/>
            <a:ext cx="6192688" cy="808459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Que nutrientes existem?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23528" y="1558863"/>
            <a:ext cx="7776864" cy="4493096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PT" sz="2400" dirty="0"/>
              <a:t>Existem </a:t>
            </a:r>
            <a:r>
              <a:rPr lang="pt-PT" sz="2400" b="1" dirty="0">
                <a:solidFill>
                  <a:srgbClr val="FF0000"/>
                </a:solidFill>
              </a:rPr>
              <a:t>sete nutrientes</a:t>
            </a:r>
            <a:r>
              <a:rPr lang="pt-PT" sz="2400" dirty="0"/>
              <a:t>, essenciais para que o nosso organismo desempenhe todas as suas atividades diárias:</a:t>
            </a:r>
          </a:p>
          <a:p>
            <a:pPr marL="360000"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b="1" dirty="0">
                <a:solidFill>
                  <a:schemeClr val="tx1"/>
                </a:solidFill>
              </a:rPr>
              <a:t>glícidos</a:t>
            </a:r>
            <a:r>
              <a:rPr lang="pt-PT" sz="2400" dirty="0">
                <a:solidFill>
                  <a:schemeClr val="tx1"/>
                </a:solidFill>
              </a:rPr>
              <a:t>, hidratos de carbono ou glúcidos;</a:t>
            </a:r>
          </a:p>
          <a:p>
            <a:pPr marL="360000"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b="1" dirty="0">
                <a:solidFill>
                  <a:schemeClr val="tx1"/>
                </a:solidFill>
              </a:rPr>
              <a:t>lípidos</a:t>
            </a:r>
            <a:r>
              <a:rPr lang="pt-PT" sz="2400" dirty="0">
                <a:solidFill>
                  <a:schemeClr val="tx1"/>
                </a:solidFill>
              </a:rPr>
              <a:t> ou gorduras;</a:t>
            </a:r>
          </a:p>
          <a:p>
            <a:pPr marL="360000"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b="1" dirty="0">
                <a:solidFill>
                  <a:schemeClr val="tx1"/>
                </a:solidFill>
              </a:rPr>
              <a:t>prótidos</a:t>
            </a:r>
            <a:r>
              <a:rPr lang="pt-PT" sz="2400" dirty="0">
                <a:solidFill>
                  <a:schemeClr val="tx1"/>
                </a:solidFill>
              </a:rPr>
              <a:t> ou proteínas;</a:t>
            </a:r>
          </a:p>
          <a:p>
            <a:pPr marL="360000"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b="1" dirty="0">
                <a:solidFill>
                  <a:schemeClr val="tx1"/>
                </a:solidFill>
              </a:rPr>
              <a:t>fibras</a:t>
            </a:r>
            <a:r>
              <a:rPr lang="pt-PT" sz="2400" dirty="0">
                <a:solidFill>
                  <a:schemeClr val="tx1"/>
                </a:solidFill>
              </a:rPr>
              <a:t>;</a:t>
            </a:r>
          </a:p>
          <a:p>
            <a:pPr marL="360000"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b="1" dirty="0">
                <a:solidFill>
                  <a:schemeClr val="tx1"/>
                </a:solidFill>
              </a:rPr>
              <a:t>vitaminas</a:t>
            </a:r>
            <a:r>
              <a:rPr lang="pt-PT" sz="2400" dirty="0">
                <a:solidFill>
                  <a:schemeClr val="tx1"/>
                </a:solidFill>
              </a:rPr>
              <a:t>;</a:t>
            </a:r>
          </a:p>
          <a:p>
            <a:pPr marL="360000"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b="1" dirty="0">
                <a:solidFill>
                  <a:schemeClr val="tx1"/>
                </a:solidFill>
              </a:rPr>
              <a:t>minerais</a:t>
            </a:r>
            <a:r>
              <a:rPr lang="pt-PT" sz="2400" dirty="0">
                <a:solidFill>
                  <a:schemeClr val="tx1"/>
                </a:solidFill>
              </a:rPr>
              <a:t>;</a:t>
            </a:r>
          </a:p>
          <a:p>
            <a:pPr marL="360000"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b="1" dirty="0">
                <a:solidFill>
                  <a:schemeClr val="tx1"/>
                </a:solidFill>
              </a:rPr>
              <a:t>água</a:t>
            </a:r>
            <a:r>
              <a:rPr lang="pt-PT" sz="2400" dirty="0">
                <a:solidFill>
                  <a:schemeClr val="tx1"/>
                </a:solidFill>
              </a:rPr>
              <a:t> (considerada como </a:t>
            </a:r>
          </a:p>
          <a:p>
            <a:pPr marL="360000" lvl="1" indent="0">
              <a:lnSpc>
                <a:spcPct val="150000"/>
              </a:lnSpc>
              <a:buNone/>
            </a:pPr>
            <a:r>
              <a:rPr lang="pt-PT" sz="2400" dirty="0">
                <a:solidFill>
                  <a:schemeClr val="tx1"/>
                </a:solidFill>
              </a:rPr>
              <a:t>nutriente e também como alimento).</a:t>
            </a:r>
          </a:p>
          <a:p>
            <a:pPr>
              <a:lnSpc>
                <a:spcPct val="150000"/>
              </a:lnSpc>
            </a:pPr>
            <a:endParaRPr lang="pt-PT" sz="2400" dirty="0"/>
          </a:p>
        </p:txBody>
      </p:sp>
      <p:pic>
        <p:nvPicPr>
          <p:cNvPr id="1026" name="Picture 2" descr="Corredor, Maratona, Militar, Afeganistão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24452">
            <a:off x="7074731" y="2271790"/>
            <a:ext cx="1565920" cy="2348880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030" name="Picture 6" descr="Plantio, Ambiente, Natureza, Botânica, Árvore, Folha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631561">
            <a:off x="4357103" y="3101993"/>
            <a:ext cx="2110253" cy="1406835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41811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4" name="Picture 12" descr="Pessoa, Humano, Feminino, Menina, Boné, Inverno, Neve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5990" y="4722385"/>
            <a:ext cx="3092007" cy="1601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óquei No Gelo, Jogadores, Passar, Atacante, Contato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9448" y="1266460"/>
            <a:ext cx="2433569" cy="2120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Plano De Fundo, Textura, Estrutura, Wall, Tijolo, Stone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V="1">
            <a:off x="455990" y="3448048"/>
            <a:ext cx="3092007" cy="1176344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21" name="CaixaDeTexto 20"/>
          <p:cNvSpPr txBox="1"/>
          <p:nvPr/>
        </p:nvSpPr>
        <p:spPr>
          <a:xfrm>
            <a:off x="4788024" y="2953787"/>
            <a:ext cx="4227560" cy="92333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sz="4000"/>
            </a:lvl1pPr>
            <a:lvl2pPr marL="0" lvl="1" algn="just"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</a:lstStyle>
          <a:p>
            <a:pPr lvl="1"/>
            <a:r>
              <a:rPr lang="pt-PT" sz="1800" dirty="0"/>
              <a:t>Função plástica: </a:t>
            </a:r>
            <a:r>
              <a:rPr lang="pt-PT" sz="1800" b="0" dirty="0">
                <a:effectLst/>
              </a:rPr>
              <a:t>São a base de construção do corpo humano, entram na constituição das células.</a:t>
            </a:r>
          </a:p>
        </p:txBody>
      </p:sp>
      <p:sp>
        <p:nvSpPr>
          <p:cNvPr id="3" name="CaixaDeTexto 2"/>
          <p:cNvSpPr txBox="1"/>
          <p:nvPr/>
        </p:nvSpPr>
        <p:spPr>
          <a:xfrm rot="21113739">
            <a:off x="3128889" y="1631116"/>
            <a:ext cx="1647385" cy="794802"/>
          </a:xfrm>
          <a:prstGeom prst="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40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PT" sz="20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Glícidos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4788024" y="1421642"/>
            <a:ext cx="4227560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sz="40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lvl="1" algn="just"/>
            <a:r>
              <a:rPr lang="pt-PT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Função energética: </a:t>
            </a:r>
            <a:r>
              <a:rPr lang="pt-PT" dirty="0">
                <a:solidFill>
                  <a:schemeClr val="tx1"/>
                </a:solidFill>
              </a:rPr>
              <a:t>fornecem energia e fazem parte da constituição das células.</a:t>
            </a:r>
          </a:p>
        </p:txBody>
      </p:sp>
      <p:sp>
        <p:nvSpPr>
          <p:cNvPr id="15" name="CaixaDeTexto 14"/>
          <p:cNvSpPr txBox="1"/>
          <p:nvPr/>
        </p:nvSpPr>
        <p:spPr>
          <a:xfrm rot="20937563">
            <a:off x="2773787" y="5125596"/>
            <a:ext cx="1721839" cy="794802"/>
          </a:xfrm>
          <a:prstGeom prst="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pt-PT" dirty="0"/>
              <a:t>Lípidos 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4297572" y="4673635"/>
            <a:ext cx="4718012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sz="4000"/>
            </a:lvl1pPr>
            <a:lvl2pPr lvl="1"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</a:lstStyle>
          <a:p>
            <a:pPr lvl="1" algn="just"/>
            <a:r>
              <a:rPr lang="pt-PT" sz="1800" dirty="0"/>
              <a:t>Função energética  e plástica: </a:t>
            </a:r>
            <a:r>
              <a:rPr lang="pt-PT" sz="1800" b="0" dirty="0">
                <a:effectLst/>
              </a:rPr>
              <a:t>Fornecem energia calorífica, protegendo-nos do frio e entram na constituição das membranas celulares.</a:t>
            </a:r>
          </a:p>
        </p:txBody>
      </p:sp>
      <p:sp>
        <p:nvSpPr>
          <p:cNvPr id="20" name="CaixaDeTexto 19"/>
          <p:cNvSpPr txBox="1"/>
          <p:nvPr/>
        </p:nvSpPr>
        <p:spPr>
          <a:xfrm rot="20927980">
            <a:off x="2902832" y="3311610"/>
            <a:ext cx="1813057" cy="794802"/>
          </a:xfrm>
          <a:prstGeom prst="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pt-PT" dirty="0"/>
              <a:t>Proteínas</a:t>
            </a: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1907704" y="314950"/>
            <a:ext cx="6192688" cy="80845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40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Que nutrientes existem?</a:t>
            </a:r>
            <a:endParaRPr lang="pt-PT" sz="4000" b="1" dirty="0">
              <a:ln w="19050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12136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Sorriso, Boca, Dentes, Rir, Nariz, Menina, Queixo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1942" y="4312847"/>
            <a:ext cx="3042924" cy="2028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Miudezas, Marcação, Médica, Intestino, Fígado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518" y="1090859"/>
            <a:ext cx="2810359" cy="263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aixaDeTexto 20"/>
          <p:cNvSpPr txBox="1"/>
          <p:nvPr/>
        </p:nvSpPr>
        <p:spPr>
          <a:xfrm>
            <a:off x="4373953" y="3390197"/>
            <a:ext cx="4312847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sz="4000"/>
            </a:lvl1pPr>
            <a:lvl2pPr marL="0" lvl="1" algn="just">
              <a:defRPr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</a:lstStyle>
          <a:p>
            <a:pPr lvl="1"/>
            <a:r>
              <a:rPr lang="pt-PT" dirty="0"/>
              <a:t>função reguladora e protetora: </a:t>
            </a:r>
            <a:r>
              <a:rPr lang="pt-PT" b="0" dirty="0">
                <a:effectLst/>
              </a:rPr>
              <a:t>ajudam na proteção do organismo contra micro-organismos patogénicos.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4373952" y="1534420"/>
            <a:ext cx="4312847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sz="4000"/>
            </a:lvl1pPr>
            <a:lvl2pPr marL="0" lvl="1" algn="just">
              <a:defRPr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</a:lstStyle>
          <a:p>
            <a:pPr lvl="1"/>
            <a:r>
              <a:rPr lang="pt-PT" dirty="0"/>
              <a:t>função reguladora: </a:t>
            </a:r>
            <a:r>
              <a:rPr lang="pt-PT" b="0" dirty="0">
                <a:effectLst/>
              </a:rPr>
              <a:t>não são absorvidos pelo nosso organismo, ajudam a regular o funcionamento dos intestinos e reduzem o mau colesterol.</a:t>
            </a:r>
          </a:p>
        </p:txBody>
      </p:sp>
      <p:sp>
        <p:nvSpPr>
          <p:cNvPr id="3" name="CaixaDeTexto 2"/>
          <p:cNvSpPr txBox="1"/>
          <p:nvPr/>
        </p:nvSpPr>
        <p:spPr>
          <a:xfrm rot="20998394">
            <a:off x="2597812" y="1819466"/>
            <a:ext cx="1683382" cy="794802"/>
          </a:xfrm>
          <a:prstGeom prst="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pt-PT" dirty="0"/>
              <a:t>Fibras</a:t>
            </a:r>
          </a:p>
        </p:txBody>
      </p:sp>
      <p:sp>
        <p:nvSpPr>
          <p:cNvPr id="15" name="CaixaDeTexto 14"/>
          <p:cNvSpPr txBox="1"/>
          <p:nvPr/>
        </p:nvSpPr>
        <p:spPr>
          <a:xfrm rot="21016945">
            <a:off x="2549404" y="3496409"/>
            <a:ext cx="1742173" cy="794802"/>
          </a:xfrm>
          <a:prstGeom prst="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pt-PT" dirty="0"/>
              <a:t>Vitaminas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4373953" y="4968975"/>
            <a:ext cx="4467841" cy="1477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sz="4000"/>
            </a:lvl1pPr>
            <a:lvl2pPr marL="0" lvl="1" algn="just">
              <a:defRPr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</a:lstStyle>
          <a:p>
            <a:pPr lvl="1"/>
            <a:r>
              <a:rPr lang="pt-PT" dirty="0"/>
              <a:t>função reguladora e plástica: </a:t>
            </a:r>
            <a:r>
              <a:rPr lang="pt-PT" b="0" dirty="0">
                <a:effectLst/>
              </a:rPr>
              <a:t>entram na constituição de vários órgãos (ossos e dentes por exemplo), também evitam determinadas doenças, por exemplo, o cálcio impede o raquitismo.</a:t>
            </a:r>
          </a:p>
        </p:txBody>
      </p:sp>
      <p:sp>
        <p:nvSpPr>
          <p:cNvPr id="20" name="CaixaDeTexto 19"/>
          <p:cNvSpPr txBox="1"/>
          <p:nvPr/>
        </p:nvSpPr>
        <p:spPr>
          <a:xfrm rot="21121889">
            <a:off x="2495443" y="5277446"/>
            <a:ext cx="1804332" cy="794802"/>
          </a:xfrm>
          <a:prstGeom prst="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pt-PT" dirty="0"/>
              <a:t>Minerais</a:t>
            </a: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1907704" y="314950"/>
            <a:ext cx="6192688" cy="80845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Que nutrientes existem?</a:t>
            </a:r>
          </a:p>
        </p:txBody>
      </p:sp>
      <p:pic>
        <p:nvPicPr>
          <p:cNvPr id="4100" name="Picture 4" descr="Vitaminas, Comprimidos, Pílulas, Medicina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915" y="2460223"/>
            <a:ext cx="2051985" cy="2128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4010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2" name="Picture 22" descr="Salada De Frutas, Uvas, Morangos, Frutas, Saudável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35312" y="3768196"/>
            <a:ext cx="2874799" cy="21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Nozes, Lixeira, Derramar, Saco, Tabela, Still Life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52723" y="3768195"/>
            <a:ext cx="2860490" cy="2141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734888" y="89046"/>
            <a:ext cx="8229600" cy="1143000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Os nutrientes que existem </a:t>
            </a:r>
            <a:b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nos alimentos</a:t>
            </a:r>
          </a:p>
        </p:txBody>
      </p:sp>
      <p:pic>
        <p:nvPicPr>
          <p:cNvPr id="5124" name="Picture 4" descr="Apple, Colorido, Sobremesa, Dieta, Alimentos, Frescos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0929" y="1271799"/>
            <a:ext cx="2837215" cy="1891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Azeite De Oliva, Molho Para Salada, Cozinha, Oliva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2723" y="1271799"/>
            <a:ext cx="2860490" cy="1906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Legumes, Nutrição Saudável, Cozinha, Cozinhar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465" y="1271799"/>
            <a:ext cx="2576885" cy="1833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aixaDeTexto 16"/>
          <p:cNvSpPr txBox="1"/>
          <p:nvPr/>
        </p:nvSpPr>
        <p:spPr>
          <a:xfrm>
            <a:off x="316813" y="3131676"/>
            <a:ext cx="5551331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lvl="1"/>
            <a:r>
              <a:rPr lang="pt-PT" dirty="0"/>
              <a:t>A frutas e os legumes são ricos em vitaminas e minerais.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4654156" y="6008961"/>
            <a:ext cx="4159057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b="1">
                <a:solidFill>
                  <a:schemeClr val="tx1"/>
                </a:solidFill>
              </a:defRPr>
            </a:lvl1pPr>
            <a:lvl2pPr lvl="1"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1"/>
            <a:r>
              <a:rPr lang="pt-PT" dirty="0"/>
              <a:t>O azeite, o óleo, a manteiga e os frutos secos são ricos em lípidos</a:t>
            </a:r>
          </a:p>
        </p:txBody>
      </p:sp>
      <p:pic>
        <p:nvPicPr>
          <p:cNvPr id="5140" name="Picture 20" descr="Alimentos, Frescos, Frutas, Verde, Isolado, Orgânicos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662732" y="3501008"/>
            <a:ext cx="4362766" cy="2908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ixaDeTexto 12"/>
          <p:cNvSpPr txBox="1"/>
          <p:nvPr/>
        </p:nvSpPr>
        <p:spPr>
          <a:xfrm>
            <a:off x="335943" y="6011996"/>
            <a:ext cx="4308065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b="1">
                <a:solidFill>
                  <a:schemeClr val="tx1"/>
                </a:solidFill>
              </a:defRPr>
            </a:lvl1pPr>
            <a:lvl2pPr lvl="1"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lvl="1"/>
            <a:r>
              <a:rPr lang="pt-PT" dirty="0"/>
              <a:t>A fruta também é muito rica em glícidos.</a:t>
            </a:r>
          </a:p>
        </p:txBody>
      </p:sp>
    </p:spTree>
    <p:extLst>
      <p:ext uri="{BB962C8B-B14F-4D97-AF65-F5344CB8AC3E}">
        <p14:creationId xmlns:p14="http://schemas.microsoft.com/office/powerpoint/2010/main" val="2605516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Feijão, Leguminosas, Alimentos, Sem Carne, Saudável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130" y="4071650"/>
            <a:ext cx="3021745" cy="201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Água Mineral, Lima, Gelo, Hortelã, Vidro, Bebida, Frio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03" y="1340768"/>
            <a:ext cx="3990333" cy="228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 descr="Comer, Bife, À Base De Carne, Grelha, Carne De Bovino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96136" y="4078505"/>
            <a:ext cx="3384376" cy="200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Talharim, Tagliatelle, Massas, Cru, Colorido, Alimentos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13435" y="1340768"/>
            <a:ext cx="3838637" cy="2298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aixaDeTexto 22"/>
          <p:cNvSpPr txBox="1"/>
          <p:nvPr/>
        </p:nvSpPr>
        <p:spPr>
          <a:xfrm>
            <a:off x="-17958" y="3639260"/>
            <a:ext cx="2931393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b="1">
                <a:solidFill>
                  <a:schemeClr val="tx1"/>
                </a:solidFill>
              </a:defRPr>
            </a:lvl1pPr>
            <a:lvl2pPr lvl="1"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lvl="1" algn="ctr"/>
            <a:r>
              <a:rPr lang="pt-PT" dirty="0"/>
              <a:t>A água é rica em minerais.</a:t>
            </a:r>
          </a:p>
        </p:txBody>
      </p:sp>
      <p:pic>
        <p:nvPicPr>
          <p:cNvPr id="6146" name="Picture 2" descr="Pão, Rolos, Alimentos, Brown, Cozido, Padaria, Trigo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88711" y="1340768"/>
            <a:ext cx="3091801" cy="2320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aixaDeTexto 23"/>
          <p:cNvSpPr txBox="1"/>
          <p:nvPr/>
        </p:nvSpPr>
        <p:spPr>
          <a:xfrm>
            <a:off x="2945873" y="3643762"/>
            <a:ext cx="6234639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b="1">
                <a:solidFill>
                  <a:schemeClr val="tx1"/>
                </a:solidFill>
              </a:defRPr>
            </a:lvl1pPr>
            <a:lvl2pPr lvl="1"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lvl="1"/>
            <a:r>
              <a:rPr lang="pt-PT" dirty="0"/>
              <a:t>O pão, o arroz, os cereais e a massa são ricos em glícidos.</a:t>
            </a:r>
          </a:p>
        </p:txBody>
      </p:sp>
      <p:pic>
        <p:nvPicPr>
          <p:cNvPr id="20" name="Picture 10" descr="Peixe, Sea Bream, Churrasco, Grelhado, Alimentos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3615" y="4071650"/>
            <a:ext cx="3021744" cy="201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aixaDeTexto 20"/>
          <p:cNvSpPr txBox="1"/>
          <p:nvPr/>
        </p:nvSpPr>
        <p:spPr>
          <a:xfrm>
            <a:off x="2771800" y="6146607"/>
            <a:ext cx="6279361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b="1">
                <a:solidFill>
                  <a:schemeClr val="tx1"/>
                </a:solidFill>
              </a:defRPr>
            </a:lvl1pPr>
            <a:lvl2pPr lvl="1"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lvl="1"/>
            <a:r>
              <a:rPr lang="pt-PT" dirty="0"/>
              <a:t>O peixe e a carne são ricos em minerais e prótidos. As leguminosas, como o feijão, são ricas em prótidos.</a:t>
            </a:r>
          </a:p>
        </p:txBody>
      </p:sp>
      <p:sp>
        <p:nvSpPr>
          <p:cNvPr id="25" name="Título 1"/>
          <p:cNvSpPr>
            <a:spLocks noGrp="1"/>
          </p:cNvSpPr>
          <p:nvPr>
            <p:ph type="title"/>
          </p:nvPr>
        </p:nvSpPr>
        <p:spPr>
          <a:xfrm>
            <a:off x="734888" y="89046"/>
            <a:ext cx="8229600" cy="1143000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Os nutrientes que existem </a:t>
            </a:r>
            <a:b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nos alimentos</a:t>
            </a:r>
          </a:p>
        </p:txBody>
      </p:sp>
    </p:spTree>
    <p:extLst>
      <p:ext uri="{BB962C8B-B14F-4D97-AF65-F5344CB8AC3E}">
        <p14:creationId xmlns:p14="http://schemas.microsoft.com/office/powerpoint/2010/main" val="2233411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Salmão, Prato, Alimentos, Refeição, Peixes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784" y="1017020"/>
            <a:ext cx="9143417" cy="583934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xtLst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6896" y="-27384"/>
            <a:ext cx="8229600" cy="1143000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Clica nas opções corretas</a:t>
            </a:r>
          </a:p>
        </p:txBody>
      </p:sp>
      <p:cxnSp>
        <p:nvCxnSpPr>
          <p:cNvPr id="5" name="Conexão reta unidirecional 4"/>
          <p:cNvCxnSpPr/>
          <p:nvPr/>
        </p:nvCxnSpPr>
        <p:spPr>
          <a:xfrm flipV="1">
            <a:off x="5146898" y="1982748"/>
            <a:ext cx="1224136" cy="792088"/>
          </a:xfrm>
          <a:prstGeom prst="straightConnector1">
            <a:avLst/>
          </a:prstGeom>
          <a:ln w="254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5004048" y="1145569"/>
            <a:ext cx="3946900" cy="112371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sz="4000">
                <a:solidFill>
                  <a:schemeClr val="lt1"/>
                </a:solidFill>
              </a:defRPr>
            </a:lvl1pPr>
            <a:lvl2pPr lvl="1">
              <a:defRPr sz="2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peixe </a:t>
            </a:r>
            <a:r>
              <a:rPr lang="pt-PT" sz="2000" dirty="0"/>
              <a:t>é rico em: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hlinkClick r:id="rId3" action="ppaction://hlinksldjump"/>
              </a:rPr>
              <a:t>proteínas e minerais</a:t>
            </a:r>
            <a:r>
              <a:rPr lang="pt-PT" sz="20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hlinkClick r:id="rId4" action="ppaction://hlinksldjump"/>
              </a:rPr>
              <a:t>hidratos de carbono e fibras</a:t>
            </a:r>
            <a:r>
              <a:rPr lang="pt-PT" sz="2000" dirty="0"/>
              <a:t>.</a:t>
            </a:r>
          </a:p>
        </p:txBody>
      </p:sp>
      <p:cxnSp>
        <p:nvCxnSpPr>
          <p:cNvPr id="11" name="Conexão reta unidirecional 10"/>
          <p:cNvCxnSpPr/>
          <p:nvPr/>
        </p:nvCxnSpPr>
        <p:spPr>
          <a:xfrm flipH="1" flipV="1">
            <a:off x="1237169" y="2947789"/>
            <a:ext cx="454511" cy="1057275"/>
          </a:xfrm>
          <a:prstGeom prst="straightConnector1">
            <a:avLst/>
          </a:prstGeom>
          <a:ln w="254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195873" y="1170969"/>
            <a:ext cx="4181517" cy="112371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sz="4000">
                <a:solidFill>
                  <a:schemeClr val="lt1"/>
                </a:solidFill>
              </a:defRPr>
            </a:lvl1pPr>
            <a:lvl2pPr lvl="1">
              <a:defRPr sz="2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alface a rúcula são ricas </a:t>
            </a:r>
            <a:r>
              <a:rPr lang="pt-PT" sz="2000" dirty="0"/>
              <a:t>em: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hlinkClick r:id="rId4" action="ppaction://hlinksldjump"/>
              </a:rPr>
              <a:t>proteínas e lípidos</a:t>
            </a:r>
            <a:r>
              <a:rPr lang="pt-PT" sz="20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hlinkClick r:id="rId3" action="ppaction://hlinksldjump"/>
              </a:rPr>
              <a:t>vitaminas, água e minerais</a:t>
            </a:r>
            <a:r>
              <a:rPr lang="pt-PT" sz="2000" dirty="0"/>
              <a:t>.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78931" y="5497352"/>
            <a:ext cx="3544588" cy="112371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>
              <a:defRPr sz="4000">
                <a:solidFill>
                  <a:schemeClr val="lt1"/>
                </a:solidFill>
              </a:defRPr>
            </a:lvl1pPr>
            <a:lvl2pPr lvl="1">
              <a:defRPr sz="2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Pão </a:t>
            </a:r>
            <a:r>
              <a:rPr lang="pt-PT" sz="2000" dirty="0"/>
              <a:t>é rico em: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hlinkClick r:id="rId4" action="ppaction://hlinksldjump"/>
              </a:rPr>
              <a:t>lípidos e proteínas</a:t>
            </a:r>
            <a:r>
              <a:rPr lang="pt-PT" sz="20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>
                <a:hlinkClick r:id="rId3" action="ppaction://hlinksldjump"/>
              </a:rPr>
              <a:t>hidratos de carbono</a:t>
            </a:r>
            <a:r>
              <a:rPr lang="pt-PT" sz="2000" dirty="0"/>
              <a:t>. 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531911">
            <a:off x="5833227" y="3680249"/>
            <a:ext cx="3241523" cy="328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925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7719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3161581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43508" y="1125538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483768" y="5867980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248750440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1561</TotalTime>
  <Words>365</Words>
  <Application>Microsoft Office PowerPoint</Application>
  <PresentationFormat>On-screen Show (4:3)</PresentationFormat>
  <Paragraphs>53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1_Office Theme</vt:lpstr>
      <vt:lpstr>PowerPoint Presentation</vt:lpstr>
      <vt:lpstr>Que nutrientes existem?</vt:lpstr>
      <vt:lpstr>PowerPoint Presentation</vt:lpstr>
      <vt:lpstr>PowerPoint Presentation</vt:lpstr>
      <vt:lpstr>Os nutrientes que existem  nos alimentos</vt:lpstr>
      <vt:lpstr>Os nutrientes que existem  nos alimentos</vt:lpstr>
      <vt:lpstr>Clica nas opções corretas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Lourenço</dc:creator>
  <cp:lastModifiedBy>Joana Fernandes Gomes</cp:lastModifiedBy>
  <cp:revision>177</cp:revision>
  <dcterms:created xsi:type="dcterms:W3CDTF">2015-12-28T12:05:59Z</dcterms:created>
  <dcterms:modified xsi:type="dcterms:W3CDTF">2017-07-24T09:31:34Z</dcterms:modified>
</cp:coreProperties>
</file>