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86" r:id="rId3"/>
    <p:sldId id="287" r:id="rId4"/>
    <p:sldId id="288" r:id="rId5"/>
    <p:sldId id="289" r:id="rId6"/>
    <p:sldId id="290" r:id="rId7"/>
    <p:sldId id="291" r:id="rId8"/>
    <p:sldId id="292" r:id="rId9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128D33"/>
    <a:srgbClr val="15D9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80" autoAdjust="0"/>
  </p:normalViewPr>
  <p:slideViewPr>
    <p:cSldViewPr>
      <p:cViewPr varScale="1">
        <p:scale>
          <a:sx n="104" d="100"/>
          <a:sy n="104" d="100"/>
        </p:scale>
        <p:origin x="121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E14506-E360-2E41-B295-2A29540C8B8B}" type="datetimeFigureOut">
              <a:t>01-09-2017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72F746-E96F-D14F-AD6A-7D3F5F61799B}" type="slidenum"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29340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2F746-E96F-D14F-AD6A-7D3F5F61799B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2264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2F746-E96F-D14F-AD6A-7D3F5F61799B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26718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2F746-E96F-D14F-AD6A-7D3F5F61799B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44470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634004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564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535439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01-09-2017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4490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01-09-2017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23531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777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0" y="5157192"/>
            <a:ext cx="9144000" cy="1008112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pt-PT"/>
            </a:defPPr>
            <a:lvl1pPr algn="ctr">
              <a:spcBef>
                <a:spcPct val="0"/>
              </a:spcBef>
              <a:buNone/>
              <a:defRPr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PT" sz="4800" dirty="0"/>
              <a:t>Hábitos alimentares e </a:t>
            </a:r>
            <a:r>
              <a:rPr lang="pt-PT" sz="4800" dirty="0" err="1"/>
              <a:t>mídia</a:t>
            </a:r>
            <a:r>
              <a:rPr lang="pt-PT" sz="4800" dirty="0"/>
              <a:t> </a:t>
            </a:r>
          </a:p>
        </p:txBody>
      </p:sp>
      <p:pic>
        <p:nvPicPr>
          <p:cNvPr id="1026" name="Picture 2" descr="Cheeseburguer, Bebida, Batatas Fritas, Alimentos, Men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04664"/>
            <a:ext cx="2106960" cy="1693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Bolha de Pensamento: Nuvem 1"/>
          <p:cNvSpPr/>
          <p:nvPr/>
        </p:nvSpPr>
        <p:spPr>
          <a:xfrm>
            <a:off x="5877508" y="208996"/>
            <a:ext cx="2510916" cy="2211891"/>
          </a:xfrm>
          <a:prstGeom prst="cloudCallout">
            <a:avLst>
              <a:gd name="adj1" fmla="val 38368"/>
              <a:gd name="adj2" fmla="val 6611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286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Escolha E Mistura, Doces Infantis, Doces, Colorido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36512" y="1556792"/>
            <a:ext cx="5394440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ereais, Colher, Leite, Cheerios, Crianças, Criança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252904" y="1539957"/>
            <a:ext cx="4896544" cy="5273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ítulo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856983" cy="1143000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Cuidado com o que </a:t>
            </a:r>
            <a:b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</a:br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vês nos anúncios!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54591" y="3915640"/>
            <a:ext cx="8964487" cy="2865001"/>
          </a:xfrm>
          <a:prstGeom prst="foldedCorner">
            <a:avLst/>
          </a:prstGeom>
          <a:solidFill>
            <a:schemeClr val="bg1">
              <a:alpha val="69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Não compres </a:t>
            </a:r>
            <a:r>
              <a:rPr lang="pt-PT" sz="2000" dirty="0">
                <a:solidFill>
                  <a:schemeClr val="bg2"/>
                </a:solidFill>
              </a:rPr>
              <a:t>só porque as embalagens ou cores dos produtos são atrativas;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Dá preferência aos alimentos frescos</a:t>
            </a:r>
            <a:r>
              <a:rPr lang="pt-PT" sz="2000" dirty="0">
                <a:solidFill>
                  <a:schemeClr val="bg2"/>
                </a:solidFill>
              </a:rPr>
              <a:t>, não embalados. Quanto menos processados melhor são para a tua saúde!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Lê sempre os rótulos </a:t>
            </a:r>
            <a:r>
              <a:rPr lang="pt-PT" sz="2000" dirty="0">
                <a:solidFill>
                  <a:schemeClr val="bg2"/>
                </a:solidFill>
              </a:rPr>
              <a:t>dos alimentos que compras!</a:t>
            </a:r>
          </a:p>
        </p:txBody>
      </p:sp>
    </p:spTree>
    <p:extLst>
      <p:ext uri="{BB962C8B-B14F-4D97-AF65-F5344CB8AC3E}">
        <p14:creationId xmlns:p14="http://schemas.microsoft.com/office/powerpoint/2010/main" val="2233411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6" name="Picture 14" descr="Cereais, Pequeno Almoço, Aveia, Apple, Amêndoas, Leit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33505" y="2452947"/>
            <a:ext cx="3114518" cy="27866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Despertador, O Horário De Verão Troca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249" y="1149653"/>
            <a:ext cx="2505300" cy="2777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Detox, Desentoxicar, Dieta, Vitaminas, Saudável, Frisch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681159" y="4077072"/>
            <a:ext cx="3240743" cy="26489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62880" y="44624"/>
            <a:ext cx="8229600" cy="1143000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Hábitos de </a:t>
            </a:r>
            <a:b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</a:br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alimentação saudável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627784" y="1510189"/>
            <a:ext cx="6192688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algn="ctr">
              <a:defRPr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l"/>
            <a:r>
              <a:rPr lang="pt-PT" b="0" dirty="0"/>
              <a:t>Faz </a:t>
            </a:r>
            <a:r>
              <a:rPr lang="pt-PT" dirty="0"/>
              <a:t>cinco refeições por dia</a:t>
            </a:r>
            <a:r>
              <a:rPr lang="pt-PT" b="0" dirty="0"/>
              <a:t>, não ficando mais do que três horas sem comer.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251520" y="5590981"/>
            <a:ext cx="5396503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>
              <a:defRPr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r"/>
            <a:r>
              <a:rPr lang="pt-PT" b="1" dirty="0"/>
              <a:t>Sumos naturais </a:t>
            </a:r>
            <a:r>
              <a:rPr lang="pt-PT" dirty="0"/>
              <a:t>ou </a:t>
            </a:r>
            <a:r>
              <a:rPr lang="pt-PT" b="1" dirty="0"/>
              <a:t>batidos</a:t>
            </a:r>
            <a:r>
              <a:rPr lang="pt-PT" dirty="0"/>
              <a:t>, são uma opção mais saudável do que refrigerantes.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5681159" y="3125417"/>
            <a:ext cx="3139313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algn="ctr">
              <a:defRPr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l"/>
            <a:r>
              <a:rPr lang="pt-PT" dirty="0"/>
              <a:t>Toma sempre o </a:t>
            </a:r>
          </a:p>
          <a:p>
            <a:pPr algn="l"/>
            <a:r>
              <a:rPr lang="pt-PT" b="1" dirty="0"/>
              <a:t>pequeno-almoço</a:t>
            </a:r>
            <a:r>
              <a:rPr lang="pt-PT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64710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Peixe, Grill, Grelhar, Alimento Natural, Jantar, Com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36953"/>
            <a:ext cx="4427984" cy="2951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Manjericão, Ervas, Verde, Mediterrâneo, Folhas, Planta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399279" y="1230787"/>
            <a:ext cx="4731073" cy="2643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Orégano, Ervas, Temporada, Ervas Aromáticas, Seca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22117" y="1217139"/>
            <a:ext cx="4450101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874585" y="3067506"/>
            <a:ext cx="3456384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>
              <a:defRPr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pt-PT" sz="2000" dirty="0"/>
              <a:t>As </a:t>
            </a:r>
            <a:r>
              <a:rPr lang="pt-PT" sz="2000" b="1" dirty="0"/>
              <a:t>ervas aromáticas </a:t>
            </a:r>
            <a:r>
              <a:rPr lang="pt-PT" sz="2000" dirty="0"/>
              <a:t>são uma alternativa ao sal.</a:t>
            </a:r>
          </a:p>
        </p:txBody>
      </p:sp>
      <p:pic>
        <p:nvPicPr>
          <p:cNvPr id="3074" name="Picture 2" descr="Kebab De, Espeto De Carne, Espeto De Legumes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399278" y="3881435"/>
            <a:ext cx="4731073" cy="2499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ixaDeTexto 9"/>
          <p:cNvSpPr txBox="1"/>
          <p:nvPr/>
        </p:nvSpPr>
        <p:spPr>
          <a:xfrm>
            <a:off x="4458780" y="3965235"/>
            <a:ext cx="4349223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algn="ctr">
              <a:defRPr sz="200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pt-PT" b="1" dirty="0"/>
              <a:t>Cozer</a:t>
            </a:r>
            <a:r>
              <a:rPr lang="pt-PT" dirty="0"/>
              <a:t> ou </a:t>
            </a:r>
            <a:r>
              <a:rPr lang="pt-PT" b="1" dirty="0"/>
              <a:t>grelhar</a:t>
            </a:r>
            <a:r>
              <a:rPr lang="pt-PT" dirty="0"/>
              <a:t> é preferível a fritar os alimentos.</a:t>
            </a:r>
          </a:p>
        </p:txBody>
      </p:sp>
      <p:sp>
        <p:nvSpPr>
          <p:cNvPr id="12" name="Título 1"/>
          <p:cNvSpPr>
            <a:spLocks noGrp="1"/>
          </p:cNvSpPr>
          <p:nvPr>
            <p:ph type="title"/>
          </p:nvPr>
        </p:nvSpPr>
        <p:spPr>
          <a:xfrm>
            <a:off x="662880" y="44624"/>
            <a:ext cx="8229600" cy="1143000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Hábitos de </a:t>
            </a:r>
            <a:b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</a:br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alimentação saudável</a:t>
            </a:r>
          </a:p>
        </p:txBody>
      </p:sp>
    </p:spTree>
    <p:extLst>
      <p:ext uri="{BB962C8B-B14F-4D97-AF65-F5344CB8AC3E}">
        <p14:creationId xmlns:p14="http://schemas.microsoft.com/office/powerpoint/2010/main" val="1475986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3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75179" y="1268760"/>
            <a:ext cx="8363272" cy="796877"/>
          </a:xfrm>
          <a:solidFill>
            <a:schemeClr val="accent6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0" indent="0" algn="ctr">
              <a:lnSpc>
                <a:spcPct val="200000"/>
              </a:lnSpc>
              <a:spcBef>
                <a:spcPts val="0"/>
              </a:spcBef>
              <a:buNone/>
            </a:pPr>
            <a:r>
              <a:rPr lang="pt-PT" sz="2000" dirty="0">
                <a:solidFill>
                  <a:srgbClr val="555555"/>
                </a:solidFill>
                <a:hlinkClick r:id="rId3" action="ppaction://hlinksldjump"/>
              </a:rPr>
              <a:t>Ler os rótulos antes de comprar </a:t>
            </a:r>
            <a:r>
              <a:rPr lang="pt-PT" sz="2000" dirty="0">
                <a:hlinkClick r:id="rId3" action="ppaction://hlinksldjump"/>
              </a:rPr>
              <a:t>qualquer</a:t>
            </a:r>
            <a:r>
              <a:rPr lang="pt-PT" sz="2000" dirty="0">
                <a:solidFill>
                  <a:srgbClr val="555555"/>
                </a:solidFill>
                <a:hlinkClick r:id="rId3" action="ppaction://hlinksldjump"/>
              </a:rPr>
              <a:t> produto alimentar </a:t>
            </a:r>
            <a:endParaRPr lang="pt-PT" sz="2000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662880" y="44624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6C8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Clica nos hábitos de </a:t>
            </a:r>
            <a:b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</a:br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alimentação saudável</a:t>
            </a:r>
          </a:p>
        </p:txBody>
      </p:sp>
      <p:sp>
        <p:nvSpPr>
          <p:cNvPr id="5" name="Marcador de Posição de Conteúdo 2">
            <a:extLst>
              <a:ext uri="{FF2B5EF4-FFF2-40B4-BE49-F238E27FC236}">
                <a16:creationId xmlns:a16="http://schemas.microsoft.com/office/drawing/2014/main" id="{516BB2C0-56A1-4EDD-895A-525784A9A47B}"/>
              </a:ext>
            </a:extLst>
          </p:cNvPr>
          <p:cNvSpPr txBox="1">
            <a:spLocks/>
          </p:cNvSpPr>
          <p:nvPr/>
        </p:nvSpPr>
        <p:spPr>
          <a:xfrm>
            <a:off x="375179" y="2107028"/>
            <a:ext cx="8363272" cy="720080"/>
          </a:xfrm>
          <a:prstGeom prst="rect">
            <a:avLst/>
          </a:prstGeom>
          <a:solidFill>
            <a:schemeClr val="accent6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55555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20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pt-PT" sz="2000" dirty="0">
                <a:hlinkClick r:id="rId4" action="ppaction://hlinksldjump"/>
              </a:rPr>
              <a:t>Fazer as refeições em frente à televisão </a:t>
            </a:r>
            <a:endParaRPr lang="pt-PT" sz="2000" dirty="0"/>
          </a:p>
        </p:txBody>
      </p:sp>
      <p:sp>
        <p:nvSpPr>
          <p:cNvPr id="8" name="Marcador de Posição de Conteúdo 2">
            <a:extLst>
              <a:ext uri="{FF2B5EF4-FFF2-40B4-BE49-F238E27FC236}">
                <a16:creationId xmlns:a16="http://schemas.microsoft.com/office/drawing/2014/main" id="{6CF42300-E1E8-4880-B4A5-21F828A50B6F}"/>
              </a:ext>
            </a:extLst>
          </p:cNvPr>
          <p:cNvSpPr txBox="1">
            <a:spLocks/>
          </p:cNvSpPr>
          <p:nvPr/>
        </p:nvSpPr>
        <p:spPr>
          <a:xfrm>
            <a:off x="372405" y="2852936"/>
            <a:ext cx="8363272" cy="697035"/>
          </a:xfrm>
          <a:prstGeom prst="rect">
            <a:avLst/>
          </a:prstGeom>
          <a:solidFill>
            <a:schemeClr val="accent6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55555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20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pt-PT" sz="2000" dirty="0">
                <a:hlinkClick r:id="rId3" action="ppaction://hlinksldjump"/>
              </a:rPr>
              <a:t>Evitar o sal </a:t>
            </a:r>
            <a:endParaRPr lang="pt-PT" sz="2000" dirty="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1C2DD726-C170-42AD-A1AC-D0D32616E601}"/>
              </a:ext>
            </a:extLst>
          </p:cNvPr>
          <p:cNvSpPr txBox="1">
            <a:spLocks/>
          </p:cNvSpPr>
          <p:nvPr/>
        </p:nvSpPr>
        <p:spPr>
          <a:xfrm>
            <a:off x="372405" y="3588317"/>
            <a:ext cx="8363272" cy="710254"/>
          </a:xfrm>
          <a:prstGeom prst="rect">
            <a:avLst/>
          </a:prstGeom>
          <a:solidFill>
            <a:schemeClr val="accent6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55555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20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pt-PT" sz="2000" dirty="0">
                <a:hlinkClick r:id="rId3" action="ppaction://hlinksldjump"/>
              </a:rPr>
              <a:t>Temperar com ervas aromáticas </a:t>
            </a:r>
            <a:endParaRPr lang="pt-PT" sz="2000" dirty="0"/>
          </a:p>
        </p:txBody>
      </p:sp>
      <p:sp>
        <p:nvSpPr>
          <p:cNvPr id="10" name="Marcador de Posição de Conteúdo 2">
            <a:extLst>
              <a:ext uri="{FF2B5EF4-FFF2-40B4-BE49-F238E27FC236}">
                <a16:creationId xmlns:a16="http://schemas.microsoft.com/office/drawing/2014/main" id="{94759DF6-4776-4662-8ED7-A57A2EDFA1CE}"/>
              </a:ext>
            </a:extLst>
          </p:cNvPr>
          <p:cNvSpPr txBox="1">
            <a:spLocks/>
          </p:cNvSpPr>
          <p:nvPr/>
        </p:nvSpPr>
        <p:spPr>
          <a:xfrm>
            <a:off x="372405" y="4332410"/>
            <a:ext cx="8363272" cy="635215"/>
          </a:xfrm>
          <a:prstGeom prst="rect">
            <a:avLst/>
          </a:prstGeom>
          <a:solidFill>
            <a:schemeClr val="accent6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55555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20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pt-PT" sz="2000" dirty="0">
                <a:hlinkClick r:id="rId4" action="ppaction://hlinksldjump"/>
              </a:rPr>
              <a:t>Não comer o pequeno-almoço </a:t>
            </a:r>
            <a:endParaRPr lang="pt-PT" sz="2000" dirty="0"/>
          </a:p>
        </p:txBody>
      </p:sp>
      <p:sp>
        <p:nvSpPr>
          <p:cNvPr id="11" name="Marcador de Posição de Conteúdo 2">
            <a:extLst>
              <a:ext uri="{FF2B5EF4-FFF2-40B4-BE49-F238E27FC236}">
                <a16:creationId xmlns:a16="http://schemas.microsoft.com/office/drawing/2014/main" id="{78D463A5-FCF6-4AAE-88DA-C95BA112A73D}"/>
              </a:ext>
            </a:extLst>
          </p:cNvPr>
          <p:cNvSpPr txBox="1">
            <a:spLocks/>
          </p:cNvSpPr>
          <p:nvPr/>
        </p:nvSpPr>
        <p:spPr>
          <a:xfrm>
            <a:off x="372405" y="5006145"/>
            <a:ext cx="8363272" cy="667930"/>
          </a:xfrm>
          <a:prstGeom prst="rect">
            <a:avLst/>
          </a:prstGeom>
          <a:solidFill>
            <a:schemeClr val="accent6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55555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20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pt-PT" sz="2000" dirty="0">
                <a:hlinkClick r:id="rId4" action="ppaction://hlinksldjump"/>
              </a:rPr>
              <a:t>Fazer intervalos superiores a 3 horas entre refeições</a:t>
            </a:r>
            <a:endParaRPr lang="pt-PT" sz="2000" dirty="0"/>
          </a:p>
        </p:txBody>
      </p:sp>
      <p:sp>
        <p:nvSpPr>
          <p:cNvPr id="12" name="Marcador de Posição de Conteúdo 2">
            <a:extLst>
              <a:ext uri="{FF2B5EF4-FFF2-40B4-BE49-F238E27FC236}">
                <a16:creationId xmlns:a16="http://schemas.microsoft.com/office/drawing/2014/main" id="{7797D21A-0B0F-45AA-B0AF-ECC57AF7C7F2}"/>
              </a:ext>
            </a:extLst>
          </p:cNvPr>
          <p:cNvSpPr txBox="1">
            <a:spLocks/>
          </p:cNvSpPr>
          <p:nvPr/>
        </p:nvSpPr>
        <p:spPr>
          <a:xfrm>
            <a:off x="365509" y="5712596"/>
            <a:ext cx="8363272" cy="666938"/>
          </a:xfrm>
          <a:prstGeom prst="rect">
            <a:avLst/>
          </a:prstGeom>
          <a:solidFill>
            <a:schemeClr val="accent6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55555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20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pt-PT" sz="2000" dirty="0">
                <a:hlinkClick r:id="rId3" action="ppaction://hlinksldjump"/>
              </a:rPr>
              <a:t>Preferir alimentos fritos aos grelhados e cozidos 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3036735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24406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124744"/>
            <a:ext cx="7200000" cy="4680000"/>
          </a:xfrm>
          <a:solidFill>
            <a:schemeClr val="accent2">
              <a:lumMod val="60000"/>
              <a:lumOff val="40000"/>
            </a:schemeClr>
          </a:solidFill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indent="0" algn="ctr">
              <a:buNone/>
            </a:pPr>
            <a:r>
              <a:rPr lang="pt-PT" sz="3600" b="1" dirty="0">
                <a:solidFill>
                  <a:schemeClr val="accent6">
                    <a:lumMod val="50000"/>
                  </a:schemeClr>
                </a:solidFill>
              </a:rPr>
              <a:t>Errado 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  <a:sym typeface="Wingdings"/>
              </a:rPr>
              <a:t></a:t>
            </a:r>
            <a:endParaRPr lang="pt-PT" sz="36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pt-PT" sz="6000" b="1" dirty="0">
                <a:solidFill>
                  <a:schemeClr val="accent6">
                    <a:lumMod val="50000"/>
                  </a:schemeClr>
                </a:solidFill>
              </a:rPr>
              <a:t>Tenta outra vez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</a:rPr>
              <a:t>!</a:t>
            </a:r>
          </a:p>
        </p:txBody>
      </p:sp>
      <p:sp>
        <p:nvSpPr>
          <p:cNvPr id="2" name="Rectangle 1"/>
          <p:cNvSpPr/>
          <p:nvPr/>
        </p:nvSpPr>
        <p:spPr>
          <a:xfrm>
            <a:off x="2536509" y="5863883"/>
            <a:ext cx="4031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2678287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43508" y="1124744"/>
            <a:ext cx="7200900" cy="4679950"/>
          </a:xfr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Parabéns! </a:t>
            </a:r>
          </a:p>
          <a:p>
            <a:pPr marL="0" indent="0" algn="ctr">
              <a:buNone/>
            </a:pP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</a:rPr>
              <a:t>Acertaste</a:t>
            </a: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  <a:sym typeface="Wingdings"/>
              </a:rPr>
              <a:t></a:t>
            </a:r>
          </a:p>
        </p:txBody>
      </p:sp>
      <p:sp>
        <p:nvSpPr>
          <p:cNvPr id="4" name="Rectangle 3"/>
          <p:cNvSpPr/>
          <p:nvPr/>
        </p:nvSpPr>
        <p:spPr>
          <a:xfrm>
            <a:off x="2536509" y="5867980"/>
            <a:ext cx="4031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42508104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1675</TotalTime>
  <Words>182</Words>
  <Application>Microsoft Office PowerPoint</Application>
  <PresentationFormat>On-screen Show (4:3)</PresentationFormat>
  <Paragraphs>30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Wingdings</vt:lpstr>
      <vt:lpstr>1_Office Theme</vt:lpstr>
      <vt:lpstr>PowerPoint Presentation</vt:lpstr>
      <vt:lpstr>Cuidado com o que  vês nos anúncios!</vt:lpstr>
      <vt:lpstr>Hábitos de  alimentação saudável</vt:lpstr>
      <vt:lpstr>Hábitos de  alimentação saudável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Susana Lourenço</dc:creator>
  <cp:lastModifiedBy>Joana Fernandes Gomes</cp:lastModifiedBy>
  <cp:revision>202</cp:revision>
  <dcterms:created xsi:type="dcterms:W3CDTF">2015-12-28T12:05:59Z</dcterms:created>
  <dcterms:modified xsi:type="dcterms:W3CDTF">2017-09-01T17:19:08Z</dcterms:modified>
</cp:coreProperties>
</file>