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82" r:id="rId2"/>
    <p:sldId id="288" r:id="rId3"/>
    <p:sldId id="293" r:id="rId4"/>
    <p:sldId id="294" r:id="rId5"/>
    <p:sldId id="295" r:id="rId6"/>
    <p:sldId id="296" r:id="rId7"/>
    <p:sldId id="297" r:id="rId8"/>
    <p:sldId id="298" r:id="rId9"/>
    <p:sldId id="299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6" autoAdjust="0"/>
  </p:normalViewPr>
  <p:slideViewPr>
    <p:cSldViewPr>
      <p:cViewPr varScale="1">
        <p:scale>
          <a:sx n="102" d="100"/>
          <a:sy n="102" d="100"/>
        </p:scale>
        <p:origin x="12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01-09-2017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08615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01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403145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1231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9995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3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437112"/>
            <a:ext cx="9144000" cy="187220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Desenvolvimento do novo ser</a:t>
            </a:r>
          </a:p>
        </p:txBody>
      </p:sp>
    </p:spTree>
    <p:extLst>
      <p:ext uri="{BB962C8B-B14F-4D97-AF65-F5344CB8AC3E}">
        <p14:creationId xmlns:p14="http://schemas.microsoft.com/office/powerpoint/2010/main" val="141811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628800"/>
            <a:ext cx="5010664" cy="496368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5696" y="438137"/>
            <a:ext cx="619268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Desenvolvimento do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novo ser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79512" y="1628800"/>
            <a:ext cx="3456384" cy="4464496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PT" sz="1800" dirty="0"/>
              <a:t>Perto</a:t>
            </a:r>
            <a:r>
              <a:rPr lang="pt-PT" sz="1800" b="1" dirty="0"/>
              <a:t> </a:t>
            </a:r>
            <a:r>
              <a:rPr lang="pt-PT" sz="1800" dirty="0"/>
              <a:t>dos </a:t>
            </a:r>
            <a:r>
              <a:rPr lang="pt-PT" sz="1800" b="1" dirty="0">
                <a:solidFill>
                  <a:srgbClr val="006699"/>
                </a:solidFill>
              </a:rPr>
              <a:t>3 meses </a:t>
            </a:r>
            <a:r>
              <a:rPr lang="pt-PT" sz="1800" dirty="0"/>
              <a:t>– 11 a 14 semanas – o rosto começa a formar-se, o coração já bombeia sangue para todo o corpo e o cérebro desenvolve-se rapidamente. Entra-se no </a:t>
            </a:r>
            <a:r>
              <a:rPr lang="pt-PT" sz="1800" b="1" dirty="0">
                <a:solidFill>
                  <a:srgbClr val="006699"/>
                </a:solidFill>
              </a:rPr>
              <a:t>período fetal</a:t>
            </a:r>
            <a:r>
              <a:rPr lang="pt-PT" sz="1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8506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Posição de Conteúdo 2"/>
          <p:cNvSpPr txBox="1">
            <a:spLocks/>
          </p:cNvSpPr>
          <p:nvPr/>
        </p:nvSpPr>
        <p:spPr>
          <a:xfrm>
            <a:off x="4932040" y="2276872"/>
            <a:ext cx="3580395" cy="3168352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indent="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Perto dos </a:t>
            </a:r>
            <a:r>
              <a:rPr lang="pt-PT" b="1" dirty="0">
                <a:solidFill>
                  <a:srgbClr val="006699"/>
                </a:solidFill>
              </a:rPr>
              <a:t>seis meses </a:t>
            </a:r>
            <a:r>
              <a:rPr lang="pt-PT" dirty="0"/>
              <a:t>– 24 a 28 semanas – o feto </a:t>
            </a:r>
            <a:r>
              <a:rPr lang="pt-PT" b="1" dirty="0">
                <a:solidFill>
                  <a:srgbClr val="006699"/>
                </a:solidFill>
              </a:rPr>
              <a:t>consegue tocar no cordão umbilical e mexer as mãos</a:t>
            </a:r>
            <a:r>
              <a:rPr lang="pt-PT" dirty="0"/>
              <a:t>. </a:t>
            </a:r>
          </a:p>
          <a:p>
            <a:r>
              <a:rPr lang="pt-PT" dirty="0"/>
              <a:t>O seu tamanho pressiona a caixa torácica da mãe, provocando algum desconforto.</a:t>
            </a:r>
          </a:p>
          <a:p>
            <a:endParaRPr lang="pt-PT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9FE98C53-4768-4D8D-B768-A06082459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696" y="438137"/>
            <a:ext cx="619268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Desenvolvimento do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novo ser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1033FD-A37D-46DC-9F07-E89348AC6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28800"/>
            <a:ext cx="2985759" cy="444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20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Posição de Conteúdo 2"/>
          <p:cNvSpPr txBox="1">
            <a:spLocks/>
          </p:cNvSpPr>
          <p:nvPr/>
        </p:nvSpPr>
        <p:spPr>
          <a:xfrm>
            <a:off x="179512" y="1772816"/>
            <a:ext cx="2448272" cy="4392488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defPPr>
              <a:defRPr lang="pt-PT"/>
            </a:defPPr>
            <a:lvl1pPr indent="0"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sz="1600" dirty="0"/>
              <a:t>Perto dos </a:t>
            </a:r>
            <a:r>
              <a:rPr lang="pt-PT" sz="1600" b="1" dirty="0">
                <a:solidFill>
                  <a:srgbClr val="006699"/>
                </a:solidFill>
              </a:rPr>
              <a:t>nove meses </a:t>
            </a:r>
            <a:r>
              <a:rPr lang="pt-PT" sz="1600" dirty="0"/>
              <a:t>– 38 a 42 semanas – o feto começa a armazenar gordura sob a pele. Os órgãos completam o seu desenvolvimento, sendo os pulmões os últimos a fazê-lo. O bebé está com a cabeça voltada para baixo e pesa entre 2 a 3,5 kg.</a:t>
            </a:r>
          </a:p>
          <a:p>
            <a:endParaRPr lang="pt-PT" sz="160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63D70C7-69EF-474C-95A8-3AC7BC4F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696" y="438137"/>
            <a:ext cx="619268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Desenvolvimento do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novo ser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0B283E-3A7B-452B-85E1-F9EAC9186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661779"/>
            <a:ext cx="6048672" cy="439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2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3509" y="274638"/>
            <a:ext cx="8626963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Anexos embrionários e </a:t>
            </a:r>
            <a:b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respetivas funções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-39366" y="3361838"/>
            <a:ext cx="277180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pt-PT" sz="1200" b="1" dirty="0"/>
              <a:t>Cordão umbilical</a:t>
            </a:r>
          </a:p>
          <a:p>
            <a:pPr algn="r"/>
            <a:r>
              <a:rPr lang="pt-PT" sz="1200" dirty="0"/>
              <a:t>Liga a placenta ao feto. É por ele que chegam os nutrientes e o oxigénio. Permite também a eliminação dos produtos de excreção.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4E748C9-1C2F-4A5D-873E-D74D5AAB8EB1}"/>
              </a:ext>
            </a:extLst>
          </p:cNvPr>
          <p:cNvGrpSpPr/>
          <p:nvPr/>
        </p:nvGrpSpPr>
        <p:grpSpPr>
          <a:xfrm>
            <a:off x="401048" y="1605604"/>
            <a:ext cx="8742952" cy="5296131"/>
            <a:chOff x="401048" y="1605604"/>
            <a:chExt cx="8742952" cy="529613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E54A58E-B2FE-44EF-BEE7-EB6A7B604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3728" y="1605604"/>
              <a:ext cx="6106763" cy="5296131"/>
            </a:xfrm>
            <a:prstGeom prst="rect">
              <a:avLst/>
            </a:prstGeom>
          </p:spPr>
        </p:pic>
        <p:sp>
          <p:nvSpPr>
            <p:cNvPr id="11" name="CaixaDeTexto 10"/>
            <p:cNvSpPr txBox="1"/>
            <p:nvPr/>
          </p:nvSpPr>
          <p:spPr>
            <a:xfrm>
              <a:off x="401048" y="2219765"/>
              <a:ext cx="2386608" cy="83099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b="1" dirty="0"/>
                <a:t>Placenta</a:t>
              </a:r>
            </a:p>
            <a:p>
              <a:pPr algn="r"/>
              <a:r>
                <a:rPr lang="pt-PT" sz="1200" dirty="0"/>
                <a:t>Garante a nutrição, a excreção de resíduos e a respiração do novo ser.</a:t>
              </a: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6493701" y="5276870"/>
              <a:ext cx="2650299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200" b="1" dirty="0"/>
                <a:t>Saco amniótico </a:t>
              </a:r>
            </a:p>
            <a:p>
              <a:r>
                <a:rPr lang="pt-PT" sz="1200" dirty="0"/>
                <a:t>Contém o líquido que impede a desidratação e protege o bebé de choques mecânicos.</a:t>
              </a:r>
            </a:p>
          </p:txBody>
        </p:sp>
        <p:sp>
          <p:nvSpPr>
            <p:cNvPr id="12" name="CaixaDeTexto 10">
              <a:extLst>
                <a:ext uri="{FF2B5EF4-FFF2-40B4-BE49-F238E27FC236}">
                  <a16:creationId xmlns:a16="http://schemas.microsoft.com/office/drawing/2014/main" id="{A45EFFE6-FB9C-4AE7-9BBE-47EBAD6A27EA}"/>
                </a:ext>
              </a:extLst>
            </p:cNvPr>
            <p:cNvSpPr txBox="1"/>
            <p:nvPr/>
          </p:nvSpPr>
          <p:spPr>
            <a:xfrm>
              <a:off x="7805830" y="2183924"/>
              <a:ext cx="1224136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pt-PT" sz="1200" b="1" dirty="0"/>
                <a:t>Feto</a:t>
              </a:r>
            </a:p>
          </p:txBody>
        </p:sp>
        <p:sp>
          <p:nvSpPr>
            <p:cNvPr id="15" name="CaixaDeTexto 10">
              <a:extLst>
                <a:ext uri="{FF2B5EF4-FFF2-40B4-BE49-F238E27FC236}">
                  <a16:creationId xmlns:a16="http://schemas.microsoft.com/office/drawing/2014/main" id="{A746D2EA-F5D2-4283-B309-32D8C1BF09DB}"/>
                </a:ext>
              </a:extLst>
            </p:cNvPr>
            <p:cNvSpPr txBox="1"/>
            <p:nvPr/>
          </p:nvSpPr>
          <p:spPr>
            <a:xfrm>
              <a:off x="7740352" y="3769597"/>
              <a:ext cx="1224136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pt-PT" sz="1200" b="1" dirty="0"/>
                <a:t>Útero</a:t>
              </a:r>
            </a:p>
          </p:txBody>
        </p:sp>
        <p:sp>
          <p:nvSpPr>
            <p:cNvPr id="16" name="CaixaDeTexto 10">
              <a:extLst>
                <a:ext uri="{FF2B5EF4-FFF2-40B4-BE49-F238E27FC236}">
                  <a16:creationId xmlns:a16="http://schemas.microsoft.com/office/drawing/2014/main" id="{4439395C-FB59-4578-9128-26D85EC7CDC0}"/>
                </a:ext>
              </a:extLst>
            </p:cNvPr>
            <p:cNvSpPr txBox="1"/>
            <p:nvPr/>
          </p:nvSpPr>
          <p:spPr>
            <a:xfrm>
              <a:off x="971600" y="5805264"/>
              <a:ext cx="1455054" cy="2769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r>
                <a:rPr lang="pt-PT" sz="1200" b="1" dirty="0"/>
                <a:t>Colo do útero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5222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54CF7143-D427-4FF8-A9FB-DD0E8629C1A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15616" y="188640"/>
            <a:ext cx="7631112" cy="792162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Clica nas respostas corretas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5B4F77A-B513-47AF-9336-29D3D0C3CE96}"/>
              </a:ext>
            </a:extLst>
          </p:cNvPr>
          <p:cNvGrpSpPr/>
          <p:nvPr/>
        </p:nvGrpSpPr>
        <p:grpSpPr>
          <a:xfrm>
            <a:off x="323528" y="1596958"/>
            <a:ext cx="8454370" cy="4532128"/>
            <a:chOff x="590510" y="1596958"/>
            <a:chExt cx="8454370" cy="4532128"/>
          </a:xfrm>
        </p:grpSpPr>
        <p:sp>
          <p:nvSpPr>
            <p:cNvPr id="6" name="Marcador de Posição de Conteúdo 2"/>
            <p:cNvSpPr txBox="1">
              <a:spLocks/>
            </p:cNvSpPr>
            <p:nvPr/>
          </p:nvSpPr>
          <p:spPr>
            <a:xfrm>
              <a:off x="609600" y="1596958"/>
              <a:ext cx="8435280" cy="764468"/>
            </a:xfrm>
            <a:prstGeom prst="rect">
              <a:avLst/>
            </a:prstGeom>
            <a:solidFill>
              <a:schemeClr val="tx2">
                <a:lumMod val="95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indent="0" algn="just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sz="160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pt-PT" sz="1800" b="1" dirty="0"/>
                <a:t>A.</a:t>
              </a:r>
              <a:r>
                <a:rPr lang="pt-PT" sz="1800" dirty="0"/>
                <a:t> Às 14 semanas, o novo ser designa-se de </a:t>
              </a:r>
              <a:r>
                <a:rPr lang="pt-PT" sz="1800" dirty="0">
                  <a:hlinkClick r:id="rId3" action="ppaction://hlinksldjump"/>
                </a:rPr>
                <a:t>embrião</a:t>
              </a:r>
              <a:r>
                <a:rPr lang="pt-PT" sz="1800" dirty="0"/>
                <a:t> / </a:t>
              </a:r>
              <a:r>
                <a:rPr lang="pt-PT" sz="1800" dirty="0">
                  <a:hlinkClick r:id="rId4" action="ppaction://hlinksldjump"/>
                </a:rPr>
                <a:t>feto</a:t>
              </a:r>
              <a:r>
                <a:rPr lang="pt-PT" sz="1800" dirty="0"/>
                <a:t>.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pt-PT" sz="1800" dirty="0"/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pt-PT" sz="1800" dirty="0"/>
            </a:p>
          </p:txBody>
        </p:sp>
        <p:sp>
          <p:nvSpPr>
            <p:cNvPr id="4" name="Marcador de Posição de Conteúdo 2">
              <a:extLst>
                <a:ext uri="{FF2B5EF4-FFF2-40B4-BE49-F238E27FC236}">
                  <a16:creationId xmlns:a16="http://schemas.microsoft.com/office/drawing/2014/main" id="{F9DA5D4B-3183-43DE-8A95-6F7E58799364}"/>
                </a:ext>
              </a:extLst>
            </p:cNvPr>
            <p:cNvSpPr txBox="1">
              <a:spLocks/>
            </p:cNvSpPr>
            <p:nvPr/>
          </p:nvSpPr>
          <p:spPr>
            <a:xfrm>
              <a:off x="593443" y="4151047"/>
              <a:ext cx="8435280" cy="999728"/>
            </a:xfrm>
            <a:prstGeom prst="rect">
              <a:avLst/>
            </a:prstGeom>
            <a:solidFill>
              <a:schemeClr val="tx2">
                <a:lumMod val="95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indent="0" algn="just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sz="160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pt-PT" sz="1800" b="1" dirty="0"/>
                <a:t>D.</a:t>
              </a:r>
              <a:r>
                <a:rPr lang="pt-PT" sz="1800" dirty="0"/>
                <a:t> Entre as 38 e 42 semanas, aproxima-se o nascimento do novo ser e a sua posição normalmente é </a:t>
              </a:r>
              <a:r>
                <a:rPr lang="pt-PT" sz="1800" dirty="0">
                  <a:hlinkClick r:id="rId3" action="ppaction://hlinksldjump"/>
                </a:rPr>
                <a:t>sentado</a:t>
              </a:r>
              <a:r>
                <a:rPr lang="pt-PT" sz="1800" dirty="0"/>
                <a:t> / </a:t>
              </a:r>
              <a:r>
                <a:rPr lang="pt-PT" sz="1800" dirty="0">
                  <a:hlinkClick r:id="rId4" action="ppaction://hlinksldjump"/>
                </a:rPr>
                <a:t>de cabeça voltada para baixo</a:t>
              </a:r>
              <a:r>
                <a:rPr lang="pt-PT" sz="1800" dirty="0"/>
                <a:t>.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pt-PT" sz="1800" dirty="0"/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pt-PT" sz="1800" dirty="0"/>
            </a:p>
          </p:txBody>
        </p:sp>
        <p:sp>
          <p:nvSpPr>
            <p:cNvPr id="5" name="Marcador de Posição de Conteúdo 2">
              <a:extLst>
                <a:ext uri="{FF2B5EF4-FFF2-40B4-BE49-F238E27FC236}">
                  <a16:creationId xmlns:a16="http://schemas.microsoft.com/office/drawing/2014/main" id="{4A59D2F1-CB88-479F-A49F-887DCB2D50CA}"/>
                </a:ext>
              </a:extLst>
            </p:cNvPr>
            <p:cNvSpPr txBox="1">
              <a:spLocks/>
            </p:cNvSpPr>
            <p:nvPr/>
          </p:nvSpPr>
          <p:spPr>
            <a:xfrm>
              <a:off x="590510" y="5209750"/>
              <a:ext cx="8435280" cy="919336"/>
            </a:xfrm>
            <a:prstGeom prst="rect">
              <a:avLst/>
            </a:prstGeom>
            <a:solidFill>
              <a:schemeClr val="tx2">
                <a:lumMod val="95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indent="0" algn="just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sz="160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pt-PT" sz="1800" b="1" dirty="0"/>
                <a:t>E.</a:t>
              </a:r>
              <a:r>
                <a:rPr lang="pt-PT" sz="1800" dirty="0"/>
                <a:t> A placenta serve para </a:t>
              </a:r>
              <a:r>
                <a:rPr lang="pt-PT" sz="1800" dirty="0">
                  <a:hlinkClick r:id="rId4" action="ppaction://hlinksldjump"/>
                </a:rPr>
                <a:t>nutrir, efetuar trocas gasosas e eliminar produtos de excreção</a:t>
              </a:r>
              <a:r>
                <a:rPr lang="pt-PT" sz="1800" dirty="0"/>
                <a:t> / </a:t>
              </a:r>
              <a:r>
                <a:rPr lang="pt-PT" sz="1800" dirty="0">
                  <a:hlinkClick r:id="rId3" action="ppaction://hlinksldjump"/>
                </a:rPr>
                <a:t>amortecer os choques e evitar a desidratação</a:t>
              </a:r>
              <a:r>
                <a:rPr lang="pt-PT" sz="1800" dirty="0"/>
                <a:t>.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pt-PT" sz="1800" dirty="0"/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pt-PT" sz="1800" dirty="0"/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pt-PT" sz="1800" dirty="0"/>
            </a:p>
          </p:txBody>
        </p:sp>
        <p:sp>
          <p:nvSpPr>
            <p:cNvPr id="7" name="Marcador de Posição de Conteúdo 2">
              <a:extLst>
                <a:ext uri="{FF2B5EF4-FFF2-40B4-BE49-F238E27FC236}">
                  <a16:creationId xmlns:a16="http://schemas.microsoft.com/office/drawing/2014/main" id="{18552F40-7731-45DF-850F-119158DD0197}"/>
                </a:ext>
              </a:extLst>
            </p:cNvPr>
            <p:cNvSpPr txBox="1">
              <a:spLocks/>
            </p:cNvSpPr>
            <p:nvPr/>
          </p:nvSpPr>
          <p:spPr>
            <a:xfrm>
              <a:off x="609600" y="2433464"/>
              <a:ext cx="8435280" cy="631304"/>
            </a:xfrm>
            <a:prstGeom prst="rect">
              <a:avLst/>
            </a:prstGeom>
            <a:solidFill>
              <a:schemeClr val="tx2">
                <a:lumMod val="95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indent="0" algn="just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sz="160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pt-PT" sz="1800" b="1" dirty="0"/>
                <a:t>B.</a:t>
              </a:r>
              <a:r>
                <a:rPr lang="pt-PT" sz="1800" dirty="0"/>
                <a:t> Os pulmões são dos </a:t>
              </a:r>
              <a:r>
                <a:rPr lang="pt-PT" sz="1800" dirty="0">
                  <a:hlinkClick r:id="rId3" action="ppaction://hlinksldjump"/>
                </a:rPr>
                <a:t>primeiros</a:t>
              </a:r>
              <a:r>
                <a:rPr lang="pt-PT" sz="1800" dirty="0"/>
                <a:t> / </a:t>
              </a:r>
              <a:r>
                <a:rPr lang="pt-PT" sz="1800" dirty="0">
                  <a:hlinkClick r:id="rId4" action="ppaction://hlinksldjump"/>
                </a:rPr>
                <a:t>últimos</a:t>
              </a:r>
              <a:r>
                <a:rPr lang="pt-PT" sz="1800" dirty="0"/>
                <a:t> órgãos a desenvolverem-se.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pt-PT" sz="1800" dirty="0"/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pt-PT" sz="1800" dirty="0"/>
            </a:p>
          </p:txBody>
        </p:sp>
        <p:sp>
          <p:nvSpPr>
            <p:cNvPr id="9" name="Marcador de Posição de Conteúdo 2">
              <a:extLst>
                <a:ext uri="{FF2B5EF4-FFF2-40B4-BE49-F238E27FC236}">
                  <a16:creationId xmlns:a16="http://schemas.microsoft.com/office/drawing/2014/main" id="{D636DC94-65B0-46ED-B64D-A839EE53E549}"/>
                </a:ext>
              </a:extLst>
            </p:cNvPr>
            <p:cNvSpPr txBox="1">
              <a:spLocks/>
            </p:cNvSpPr>
            <p:nvPr/>
          </p:nvSpPr>
          <p:spPr>
            <a:xfrm>
              <a:off x="590510" y="3136806"/>
              <a:ext cx="8435280" cy="955266"/>
            </a:xfrm>
            <a:prstGeom prst="rect">
              <a:avLst/>
            </a:prstGeom>
            <a:solidFill>
              <a:schemeClr val="tx2">
                <a:lumMod val="95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>
              <a:lvl1pPr indent="0" algn="just">
                <a:lnSpc>
                  <a:spcPct val="150000"/>
                </a:lnSpc>
                <a:spcBef>
                  <a:spcPts val="0"/>
                </a:spcBef>
                <a:buFont typeface="Arial" pitchFamily="34" charset="0"/>
                <a:buNone/>
                <a:defRPr sz="160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accent3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accent4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pt-PT" sz="1800" b="1" dirty="0"/>
                <a:t>C.</a:t>
              </a:r>
              <a:r>
                <a:rPr lang="pt-PT" sz="1800" dirty="0"/>
                <a:t> Entre as 24 semanas às 28 semanas, </a:t>
              </a:r>
              <a:r>
                <a:rPr lang="pt-PT" sz="1800" dirty="0">
                  <a:hlinkClick r:id="rId4" action="ppaction://hlinksldjump"/>
                </a:rPr>
                <a:t>o feto causa algum desconforto à mãe </a:t>
              </a:r>
              <a:r>
                <a:rPr lang="pt-PT" sz="1800" dirty="0"/>
                <a:t>/ </a:t>
              </a:r>
              <a:r>
                <a:rPr lang="pt-PT" sz="1800" dirty="0">
                  <a:hlinkClick r:id="rId3" action="ppaction://hlinksldjump"/>
                </a:rPr>
                <a:t>o feto já pesa 3,5 kg</a:t>
              </a:r>
              <a:r>
                <a:rPr lang="pt-PT" sz="1800" dirty="0"/>
                <a:t>.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pt-PT" sz="1800" dirty="0"/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pt-PT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60012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4254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2150565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35923531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1710</TotalTime>
  <Words>340</Words>
  <Application>Microsoft Office PowerPoint</Application>
  <PresentationFormat>On-screen Show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1_Office Theme</vt:lpstr>
      <vt:lpstr>Desenvolvimento do novo ser</vt:lpstr>
      <vt:lpstr>Desenvolvimento do  novo ser</vt:lpstr>
      <vt:lpstr>Desenvolvimento do  novo ser</vt:lpstr>
      <vt:lpstr>Desenvolvimento do  novo ser</vt:lpstr>
      <vt:lpstr>Anexos embrionários e  respetivas funções</vt:lpstr>
      <vt:lpstr>Clica nas respostas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200</cp:revision>
  <dcterms:created xsi:type="dcterms:W3CDTF">2015-12-28T12:05:59Z</dcterms:created>
  <dcterms:modified xsi:type="dcterms:W3CDTF">2017-09-01T17:50:00Z</dcterms:modified>
</cp:coreProperties>
</file>