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82" r:id="rId3"/>
    <p:sldId id="286" r:id="rId4"/>
    <p:sldId id="289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86" autoAdjust="0"/>
    <p:restoredTop sz="94280" autoAdjust="0"/>
  </p:normalViewPr>
  <p:slideViewPr>
    <p:cSldViewPr>
      <p:cViewPr varScale="1">
        <p:scale>
          <a:sx n="72" d="100"/>
          <a:sy n="72" d="100"/>
        </p:scale>
        <p:origin x="66" y="7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24-07-2017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26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02466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031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100108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24-07-2017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3866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24-07-2017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13788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93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hyperlink" Target="http://www.apn.org.pt/documentos/ebooks/Ebook_Dieta_Mediterranica.pdf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imentacaosaudavel.dgs.pt/roda-dos-alimentos-mediterranica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2492896"/>
            <a:ext cx="9144000" cy="151216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Pirâmide dos alimentos</a:t>
            </a: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10" b="92667" l="10000" r="925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200" r="20464"/>
          <a:stretch/>
        </p:blipFill>
        <p:spPr>
          <a:xfrm>
            <a:off x="2195736" y="916215"/>
            <a:ext cx="4968552" cy="5715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0872" y="44624"/>
            <a:ext cx="8229600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Como interpretar a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pirâmide alimentar?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9837" y="1343670"/>
            <a:ext cx="3618067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pt-PT" sz="1600" b="0" dirty="0"/>
              <a:t>Devemos </a:t>
            </a:r>
            <a:r>
              <a:rPr lang="pt-PT" sz="1600" dirty="0"/>
              <a:t>evitar</a:t>
            </a:r>
            <a:r>
              <a:rPr lang="pt-PT" sz="1600" b="0" dirty="0"/>
              <a:t> comer os alimentos do topo da pirâmide: doces, carnes vermelhas, salsichas, salpicão e outras carnes de fumeiro.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652120" y="1455551"/>
            <a:ext cx="3277674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6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pt-PT" dirty="0"/>
              <a:t>Escolher carnes «brancas» como a de frango ou peru e peixe. 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89837" y="4283910"/>
            <a:ext cx="2232248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pt-PT" sz="1600" b="0" dirty="0"/>
              <a:t>Dar preferência aos alimentos que surgem na base da pirâmide como </a:t>
            </a:r>
            <a:r>
              <a:rPr lang="pt-PT" sz="1600" dirty="0"/>
              <a:t>legumes</a:t>
            </a:r>
            <a:r>
              <a:rPr lang="pt-PT" sz="1600" b="0" dirty="0"/>
              <a:t> e </a:t>
            </a:r>
            <a:r>
              <a:rPr lang="pt-PT" sz="1600" dirty="0"/>
              <a:t>fruta</a:t>
            </a:r>
            <a:r>
              <a:rPr lang="pt-PT" sz="1600" b="0" dirty="0"/>
              <a:t>. 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9837" y="2823586"/>
            <a:ext cx="2897987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pt-PT" sz="1600" b="1" dirty="0"/>
              <a:t>Diariamente</a:t>
            </a:r>
            <a:r>
              <a:rPr lang="pt-PT" sz="1600" dirty="0"/>
              <a:t> consumir alimentos como: frutos secos, fruta e legumes, cereais, de preferência </a:t>
            </a:r>
            <a:r>
              <a:rPr lang="pt-PT" sz="1600" b="1" dirty="0"/>
              <a:t>integrais</a:t>
            </a:r>
            <a:r>
              <a:rPr lang="pt-PT" sz="1600" dirty="0"/>
              <a:t>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25508" y="6021288"/>
            <a:ext cx="401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Para descobrires mais, clica </a:t>
            </a:r>
            <a:r>
              <a:rPr lang="pt-PT" dirty="0">
                <a:hlinkClick r:id="rId5"/>
              </a:rPr>
              <a:t>aqui</a:t>
            </a:r>
            <a:r>
              <a:rPr lang="pt-PT" dirty="0"/>
              <a:t>!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075472"/>
              </p:ext>
            </p:extLst>
          </p:nvPr>
        </p:nvGraphicFramePr>
        <p:xfrm>
          <a:off x="92075" y="92075"/>
          <a:ext cx="132715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ackager Shell Object" showAsIcon="1" r:id="rId6" imgW="1326960" imgH="501840" progId="Package">
                  <p:embed/>
                </p:oleObj>
              </mc:Choice>
              <mc:Fallback>
                <p:oleObj name="Packager Shell Object" showAsIcon="1" r:id="rId6" imgW="1326960" imgH="5018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1327150" cy="501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aixaDeTexto 13"/>
          <p:cNvSpPr txBox="1"/>
          <p:nvPr/>
        </p:nvSpPr>
        <p:spPr>
          <a:xfrm>
            <a:off x="6070418" y="3912906"/>
            <a:ext cx="2861809" cy="2751237"/>
          </a:xfrm>
          <a:prstGeom prst="lef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/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6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pt-PT" sz="1400" dirty="0"/>
              <a:t>Conviver com os amigos e família, beber muita água e </a:t>
            </a:r>
            <a:r>
              <a:rPr lang="pt-PT" sz="1400" b="1" dirty="0"/>
              <a:t>fazer exercício físico </a:t>
            </a:r>
            <a:r>
              <a:rPr lang="pt-PT" sz="1400" dirty="0"/>
              <a:t>são outras indicações da Pirâmide Alimentar Mediterrânea. </a:t>
            </a:r>
          </a:p>
        </p:txBody>
      </p:sp>
    </p:spTree>
    <p:extLst>
      <p:ext uri="{BB962C8B-B14F-4D97-AF65-F5344CB8AC3E}">
        <p14:creationId xmlns:p14="http://schemas.microsoft.com/office/powerpoint/2010/main" val="141811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noticias.up.pt/wp-content/uploads/2016/06/roda_alimentacao_mediterranica_cartaz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42"/>
          <a:stretch/>
        </p:blipFill>
        <p:spPr bwMode="auto">
          <a:xfrm>
            <a:off x="107504" y="3573016"/>
            <a:ext cx="9251368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ítulo 1"/>
          <p:cNvSpPr>
            <a:spLocks noGrp="1"/>
          </p:cNvSpPr>
          <p:nvPr>
            <p:ph type="title"/>
          </p:nvPr>
        </p:nvSpPr>
        <p:spPr>
          <a:xfrm>
            <a:off x="251521" y="116632"/>
            <a:ext cx="8856983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Outras indicações para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uma </a:t>
            </a:r>
            <a:r>
              <a:rPr lang="pt-PT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alimentação saudável</a:t>
            </a:r>
            <a:endParaRPr lang="pt-PT" b="1" dirty="0">
              <a:ln w="1905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j-lt"/>
              <a:cs typeface="+mj-cs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07504" y="1344818"/>
            <a:ext cx="9036496" cy="2308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bg1"/>
                </a:solidFill>
              </a:rPr>
              <a:t>Consumo abundante de alimentos de origem vegetal (produtos hortícolas, fruta, cereais pouco refinados, leguminosas secas e frescas, frutos secos e oleaginosos);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bg1"/>
                </a:solidFill>
              </a:rPr>
              <a:t>Consumo de produtos frescos da região, pouco processados e sazonais;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bg1"/>
                </a:solidFill>
              </a:rPr>
              <a:t>Consumo de azeite como principal fonte de gordura;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bg1"/>
                </a:solidFill>
              </a:rPr>
              <a:t>Consumo baixo a moderado de lacticínios, sobretudo de queijo e iogurte;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bg1"/>
                </a:solidFill>
              </a:rPr>
              <a:t>Consumo baixo e pouco frequente de carnes vermelhas;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bg1"/>
                </a:solidFill>
              </a:rPr>
              <a:t>Consumo frequente de pescado;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bg1"/>
                </a:solidFill>
              </a:rPr>
              <a:t>Consumo baixo a moderado de vinho, principalmente às refeições.</a:t>
            </a:r>
          </a:p>
        </p:txBody>
      </p:sp>
    </p:spTree>
    <p:extLst>
      <p:ext uri="{BB962C8B-B14F-4D97-AF65-F5344CB8AC3E}">
        <p14:creationId xmlns:p14="http://schemas.microsoft.com/office/powerpoint/2010/main" val="2233411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1523" y="188640"/>
            <a:ext cx="8974556" cy="6517747"/>
            <a:chOff x="226649" y="188640"/>
            <a:chExt cx="8949429" cy="6517747"/>
          </a:xfrm>
        </p:grpSpPr>
        <p:pic>
          <p:nvPicPr>
            <p:cNvPr id="5" name="Picture 6" descr="https://noticias.up.pt/wp-content/uploads/2016/06/roda_alimentacao_mediterranica_cartaz.jpg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4342"/>
            <a:stretch/>
          </p:blipFill>
          <p:spPr bwMode="auto">
            <a:xfrm>
              <a:off x="2260311" y="188640"/>
              <a:ext cx="5318672" cy="65177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 rot="20326808">
              <a:off x="226649" y="4522599"/>
              <a:ext cx="2522596" cy="611386"/>
            </a:xfrm>
            <a:prstGeom prst="rightArrow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2pPr lvl="1">
                <a:defRPr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2pPr>
            </a:lstStyle>
            <a:p>
              <a:r>
                <a:rPr lang="pt-PT" sz="1400" dirty="0">
                  <a:solidFill>
                    <a:srgbClr val="002060"/>
                  </a:solidFill>
                </a:rPr>
                <a:t>Hortícolas: 3 a 5 porções</a:t>
              </a:r>
            </a:p>
          </p:txBody>
        </p:sp>
        <p:sp>
          <p:nvSpPr>
            <p:cNvPr id="7" name="CaixaDeTexto 6"/>
            <p:cNvSpPr txBox="1"/>
            <p:nvPr/>
          </p:nvSpPr>
          <p:spPr>
            <a:xfrm rot="1784188">
              <a:off x="4879164" y="5266298"/>
              <a:ext cx="4296914" cy="611386"/>
            </a:xfrm>
            <a:prstGeom prst="leftArrow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2pPr lvl="1">
                <a:defRPr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2pPr>
            </a:lstStyle>
            <a:p>
              <a:r>
                <a:rPr lang="pt-PT" sz="1400" dirty="0">
                  <a:solidFill>
                    <a:srgbClr val="002060"/>
                  </a:solidFill>
                </a:rPr>
                <a:t>Cereais, derivados e tubérculos: 3 a 5 porções</a:t>
              </a:r>
            </a:p>
          </p:txBody>
        </p:sp>
        <p:sp>
          <p:nvSpPr>
            <p:cNvPr id="8" name="CaixaDeTexto 7"/>
            <p:cNvSpPr txBox="1"/>
            <p:nvPr/>
          </p:nvSpPr>
          <p:spPr>
            <a:xfrm rot="938677">
              <a:off x="6256294" y="3935200"/>
              <a:ext cx="2213952" cy="611386"/>
            </a:xfrm>
            <a:prstGeom prst="leftArrow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2pPr lvl="1">
                <a:defRPr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2pPr>
            </a:lstStyle>
            <a:p>
              <a:r>
                <a:rPr lang="pt-PT" sz="1400" dirty="0">
                  <a:solidFill>
                    <a:srgbClr val="002060"/>
                  </a:solidFill>
                </a:rPr>
                <a:t>Leguminosas: 1 porção</a:t>
              </a:r>
            </a:p>
          </p:txBody>
        </p:sp>
        <p:sp>
          <p:nvSpPr>
            <p:cNvPr id="9" name="CaixaDeTexto 8"/>
            <p:cNvSpPr txBox="1"/>
            <p:nvPr/>
          </p:nvSpPr>
          <p:spPr>
            <a:xfrm rot="20891434">
              <a:off x="5969739" y="2904080"/>
              <a:ext cx="3115968" cy="611386"/>
            </a:xfrm>
            <a:prstGeom prst="leftArrow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2pPr lvl="1">
                <a:defRPr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2pPr>
            </a:lstStyle>
            <a:p>
              <a:r>
                <a:rPr lang="pt-PT" sz="1400" dirty="0">
                  <a:solidFill>
                    <a:srgbClr val="002060"/>
                  </a:solidFill>
                </a:rPr>
                <a:t>Carnes, pescado e ovos: 1 porção</a:t>
              </a:r>
            </a:p>
          </p:txBody>
        </p:sp>
        <p:sp>
          <p:nvSpPr>
            <p:cNvPr id="10" name="CaixaDeTexto 9"/>
            <p:cNvSpPr txBox="1"/>
            <p:nvPr/>
          </p:nvSpPr>
          <p:spPr>
            <a:xfrm rot="1177570">
              <a:off x="1270785" y="1429917"/>
              <a:ext cx="2107632" cy="611386"/>
            </a:xfrm>
            <a:prstGeom prst="rightArrow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>
                <a:defRPr>
                  <a:solidFill>
                    <a:srgbClr val="002060"/>
                  </a:solidFill>
                </a:defRPr>
              </a:lvl1pPr>
              <a:lvl2pPr lvl="1">
                <a:defRPr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2pPr>
            </a:lstStyle>
            <a:p>
              <a:r>
                <a:rPr lang="pt-PT" sz="1400" dirty="0"/>
                <a:t>Fruta: 3 a 5 porções</a:t>
              </a:r>
            </a:p>
          </p:txBody>
        </p:sp>
        <p:sp>
          <p:nvSpPr>
            <p:cNvPr id="11" name="CaixaDeTexto 10"/>
            <p:cNvSpPr txBox="1"/>
            <p:nvPr/>
          </p:nvSpPr>
          <p:spPr>
            <a:xfrm rot="20445845">
              <a:off x="4965929" y="1365410"/>
              <a:ext cx="2969561" cy="611386"/>
            </a:xfrm>
            <a:prstGeom prst="leftArrow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2pPr lvl="1">
                <a:defRPr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2pPr>
            </a:lstStyle>
            <a:p>
              <a:r>
                <a:rPr lang="pt-PT" sz="1400" dirty="0">
                  <a:solidFill>
                    <a:srgbClr val="002060"/>
                  </a:solidFill>
                </a:rPr>
                <a:t>Gorduras e óleos: 1 a 3 porções</a:t>
              </a:r>
            </a:p>
          </p:txBody>
        </p:sp>
        <p:sp>
          <p:nvSpPr>
            <p:cNvPr id="13" name="CaixaDeTexto 12"/>
            <p:cNvSpPr txBox="1"/>
            <p:nvPr/>
          </p:nvSpPr>
          <p:spPr>
            <a:xfrm rot="20638194">
              <a:off x="5778765" y="2044452"/>
              <a:ext cx="2407370" cy="611386"/>
            </a:xfrm>
            <a:prstGeom prst="leftArrow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2pPr lvl="1">
                <a:defRPr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2pPr>
            </a:lstStyle>
            <a:p>
              <a:r>
                <a:rPr lang="pt-PT" sz="1400" dirty="0">
                  <a:solidFill>
                    <a:srgbClr val="002060"/>
                  </a:solidFill>
                </a:rPr>
                <a:t>Laticínios : 2 a 3 porções</a:t>
              </a:r>
            </a:p>
          </p:txBody>
        </p:sp>
        <p:sp>
          <p:nvSpPr>
            <p:cNvPr id="14" name="CaixaDeTexto 13"/>
            <p:cNvSpPr txBox="1"/>
            <p:nvPr/>
          </p:nvSpPr>
          <p:spPr>
            <a:xfrm rot="311094">
              <a:off x="889226" y="3133438"/>
              <a:ext cx="3735746" cy="611386"/>
            </a:xfrm>
            <a:prstGeom prst="rightArrow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2pPr lvl="1">
                <a:defRPr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2pPr>
            </a:lstStyle>
            <a:p>
              <a:r>
                <a:rPr lang="pt-PT" sz="1400" dirty="0">
                  <a:solidFill>
                    <a:srgbClr val="002060"/>
                  </a:solidFill>
                </a:rPr>
                <a:t>Água: 1,5 litros /dia </a:t>
              </a:r>
            </a:p>
          </p:txBody>
        </p:sp>
      </p:grpSp>
      <p:sp>
        <p:nvSpPr>
          <p:cNvPr id="15" name="CaixaDeTexto 14"/>
          <p:cNvSpPr txBox="1"/>
          <p:nvPr/>
        </p:nvSpPr>
        <p:spPr>
          <a:xfrm>
            <a:off x="201522" y="5752676"/>
            <a:ext cx="2016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Para descobrires mais, clica </a:t>
            </a:r>
            <a:r>
              <a:rPr lang="pt-PT" dirty="0">
                <a:hlinkClick r:id="rId3"/>
              </a:rPr>
              <a:t>aqui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35130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1607</TotalTime>
  <Words>257</Words>
  <Application>Microsoft Office PowerPoint</Application>
  <PresentationFormat>On-screen Show (4:3)</PresentationFormat>
  <Paragraphs>26</Paragraphs>
  <Slides>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1_Office Theme</vt:lpstr>
      <vt:lpstr>Packager Shell Object</vt:lpstr>
      <vt:lpstr>PowerPoint Presentation</vt:lpstr>
      <vt:lpstr>Como interpretar a  pirâmide alimentar?</vt:lpstr>
      <vt:lpstr>Outras indicações para  uma alimentação saudável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192</cp:revision>
  <dcterms:created xsi:type="dcterms:W3CDTF">2015-12-28T12:05:59Z</dcterms:created>
  <dcterms:modified xsi:type="dcterms:W3CDTF">2017-07-24T09:32:27Z</dcterms:modified>
</cp:coreProperties>
</file>