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9" r:id="rId4"/>
    <p:sldId id="258" r:id="rId5"/>
  </p:sldIdLst>
  <p:sldSz cx="9144000" cy="6858000" type="screen4x3"/>
  <p:notesSz cx="6858000" cy="9144000"/>
  <p:defaultTextStyle>
    <a:defPPr>
      <a:defRPr lang="pt-P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4" d="100"/>
          <a:sy n="104" d="100"/>
        </p:scale>
        <p:origin x="510" y="15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microsoft.com/office/2015/10/relationships/revisionInfo" Target="revisionInfo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>
            <a:lvl1pPr>
              <a:defRPr>
                <a:solidFill>
                  <a:srgbClr val="555555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pt-PT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accent3">
                    <a:lumMod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  <a:endParaRPr lang="pt-PT" dirty="0"/>
          </a:p>
        </p:txBody>
      </p:sp>
    </p:spTree>
    <p:extLst>
      <p:ext uri="{BB962C8B-B14F-4D97-AF65-F5344CB8AC3E}">
        <p14:creationId xmlns:p14="http://schemas.microsoft.com/office/powerpoint/2010/main" val="316522622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995516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 userDrawn="1"/>
        </p:nvSpPr>
        <p:spPr>
          <a:xfrm>
            <a:off x="179512" y="6642556"/>
            <a:ext cx="864096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8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Estes  conteúdos não podem ser reproduzidos, copiados, alterados ou partilhados, no todo ou em parte, sem a autorização escrita da Raiz Editora.</a:t>
            </a:r>
            <a:endParaRPr lang="en-US" sz="800" dirty="0"/>
          </a:p>
        </p:txBody>
      </p:sp>
    </p:spTree>
    <p:extLst>
      <p:ext uri="{BB962C8B-B14F-4D97-AF65-F5344CB8AC3E}">
        <p14:creationId xmlns:p14="http://schemas.microsoft.com/office/powerpoint/2010/main" val="9962190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objec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/>
              <a:t>Clique para editar o estilo</a:t>
            </a:r>
          </a:p>
        </p:txBody>
      </p:sp>
      <p:sp>
        <p:nvSpPr>
          <p:cNvPr id="3" name="Marcador de Posição de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PT"/>
              <a:t>Clique para editar os estilos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1C270875-E729-438F-AD64-DA10B3256A5A}" type="datetimeFigureOut">
              <a:rPr lang="pt-PT" smtClean="0"/>
              <a:t>24-07-2017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17AC85B3-BB92-4040-8F52-E774985663BC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54013077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270875-E729-438F-AD64-DA10B3256A5A}" type="datetimeFigureOut">
              <a:rPr lang="pt-PT" smtClean="0"/>
              <a:t>24-07-2017</a:t>
            </a:fld>
            <a:endParaRPr lang="pt-PT"/>
          </a:p>
        </p:txBody>
      </p:sp>
      <p:sp>
        <p:nvSpPr>
          <p:cNvPr id="3" name="Marcador de Posição do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AC85B3-BB92-4040-8F52-E774985663BC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63281362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835696" y="172269"/>
            <a:ext cx="6192688" cy="80845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dirty="0"/>
              <a:t>Click to edit Master title style</a:t>
            </a:r>
            <a:endParaRPr lang="pt-PT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75340"/>
            <a:ext cx="8229600" cy="44930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pt-PT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88695" y="116632"/>
            <a:ext cx="675793" cy="827998"/>
          </a:xfrm>
          <a:prstGeom prst="rect">
            <a:avLst/>
          </a:prstGeom>
        </p:spPr>
      </p:pic>
      <p:sp>
        <p:nvSpPr>
          <p:cNvPr id="12" name="TextBox 11"/>
          <p:cNvSpPr txBox="1"/>
          <p:nvPr userDrawn="1"/>
        </p:nvSpPr>
        <p:spPr>
          <a:xfrm>
            <a:off x="179512" y="6381328"/>
            <a:ext cx="878497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800" b="1" dirty="0">
                <a:solidFill>
                  <a:srgbClr val="555555"/>
                </a:solidFill>
                <a:latin typeface="Arial" pitchFamily="34" charset="0"/>
                <a:cs typeface="Arial" pitchFamily="34" charset="0"/>
              </a:rPr>
              <a:t>Ciência viva</a:t>
            </a:r>
            <a:r>
              <a:rPr lang="pt-PT" sz="800" b="1" baseline="0" dirty="0">
                <a:solidFill>
                  <a:srgbClr val="555555"/>
                </a:solidFill>
                <a:latin typeface="Arial" pitchFamily="34" charset="0"/>
                <a:cs typeface="Arial" pitchFamily="34" charset="0"/>
              </a:rPr>
              <a:t>/ 6.º ano </a:t>
            </a:r>
            <a:endParaRPr lang="pt-PT" sz="8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pt-PT" sz="8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© Raiz Editora, 2017.</a:t>
            </a:r>
            <a:r>
              <a:rPr lang="en-US" sz="80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PT" sz="8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Todos os direitos reservados. </a:t>
            </a:r>
            <a:endParaRPr lang="en-US" sz="800" dirty="0"/>
          </a:p>
        </p:txBody>
      </p:sp>
      <p:pic>
        <p:nvPicPr>
          <p:cNvPr id="5" name="Picture 4"/>
          <p:cNvPicPr>
            <a:picLocks noChangeAspect="1"/>
          </p:cNvPicPr>
          <p:nvPr userDrawn="1"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664" y="44624"/>
            <a:ext cx="2125072" cy="9719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55869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 algn="ctr" defTabSz="914400" rtl="0" eaLnBrk="1" latinLnBrk="0" hangingPunct="1">
        <a:spcBef>
          <a:spcPct val="0"/>
        </a:spcBef>
        <a:buNone/>
        <a:defRPr sz="3600" kern="1200">
          <a:solidFill>
            <a:srgbClr val="96C832"/>
          </a:solidFill>
          <a:latin typeface="Arial" pitchFamily="34" charset="0"/>
          <a:ea typeface="+mj-ea"/>
          <a:cs typeface="Arial" pitchFamily="34" charset="0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rgbClr val="555555"/>
          </a:solidFill>
          <a:latin typeface="Arial" pitchFamily="34" charset="0"/>
          <a:ea typeface="+mn-ea"/>
          <a:cs typeface="Arial" pitchFamily="34" charset="0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accent3">
              <a:lumMod val="75000"/>
            </a:schemeClr>
          </a:solidFill>
          <a:latin typeface="Arial" pitchFamily="34" charset="0"/>
          <a:ea typeface="+mn-ea"/>
          <a:cs typeface="Arial" pitchFamily="34" charset="0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accent4">
              <a:lumMod val="60000"/>
              <a:lumOff val="40000"/>
            </a:schemeClr>
          </a:solidFill>
          <a:latin typeface="Arial" pitchFamily="34" charset="0"/>
          <a:ea typeface="+mn-ea"/>
          <a:cs typeface="Arial" pitchFamily="34" charset="0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accent4">
              <a:lumMod val="75000"/>
            </a:schemeClr>
          </a:solidFill>
          <a:latin typeface="Arial" pitchFamily="34" charset="0"/>
          <a:ea typeface="+mn-ea"/>
          <a:cs typeface="Arial" pitchFamily="34" charset="0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P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jpeg"/><Relationship Id="rId5" Type="http://schemas.openxmlformats.org/officeDocument/2006/relationships/image" Target="../media/image6.jpeg"/><Relationship Id="rId4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0.png"/><Relationship Id="rId4" Type="http://schemas.openxmlformats.org/officeDocument/2006/relationships/image" Target="../media/image9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7" Type="http://schemas.microsoft.com/office/2007/relationships/hdphoto" Target="../media/hdphoto2.wdp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microsoft.com/office/2007/relationships/hdphoto" Target="../media/hdphoto1.wdp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7" Type="http://schemas.openxmlformats.org/officeDocument/2006/relationships/image" Target="../media/image20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9.jpeg"/><Relationship Id="rId5" Type="http://schemas.openxmlformats.org/officeDocument/2006/relationships/image" Target="../media/image18.jpeg"/><Relationship Id="rId4" Type="http://schemas.openxmlformats.org/officeDocument/2006/relationships/image" Target="../media/image17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7000" r="-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2" name="Picture 8" descr="Abstract, Casca, Corte, Lenha, Florestal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805218">
            <a:off x="5440632" y="4508073"/>
            <a:ext cx="3476641" cy="2362801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6" name="Picture 12" descr="Cadeira, Aluno Cadeira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95640" y="3719510"/>
            <a:ext cx="2188348" cy="29177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8" name="Picture 14" descr="Chá, Casa De Fazenda, Mão, Fresco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58062" y="4717365"/>
            <a:ext cx="2662643" cy="1944216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0" name="Picture 16" descr="Lençóis De Cama, Roupa, Colorido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56176" y="3854198"/>
            <a:ext cx="2769105" cy="1835275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Título 1"/>
          <p:cNvSpPr>
            <a:spLocks noGrp="1"/>
          </p:cNvSpPr>
          <p:nvPr>
            <p:ph type="ctrTitle"/>
          </p:nvPr>
        </p:nvSpPr>
        <p:spPr>
          <a:xfrm>
            <a:off x="0" y="2693070"/>
            <a:ext cx="9144000" cy="1197843"/>
          </a:xfrm>
          <a:solidFill>
            <a:schemeClr val="accent5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 fontScale="90000"/>
          </a:bodyPr>
          <a:lstStyle/>
          <a:p>
            <a:r>
              <a:rPr lang="pt-PT" sz="60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+mj-lt"/>
                <a:ea typeface="+mn-ea"/>
                <a:cs typeface="+mj-cs"/>
              </a:rPr>
              <a:t>As plantas e a sociedade</a:t>
            </a:r>
          </a:p>
        </p:txBody>
      </p:sp>
    </p:spTree>
    <p:extLst>
      <p:ext uri="{BB962C8B-B14F-4D97-AF65-F5344CB8AC3E}">
        <p14:creationId xmlns:p14="http://schemas.microsoft.com/office/powerpoint/2010/main" val="158538019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Madeira Picada, Firewood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7974" y="2164065"/>
            <a:ext cx="4085753" cy="2595047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CaixaDeTexto 3"/>
          <p:cNvSpPr txBox="1"/>
          <p:nvPr/>
        </p:nvSpPr>
        <p:spPr>
          <a:xfrm>
            <a:off x="307974" y="980728"/>
            <a:ext cx="858450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pt-PT" sz="1700" dirty="0">
                <a:solidFill>
                  <a:srgbClr val="555555"/>
                </a:solidFill>
                <a:latin typeface="Arial" pitchFamily="34" charset="0"/>
                <a:cs typeface="Arial" pitchFamily="34" charset="0"/>
              </a:rPr>
              <a:t>As plantas para além de servirem como </a:t>
            </a:r>
            <a:r>
              <a:rPr lang="pt-PT" sz="2000" b="1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fonte de alimento </a:t>
            </a:r>
            <a:r>
              <a:rPr lang="pt-PT" sz="1700" dirty="0">
                <a:solidFill>
                  <a:srgbClr val="555555"/>
                </a:solidFill>
                <a:latin typeface="Arial" pitchFamily="34" charset="0"/>
                <a:cs typeface="Arial" pitchFamily="34" charset="0"/>
              </a:rPr>
              <a:t>também são fonte de </a:t>
            </a:r>
            <a:r>
              <a:rPr lang="pt-PT" sz="2000" b="1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matéria-prima</a:t>
            </a:r>
            <a:r>
              <a:rPr lang="pt-PT" sz="1700" dirty="0">
                <a:solidFill>
                  <a:srgbClr val="555555"/>
                </a:solidFill>
                <a:latin typeface="Arial" pitchFamily="34" charset="0"/>
                <a:cs typeface="Arial" pitchFamily="34" charset="0"/>
              </a:rPr>
              <a:t>.  </a:t>
            </a:r>
          </a:p>
        </p:txBody>
      </p:sp>
      <p:pic>
        <p:nvPicPr>
          <p:cNvPr id="6" name="Picture 12" descr="Cadeira, Aluno Cadeira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0432" y="3140968"/>
            <a:ext cx="2284083" cy="30454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Oval 4"/>
          <p:cNvSpPr/>
          <p:nvPr/>
        </p:nvSpPr>
        <p:spPr>
          <a:xfrm rot="20662765">
            <a:off x="85558" y="2238214"/>
            <a:ext cx="2553832" cy="822305"/>
          </a:xfrm>
          <a:prstGeom prst="ellipse">
            <a:avLst/>
          </a:prstGeom>
          <a:solidFill>
            <a:schemeClr val="tx2">
              <a:lumMod val="95000"/>
            </a:schemeClr>
          </a:solidFill>
          <a:ln>
            <a:solidFill>
              <a:schemeClr val="tx1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rtlCol="0">
            <a:spAutoFit/>
          </a:bodyPr>
          <a:lstStyle/>
          <a:p>
            <a:pPr algn="ctr">
              <a:spcBef>
                <a:spcPct val="20000"/>
              </a:spcBef>
              <a:buFont typeface="Arial" pitchFamily="34" charset="0"/>
              <a:buNone/>
            </a:pPr>
            <a:r>
              <a:rPr lang="pt-PT" sz="1600" b="1" dirty="0"/>
              <a:t>Mobiliário e construção civil </a:t>
            </a:r>
          </a:p>
        </p:txBody>
      </p:sp>
      <p:sp>
        <p:nvSpPr>
          <p:cNvPr id="7" name="AutoShape 4" descr="Resultado de imagem para vestuário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PT"/>
          </a:p>
        </p:txBody>
      </p:sp>
      <p:pic>
        <p:nvPicPr>
          <p:cNvPr id="2054" name="Picture 6" descr="Resultado de imagem para vestuário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00226" y="2761850"/>
            <a:ext cx="4242230" cy="3181672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Oval 9"/>
          <p:cNvSpPr/>
          <p:nvPr/>
        </p:nvSpPr>
        <p:spPr>
          <a:xfrm rot="20734143">
            <a:off x="4524548" y="2716653"/>
            <a:ext cx="1877904" cy="649188"/>
          </a:xfrm>
          <a:prstGeom prst="ellipse">
            <a:avLst/>
          </a:prstGeom>
          <a:solidFill>
            <a:schemeClr val="tx2">
              <a:lumMod val="95000"/>
            </a:schemeClr>
          </a:solidFill>
          <a:ln>
            <a:solidFill>
              <a:schemeClr val="tx1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rtlCol="0">
            <a:spAutoFit/>
          </a:bodyPr>
          <a:lstStyle/>
          <a:p>
            <a:pPr algn="ctr">
              <a:lnSpc>
                <a:spcPct val="150000"/>
              </a:lnSpc>
              <a:spcBef>
                <a:spcPct val="20000"/>
              </a:spcBef>
              <a:buFont typeface="Arial" pitchFamily="34" charset="0"/>
              <a:buNone/>
            </a:pPr>
            <a:r>
              <a:rPr lang="pt-PT" sz="1600" b="1" dirty="0"/>
              <a:t>Vestuário 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5"/>
          <a:srcRect l="1323" t="3164" r="4072" b="4295"/>
          <a:stretch/>
        </p:blipFill>
        <p:spPr>
          <a:xfrm>
            <a:off x="6876256" y="4884741"/>
            <a:ext cx="2093145" cy="1712611"/>
          </a:xfrm>
          <a:prstGeom prst="rect">
            <a:avLst/>
          </a:prstGeom>
          <a:ln>
            <a:solidFill>
              <a:schemeClr val="accent6">
                <a:lumMod val="60000"/>
                <a:lumOff val="40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346483470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76056" y="1632013"/>
            <a:ext cx="3882754" cy="259011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9870" b="89944" l="9938" r="98758"/>
                    </a14:imgEffect>
                  </a14:imgLayer>
                </a14:imgProps>
              </a:ext>
            </a:extLst>
          </a:blip>
          <a:srcRect l="8679" t="11989" r="1166" b="7766"/>
          <a:stretch/>
        </p:blipFill>
        <p:spPr>
          <a:xfrm>
            <a:off x="4371198" y="3239936"/>
            <a:ext cx="3647926" cy="2165956"/>
          </a:xfrm>
          <a:prstGeom prst="rect">
            <a:avLst/>
          </a:prstGeom>
        </p:spPr>
      </p:pic>
      <p:sp>
        <p:nvSpPr>
          <p:cNvPr id="7" name="AutoShape 4" descr="Resultado de imagem para vestuário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PT"/>
          </a:p>
        </p:txBody>
      </p:sp>
      <p:sp>
        <p:nvSpPr>
          <p:cNvPr id="12" name="Oval 11"/>
          <p:cNvSpPr/>
          <p:nvPr/>
        </p:nvSpPr>
        <p:spPr>
          <a:xfrm rot="20813706">
            <a:off x="4274781" y="3074063"/>
            <a:ext cx="2290521" cy="476071"/>
          </a:xfrm>
          <a:prstGeom prst="ellipse">
            <a:avLst/>
          </a:prstGeom>
          <a:solidFill>
            <a:schemeClr val="tx2">
              <a:lumMod val="95000"/>
            </a:schemeClr>
          </a:solidFill>
          <a:ln>
            <a:solidFill>
              <a:schemeClr val="tx1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rtlCol="0">
            <a:spAutoFit/>
          </a:bodyPr>
          <a:lstStyle/>
          <a:p>
            <a:pPr algn="ctr">
              <a:spcBef>
                <a:spcPct val="20000"/>
              </a:spcBef>
              <a:buFont typeface="Arial" pitchFamily="34" charset="0"/>
              <a:buNone/>
            </a:pPr>
            <a:r>
              <a:rPr lang="pt-PT" sz="1600" b="1" dirty="0"/>
              <a:t>… e do papel.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07974" y="2786048"/>
            <a:ext cx="3623384" cy="2732805"/>
          </a:xfrm>
          <a:prstGeom prst="rect">
            <a:avLst/>
          </a:prstGeom>
        </p:spPr>
      </p:pic>
      <p:sp>
        <p:nvSpPr>
          <p:cNvPr id="21" name="Oval 20"/>
          <p:cNvSpPr/>
          <p:nvPr/>
        </p:nvSpPr>
        <p:spPr>
          <a:xfrm rot="20813706">
            <a:off x="228030" y="2381229"/>
            <a:ext cx="2124377" cy="822305"/>
          </a:xfrm>
          <a:prstGeom prst="ellipse">
            <a:avLst/>
          </a:prstGeom>
          <a:solidFill>
            <a:schemeClr val="tx2">
              <a:lumMod val="95000"/>
            </a:schemeClr>
          </a:solidFill>
          <a:ln>
            <a:solidFill>
              <a:schemeClr val="tx1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rtlCol="0">
            <a:spAutoFit/>
          </a:bodyPr>
          <a:lstStyle/>
          <a:p>
            <a:pPr algn="ctr">
              <a:spcBef>
                <a:spcPct val="20000"/>
              </a:spcBef>
              <a:buFont typeface="Arial" pitchFamily="34" charset="0"/>
              <a:buNone/>
            </a:pPr>
            <a:r>
              <a:rPr lang="pt-PT" sz="1600" b="1" dirty="0"/>
              <a:t>Indústria da cortiça…</a:t>
            </a: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9870" b="89758" l="3827" r="97778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835696" y="4627652"/>
            <a:ext cx="2862441" cy="1897692"/>
          </a:xfrm>
          <a:prstGeom prst="rect">
            <a:avLst/>
          </a:prstGeom>
        </p:spPr>
      </p:pic>
      <p:sp>
        <p:nvSpPr>
          <p:cNvPr id="17" name="CaixaDeTexto 3"/>
          <p:cNvSpPr txBox="1"/>
          <p:nvPr/>
        </p:nvSpPr>
        <p:spPr>
          <a:xfrm>
            <a:off x="307974" y="980728"/>
            <a:ext cx="858450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pt-PT" sz="1700" dirty="0">
                <a:solidFill>
                  <a:srgbClr val="555555"/>
                </a:solidFill>
                <a:latin typeface="Arial" pitchFamily="34" charset="0"/>
                <a:cs typeface="Arial" pitchFamily="34" charset="0"/>
              </a:rPr>
              <a:t>As plantas para além de servirem como </a:t>
            </a:r>
            <a:r>
              <a:rPr lang="pt-PT" sz="2000" b="1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fonte de alimento </a:t>
            </a:r>
            <a:r>
              <a:rPr lang="pt-PT" sz="1700" dirty="0">
                <a:solidFill>
                  <a:srgbClr val="555555"/>
                </a:solidFill>
                <a:latin typeface="Arial" pitchFamily="34" charset="0"/>
                <a:cs typeface="Arial" pitchFamily="34" charset="0"/>
              </a:rPr>
              <a:t>também são fonte de </a:t>
            </a:r>
            <a:r>
              <a:rPr lang="pt-PT" sz="2000" b="1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matéria-prima</a:t>
            </a:r>
            <a:r>
              <a:rPr lang="pt-PT" sz="1700" dirty="0">
                <a:solidFill>
                  <a:srgbClr val="555555"/>
                </a:solidFill>
                <a:latin typeface="Arial" pitchFamily="34" charset="0"/>
                <a:cs typeface="Arial" pitchFamily="34" charset="0"/>
              </a:rPr>
              <a:t>.  </a:t>
            </a:r>
          </a:p>
        </p:txBody>
      </p:sp>
    </p:spTree>
    <p:extLst>
      <p:ext uri="{BB962C8B-B14F-4D97-AF65-F5344CB8AC3E}">
        <p14:creationId xmlns:p14="http://schemas.microsoft.com/office/powerpoint/2010/main" val="92351792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74" name="Picture 26" descr="Garrafas, Medicina, Óleos, Essencial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42731" y="3788908"/>
            <a:ext cx="1738475" cy="2615406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AutoShape 4" descr="Resultado de imagem para vestuário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PT"/>
          </a:p>
        </p:txBody>
      </p:sp>
      <p:pic>
        <p:nvPicPr>
          <p:cNvPr id="2056" name="Picture 8" descr="Cosméticos, Dom, Deco, Decoração, Mau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4561735"/>
            <a:ext cx="2872982" cy="2156322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Oval 10"/>
          <p:cNvSpPr/>
          <p:nvPr/>
        </p:nvSpPr>
        <p:spPr>
          <a:xfrm rot="20845837">
            <a:off x="4450803" y="4430997"/>
            <a:ext cx="2124377" cy="476071"/>
          </a:xfrm>
          <a:prstGeom prst="ellipse">
            <a:avLst/>
          </a:prstGeom>
          <a:solidFill>
            <a:schemeClr val="tx2">
              <a:lumMod val="95000"/>
            </a:schemeClr>
          </a:solidFill>
          <a:ln>
            <a:solidFill>
              <a:schemeClr val="tx1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rtlCol="0">
            <a:spAutoFit/>
          </a:bodyPr>
          <a:lstStyle/>
          <a:p>
            <a:pPr algn="ctr">
              <a:spcBef>
                <a:spcPct val="20000"/>
              </a:spcBef>
              <a:buFont typeface="Arial" pitchFamily="34" charset="0"/>
              <a:buNone/>
            </a:pPr>
            <a:r>
              <a:rPr lang="pt-PT" sz="1600" b="1" dirty="0"/>
              <a:t>Cosmética</a:t>
            </a:r>
          </a:p>
        </p:txBody>
      </p:sp>
      <p:pic>
        <p:nvPicPr>
          <p:cNvPr id="2058" name="Picture 10" descr="Azeite De Oliva, Molho Para Salada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2106" y="1134502"/>
            <a:ext cx="3317233" cy="2211489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64" name="Picture 16" descr="Dois Tipos De Vinho, Branco, Vinho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53132" y="2014762"/>
            <a:ext cx="2979596" cy="1990301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66" name="Picture 18" descr="Pão, Pão De Forno A Lenha, Pão De Forma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3891" y="3138473"/>
            <a:ext cx="2937206" cy="1958138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Oval 15"/>
          <p:cNvSpPr/>
          <p:nvPr/>
        </p:nvSpPr>
        <p:spPr>
          <a:xfrm rot="20816333">
            <a:off x="26315" y="1149818"/>
            <a:ext cx="2124377" cy="476071"/>
          </a:xfrm>
          <a:prstGeom prst="ellipse">
            <a:avLst/>
          </a:prstGeom>
          <a:solidFill>
            <a:schemeClr val="tx2">
              <a:lumMod val="95000"/>
            </a:schemeClr>
          </a:solidFill>
          <a:ln>
            <a:solidFill>
              <a:schemeClr val="tx1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rtlCol="0">
            <a:spAutoFit/>
          </a:bodyPr>
          <a:lstStyle/>
          <a:p>
            <a:pPr algn="ctr">
              <a:spcBef>
                <a:spcPct val="20000"/>
              </a:spcBef>
              <a:buFont typeface="Arial" pitchFamily="34" charset="0"/>
              <a:buNone/>
            </a:pPr>
            <a:r>
              <a:rPr lang="pt-PT" sz="1600" b="1" dirty="0"/>
              <a:t>Alimentação</a:t>
            </a:r>
          </a:p>
        </p:txBody>
      </p:sp>
      <p:pic>
        <p:nvPicPr>
          <p:cNvPr id="2072" name="Picture 24" descr="Cápsula, Pílula, Saúde, Medicina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2160" y="1160120"/>
            <a:ext cx="2997838" cy="2185871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2" name="Oval 21"/>
          <p:cNvSpPr/>
          <p:nvPr/>
        </p:nvSpPr>
        <p:spPr>
          <a:xfrm rot="698641">
            <a:off x="6827487" y="1046195"/>
            <a:ext cx="2124377" cy="476071"/>
          </a:xfrm>
          <a:prstGeom prst="ellipse">
            <a:avLst/>
          </a:prstGeom>
          <a:solidFill>
            <a:schemeClr val="tx2">
              <a:lumMod val="95000"/>
            </a:schemeClr>
          </a:solidFill>
          <a:ln>
            <a:solidFill>
              <a:schemeClr val="tx1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rtlCol="0">
            <a:spAutoFit/>
          </a:bodyPr>
          <a:lstStyle/>
          <a:p>
            <a:pPr algn="ctr">
              <a:spcBef>
                <a:spcPct val="20000"/>
              </a:spcBef>
              <a:buFont typeface="Arial" pitchFamily="34" charset="0"/>
              <a:buNone/>
            </a:pPr>
            <a:r>
              <a:rPr lang="pt-PT" sz="1600" b="1" dirty="0"/>
              <a:t>Medicina</a:t>
            </a:r>
          </a:p>
        </p:txBody>
      </p:sp>
    </p:spTree>
    <p:extLst>
      <p:ext uri="{BB962C8B-B14F-4D97-AF65-F5344CB8AC3E}">
        <p14:creationId xmlns:p14="http://schemas.microsoft.com/office/powerpoint/2010/main" val="2893933085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Theme">
  <a:themeElements>
    <a:clrScheme name="Raiz">
      <a:dk1>
        <a:srgbClr val="555555"/>
      </a:dk1>
      <a:lt1>
        <a:srgbClr val="555555"/>
      </a:lt1>
      <a:dk2>
        <a:srgbClr val="FFFFFF"/>
      </a:dk2>
      <a:lt2>
        <a:srgbClr val="FFFFFF"/>
      </a:lt2>
      <a:accent1>
        <a:srgbClr val="96C832"/>
      </a:accent1>
      <a:accent2>
        <a:srgbClr val="7F7F7F"/>
      </a:accent2>
      <a:accent3>
        <a:srgbClr val="92D050"/>
      </a:accent3>
      <a:accent4>
        <a:srgbClr val="96C832"/>
      </a:accent4>
      <a:accent5>
        <a:srgbClr val="7F7F7F"/>
      </a:accent5>
      <a:accent6>
        <a:srgbClr val="555555"/>
      </a:accent6>
      <a:hlink>
        <a:srgbClr val="96C832"/>
      </a:hlink>
      <a:folHlink>
        <a:srgbClr val="555555"/>
      </a:folHlink>
    </a:clrScheme>
    <a:fontScheme name="Personalizado 1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59</TotalTime>
  <Words>54</Words>
  <Application>Microsoft Office PowerPoint</Application>
  <PresentationFormat>On-screen Show (4:3)</PresentationFormat>
  <Paragraphs>10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1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6" baseType="lpstr">
      <vt:lpstr>Arial</vt:lpstr>
      <vt:lpstr>1_Office Theme</vt:lpstr>
      <vt:lpstr>As plantas e a sociedade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Alexandra</dc:creator>
  <cp:lastModifiedBy>Joana Fernandes Gomes</cp:lastModifiedBy>
  <cp:revision>8</cp:revision>
  <dcterms:created xsi:type="dcterms:W3CDTF">2017-07-09T20:29:47Z</dcterms:created>
  <dcterms:modified xsi:type="dcterms:W3CDTF">2017-07-24T16:53:38Z</dcterms:modified>
</cp:coreProperties>
</file>