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1218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5/10/relationships/revisionInfo" Target="revisionInfo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image" Target="../media/image4.pn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image" Target="../media/image4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AFFF45F-B19B-40AC-A9DB-A470EAFA063B}" type="doc">
      <dgm:prSet loTypeId="urn:microsoft.com/office/officeart/2008/layout/VerticalCurv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PT"/>
        </a:p>
      </dgm:t>
    </dgm:pt>
    <dgm:pt modelId="{2A9DEEFD-71F9-4993-965E-31EC712932F5}">
      <dgm:prSet phldrT="[Texto]" custT="1"/>
      <dgm:spPr>
        <a:solidFill>
          <a:srgbClr val="00B0F0">
            <a:alpha val="14000"/>
          </a:srgbClr>
        </a:solidFill>
      </dgm:spPr>
      <dgm:t>
        <a:bodyPr/>
        <a:lstStyle/>
        <a:p>
          <a:pPr algn="ctr"/>
          <a:r>
            <a:rPr lang="pt-PT" sz="4000" dirty="0">
              <a:solidFill>
                <a:srgbClr val="0070C0"/>
              </a:solidFill>
            </a:rPr>
            <a:t>Poluição da água</a:t>
          </a:r>
        </a:p>
      </dgm:t>
    </dgm:pt>
    <dgm:pt modelId="{0048E9EC-D0CB-4556-A55E-FD60C83BEB75}" type="parTrans" cxnId="{5526BEA4-70D7-4BFF-A28D-8743FE614EEA}">
      <dgm:prSet/>
      <dgm:spPr/>
      <dgm:t>
        <a:bodyPr/>
        <a:lstStyle/>
        <a:p>
          <a:endParaRPr lang="pt-PT"/>
        </a:p>
      </dgm:t>
    </dgm:pt>
    <dgm:pt modelId="{8C59C520-9CD8-42A2-A2FA-3A1C18DF6F22}" type="sibTrans" cxnId="{5526BEA4-70D7-4BFF-A28D-8743FE614EEA}">
      <dgm:prSet/>
      <dgm:spPr/>
      <dgm:t>
        <a:bodyPr/>
        <a:lstStyle/>
        <a:p>
          <a:endParaRPr lang="pt-PT"/>
        </a:p>
      </dgm:t>
    </dgm:pt>
    <dgm:pt modelId="{02911D55-9FAE-41C3-863B-05CFF95AAD50}">
      <dgm:prSet phldrT="[Texto]" custT="1"/>
      <dgm:spPr>
        <a:solidFill>
          <a:srgbClr val="FFC000">
            <a:alpha val="28000"/>
          </a:srgbClr>
        </a:solidFill>
      </dgm:spPr>
      <dgm:t>
        <a:bodyPr/>
        <a:lstStyle/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PT" sz="4000" kern="1200" dirty="0">
              <a:solidFill>
                <a:srgbClr val="FFC000"/>
              </a:solidFill>
              <a:latin typeface="Arial"/>
              <a:ea typeface="+mn-ea"/>
              <a:cs typeface="+mn-cs"/>
            </a:rPr>
            <a:t>Poluição do solo </a:t>
          </a:r>
        </a:p>
      </dgm:t>
    </dgm:pt>
    <dgm:pt modelId="{A8303474-050B-41E7-878E-65DC91A66273}" type="parTrans" cxnId="{E9B00CC6-EBC0-41EB-AE07-A9CE1153CECC}">
      <dgm:prSet/>
      <dgm:spPr/>
      <dgm:t>
        <a:bodyPr/>
        <a:lstStyle/>
        <a:p>
          <a:endParaRPr lang="pt-PT"/>
        </a:p>
      </dgm:t>
    </dgm:pt>
    <dgm:pt modelId="{2EA37DDF-093D-43F0-ABE5-B2B22870E1FB}" type="sibTrans" cxnId="{E9B00CC6-EBC0-41EB-AE07-A9CE1153CECC}">
      <dgm:prSet/>
      <dgm:spPr/>
      <dgm:t>
        <a:bodyPr/>
        <a:lstStyle/>
        <a:p>
          <a:endParaRPr lang="pt-PT"/>
        </a:p>
      </dgm:t>
    </dgm:pt>
    <dgm:pt modelId="{F1F19427-B062-4CFD-97A5-2E10930F2659}">
      <dgm:prSet phldrT="[Texto]" custT="1"/>
      <dgm:spPr>
        <a:solidFill>
          <a:schemeClr val="bg2">
            <a:lumMod val="85000"/>
            <a:alpha val="22000"/>
          </a:schemeClr>
        </a:solidFill>
      </dgm:spPr>
      <dgm:t>
        <a:bodyPr/>
        <a:lstStyle/>
        <a:p>
          <a:pPr algn="ctr"/>
          <a:r>
            <a:rPr lang="pt-PT" sz="4000" dirty="0">
              <a:solidFill>
                <a:schemeClr val="accent6">
                  <a:lumMod val="75000"/>
                </a:schemeClr>
              </a:solidFill>
            </a:rPr>
            <a:t>Poluição do ar</a:t>
          </a:r>
        </a:p>
      </dgm:t>
    </dgm:pt>
    <dgm:pt modelId="{91EDE861-FBBE-420E-9F28-32FABA0E0D69}" type="parTrans" cxnId="{D7D0FC7E-9880-406A-9929-13CA78C79988}">
      <dgm:prSet/>
      <dgm:spPr/>
      <dgm:t>
        <a:bodyPr/>
        <a:lstStyle/>
        <a:p>
          <a:endParaRPr lang="pt-PT"/>
        </a:p>
      </dgm:t>
    </dgm:pt>
    <dgm:pt modelId="{6290E671-4D52-41A7-9E3D-E82A93D521A9}" type="sibTrans" cxnId="{D7D0FC7E-9880-406A-9929-13CA78C79988}">
      <dgm:prSet/>
      <dgm:spPr/>
      <dgm:t>
        <a:bodyPr/>
        <a:lstStyle/>
        <a:p>
          <a:endParaRPr lang="pt-PT"/>
        </a:p>
      </dgm:t>
    </dgm:pt>
    <dgm:pt modelId="{F947A1DD-A47B-4A9A-9F47-A5CC2273E087}" type="pres">
      <dgm:prSet presAssocID="{CAFFF45F-B19B-40AC-A9DB-A470EAFA063B}" presName="Name0" presStyleCnt="0">
        <dgm:presLayoutVars>
          <dgm:chMax val="7"/>
          <dgm:chPref val="7"/>
          <dgm:dir/>
        </dgm:presLayoutVars>
      </dgm:prSet>
      <dgm:spPr/>
    </dgm:pt>
    <dgm:pt modelId="{BDB0D77C-AC71-4C07-8E64-F1081AF821B3}" type="pres">
      <dgm:prSet presAssocID="{CAFFF45F-B19B-40AC-A9DB-A470EAFA063B}" presName="Name1" presStyleCnt="0"/>
      <dgm:spPr/>
    </dgm:pt>
    <dgm:pt modelId="{CED625B0-987A-48D9-83E6-AD8CA8B7519E}" type="pres">
      <dgm:prSet presAssocID="{CAFFF45F-B19B-40AC-A9DB-A470EAFA063B}" presName="cycle" presStyleCnt="0"/>
      <dgm:spPr/>
    </dgm:pt>
    <dgm:pt modelId="{B6437FC4-7193-4B78-AB95-9A41E82A8082}" type="pres">
      <dgm:prSet presAssocID="{CAFFF45F-B19B-40AC-A9DB-A470EAFA063B}" presName="srcNode" presStyleLbl="node1" presStyleIdx="0" presStyleCnt="3"/>
      <dgm:spPr/>
    </dgm:pt>
    <dgm:pt modelId="{21202114-B505-432F-A8D7-F6E174DCE4AC}" type="pres">
      <dgm:prSet presAssocID="{CAFFF45F-B19B-40AC-A9DB-A470EAFA063B}" presName="conn" presStyleLbl="parChTrans1D2" presStyleIdx="0" presStyleCnt="1"/>
      <dgm:spPr/>
    </dgm:pt>
    <dgm:pt modelId="{FA6A6337-2827-48DD-8DF9-DBADF2E22FB0}" type="pres">
      <dgm:prSet presAssocID="{CAFFF45F-B19B-40AC-A9DB-A470EAFA063B}" presName="extraNode" presStyleLbl="node1" presStyleIdx="0" presStyleCnt="3"/>
      <dgm:spPr/>
    </dgm:pt>
    <dgm:pt modelId="{2E1B2D9D-D5B1-483E-A83A-55A039CE75F5}" type="pres">
      <dgm:prSet presAssocID="{CAFFF45F-B19B-40AC-A9DB-A470EAFA063B}" presName="dstNode" presStyleLbl="node1" presStyleIdx="0" presStyleCnt="3"/>
      <dgm:spPr/>
    </dgm:pt>
    <dgm:pt modelId="{FC5F5757-CCFC-4738-A3EC-77BCB6CBE652}" type="pres">
      <dgm:prSet presAssocID="{2A9DEEFD-71F9-4993-965E-31EC712932F5}" presName="text_1" presStyleLbl="node1" presStyleIdx="0" presStyleCnt="3">
        <dgm:presLayoutVars>
          <dgm:bulletEnabled val="1"/>
        </dgm:presLayoutVars>
      </dgm:prSet>
      <dgm:spPr/>
    </dgm:pt>
    <dgm:pt modelId="{0CE7FFF1-386C-4EE7-9B0C-3CA63CABE3DC}" type="pres">
      <dgm:prSet presAssocID="{2A9DEEFD-71F9-4993-965E-31EC712932F5}" presName="accent_1" presStyleCnt="0"/>
      <dgm:spPr/>
    </dgm:pt>
    <dgm:pt modelId="{2F5A0E11-CA86-4481-80EC-DDF293166E09}" type="pres">
      <dgm:prSet presAssocID="{2A9DEEFD-71F9-4993-965E-31EC712932F5}" presName="accentRepeatNode" presStyleLbl="solidFgAcc1" presStyleIdx="0" presStyleCnt="3" custScaleX="169093" custScaleY="169093" custLinFactNeighborX="24890" custLinFactNeighborY="-1618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96F1007F-272B-412F-A9DF-E5238978276C}" type="pres">
      <dgm:prSet presAssocID="{02911D55-9FAE-41C3-863B-05CFF95AAD50}" presName="text_2" presStyleLbl="node1" presStyleIdx="1" presStyleCnt="3">
        <dgm:presLayoutVars>
          <dgm:bulletEnabled val="1"/>
        </dgm:presLayoutVars>
      </dgm:prSet>
      <dgm:spPr/>
    </dgm:pt>
    <dgm:pt modelId="{1780DF5D-A270-48E7-87FA-7D1E86A1C8EB}" type="pres">
      <dgm:prSet presAssocID="{02911D55-9FAE-41C3-863B-05CFF95AAD50}" presName="accent_2" presStyleCnt="0"/>
      <dgm:spPr/>
    </dgm:pt>
    <dgm:pt modelId="{A70FA08D-11EA-4704-9183-B929699B744F}" type="pres">
      <dgm:prSet presAssocID="{02911D55-9FAE-41C3-863B-05CFF95AAD50}" presName="accentRepeatNode" presStyleLbl="solidFgAcc1" presStyleIdx="1" presStyleCnt="3" custScaleX="169093" custScaleY="169093" custLinFactNeighborX="10894" custLinFactNeighborY="16095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</dgm:pt>
    <dgm:pt modelId="{522A0D21-93C8-4A09-9564-DBF07C4FD0DA}" type="pres">
      <dgm:prSet presAssocID="{F1F19427-B062-4CFD-97A5-2E10930F2659}" presName="text_3" presStyleLbl="node1" presStyleIdx="2" presStyleCnt="3">
        <dgm:presLayoutVars>
          <dgm:bulletEnabled val="1"/>
        </dgm:presLayoutVars>
      </dgm:prSet>
      <dgm:spPr/>
    </dgm:pt>
    <dgm:pt modelId="{A1C86C3B-D6EC-4097-A4A8-C4EAF1A4EF3E}" type="pres">
      <dgm:prSet presAssocID="{F1F19427-B062-4CFD-97A5-2E10930F2659}" presName="accent_3" presStyleCnt="0"/>
      <dgm:spPr/>
    </dgm:pt>
    <dgm:pt modelId="{52200EDD-9757-4E50-A9D8-EA13BBAC4B40}" type="pres">
      <dgm:prSet presAssocID="{F1F19427-B062-4CFD-97A5-2E10930F2659}" presName="accentRepeatNode" presStyleLbl="solidFgAcc1" presStyleIdx="2" presStyleCnt="3" custScaleX="169093" custScaleY="169093"/>
      <dgm:spPr>
        <a:blipFill rotWithShape="0">
          <a:blip xmlns:r="http://schemas.openxmlformats.org/officeDocument/2006/relationships" r:embed="rId3"/>
          <a:stretch>
            <a:fillRect/>
          </a:stretch>
        </a:blipFill>
      </dgm:spPr>
    </dgm:pt>
  </dgm:ptLst>
  <dgm:cxnLst>
    <dgm:cxn modelId="{0D277306-1F40-45AC-AD72-CE9C70256B76}" type="presOf" srcId="{F1F19427-B062-4CFD-97A5-2E10930F2659}" destId="{522A0D21-93C8-4A09-9564-DBF07C4FD0DA}" srcOrd="0" destOrd="0" presId="urn:microsoft.com/office/officeart/2008/layout/VerticalCurvedList"/>
    <dgm:cxn modelId="{CE9A8051-DFFD-492E-87DA-CA6EB1CBC430}" type="presOf" srcId="{02911D55-9FAE-41C3-863B-05CFF95AAD50}" destId="{96F1007F-272B-412F-A9DF-E5238978276C}" srcOrd="0" destOrd="0" presId="urn:microsoft.com/office/officeart/2008/layout/VerticalCurvedList"/>
    <dgm:cxn modelId="{D7D0FC7E-9880-406A-9929-13CA78C79988}" srcId="{CAFFF45F-B19B-40AC-A9DB-A470EAFA063B}" destId="{F1F19427-B062-4CFD-97A5-2E10930F2659}" srcOrd="2" destOrd="0" parTransId="{91EDE861-FBBE-420E-9F28-32FABA0E0D69}" sibTransId="{6290E671-4D52-41A7-9E3D-E82A93D521A9}"/>
    <dgm:cxn modelId="{5526BEA4-70D7-4BFF-A28D-8743FE614EEA}" srcId="{CAFFF45F-B19B-40AC-A9DB-A470EAFA063B}" destId="{2A9DEEFD-71F9-4993-965E-31EC712932F5}" srcOrd="0" destOrd="0" parTransId="{0048E9EC-D0CB-4556-A55E-FD60C83BEB75}" sibTransId="{8C59C520-9CD8-42A2-A2FA-3A1C18DF6F22}"/>
    <dgm:cxn modelId="{53C3CFAA-43AF-43DB-8F9D-28A1D755B295}" type="presOf" srcId="{8C59C520-9CD8-42A2-A2FA-3A1C18DF6F22}" destId="{21202114-B505-432F-A8D7-F6E174DCE4AC}" srcOrd="0" destOrd="0" presId="urn:microsoft.com/office/officeart/2008/layout/VerticalCurvedList"/>
    <dgm:cxn modelId="{E9B00CC6-EBC0-41EB-AE07-A9CE1153CECC}" srcId="{CAFFF45F-B19B-40AC-A9DB-A470EAFA063B}" destId="{02911D55-9FAE-41C3-863B-05CFF95AAD50}" srcOrd="1" destOrd="0" parTransId="{A8303474-050B-41E7-878E-65DC91A66273}" sibTransId="{2EA37DDF-093D-43F0-ABE5-B2B22870E1FB}"/>
    <dgm:cxn modelId="{84FDBAC6-2077-48C4-BF28-52DCF4116F59}" type="presOf" srcId="{2A9DEEFD-71F9-4993-965E-31EC712932F5}" destId="{FC5F5757-CCFC-4738-A3EC-77BCB6CBE652}" srcOrd="0" destOrd="0" presId="urn:microsoft.com/office/officeart/2008/layout/VerticalCurvedList"/>
    <dgm:cxn modelId="{18C724E2-8869-4AD6-9DE0-921BE7F9FF8A}" type="presOf" srcId="{CAFFF45F-B19B-40AC-A9DB-A470EAFA063B}" destId="{F947A1DD-A47B-4A9A-9F47-A5CC2273E087}" srcOrd="0" destOrd="0" presId="urn:microsoft.com/office/officeart/2008/layout/VerticalCurvedList"/>
    <dgm:cxn modelId="{363B8F6C-923C-42D6-A057-E98C0E298B03}" type="presParOf" srcId="{F947A1DD-A47B-4A9A-9F47-A5CC2273E087}" destId="{BDB0D77C-AC71-4C07-8E64-F1081AF821B3}" srcOrd="0" destOrd="0" presId="urn:microsoft.com/office/officeart/2008/layout/VerticalCurvedList"/>
    <dgm:cxn modelId="{2765DA2D-0DEC-4E0D-A0E2-8D30F9A0FA15}" type="presParOf" srcId="{BDB0D77C-AC71-4C07-8E64-F1081AF821B3}" destId="{CED625B0-987A-48D9-83E6-AD8CA8B7519E}" srcOrd="0" destOrd="0" presId="urn:microsoft.com/office/officeart/2008/layout/VerticalCurvedList"/>
    <dgm:cxn modelId="{D0852CFA-F622-4F7E-9669-828084D54333}" type="presParOf" srcId="{CED625B0-987A-48D9-83E6-AD8CA8B7519E}" destId="{B6437FC4-7193-4B78-AB95-9A41E82A8082}" srcOrd="0" destOrd="0" presId="urn:microsoft.com/office/officeart/2008/layout/VerticalCurvedList"/>
    <dgm:cxn modelId="{95F5F1B3-4BAA-4070-9A01-BE812D9C76E2}" type="presParOf" srcId="{CED625B0-987A-48D9-83E6-AD8CA8B7519E}" destId="{21202114-B505-432F-A8D7-F6E174DCE4AC}" srcOrd="1" destOrd="0" presId="urn:microsoft.com/office/officeart/2008/layout/VerticalCurvedList"/>
    <dgm:cxn modelId="{D062698C-326D-44B0-8A55-BE2BF42364EB}" type="presParOf" srcId="{CED625B0-987A-48D9-83E6-AD8CA8B7519E}" destId="{FA6A6337-2827-48DD-8DF9-DBADF2E22FB0}" srcOrd="2" destOrd="0" presId="urn:microsoft.com/office/officeart/2008/layout/VerticalCurvedList"/>
    <dgm:cxn modelId="{B014A946-62A2-4694-BB24-1819FA160FA4}" type="presParOf" srcId="{CED625B0-987A-48D9-83E6-AD8CA8B7519E}" destId="{2E1B2D9D-D5B1-483E-A83A-55A039CE75F5}" srcOrd="3" destOrd="0" presId="urn:microsoft.com/office/officeart/2008/layout/VerticalCurvedList"/>
    <dgm:cxn modelId="{B17E3E5A-E68C-4439-90B6-69AD3C461653}" type="presParOf" srcId="{BDB0D77C-AC71-4C07-8E64-F1081AF821B3}" destId="{FC5F5757-CCFC-4738-A3EC-77BCB6CBE652}" srcOrd="1" destOrd="0" presId="urn:microsoft.com/office/officeart/2008/layout/VerticalCurvedList"/>
    <dgm:cxn modelId="{0CA6395F-14F4-4488-89FF-7CD4649F4F76}" type="presParOf" srcId="{BDB0D77C-AC71-4C07-8E64-F1081AF821B3}" destId="{0CE7FFF1-386C-4EE7-9B0C-3CA63CABE3DC}" srcOrd="2" destOrd="0" presId="urn:microsoft.com/office/officeart/2008/layout/VerticalCurvedList"/>
    <dgm:cxn modelId="{DA251FF0-1092-4315-B54B-5CDFE99E5590}" type="presParOf" srcId="{0CE7FFF1-386C-4EE7-9B0C-3CA63CABE3DC}" destId="{2F5A0E11-CA86-4481-80EC-DDF293166E09}" srcOrd="0" destOrd="0" presId="urn:microsoft.com/office/officeart/2008/layout/VerticalCurvedList"/>
    <dgm:cxn modelId="{819EEA86-D8F7-4CBB-A684-53B335956A27}" type="presParOf" srcId="{BDB0D77C-AC71-4C07-8E64-F1081AF821B3}" destId="{96F1007F-272B-412F-A9DF-E5238978276C}" srcOrd="3" destOrd="0" presId="urn:microsoft.com/office/officeart/2008/layout/VerticalCurvedList"/>
    <dgm:cxn modelId="{A7CF99AD-A3A3-40EF-9E2A-1B65B8564BC4}" type="presParOf" srcId="{BDB0D77C-AC71-4C07-8E64-F1081AF821B3}" destId="{1780DF5D-A270-48E7-87FA-7D1E86A1C8EB}" srcOrd="4" destOrd="0" presId="urn:microsoft.com/office/officeart/2008/layout/VerticalCurvedList"/>
    <dgm:cxn modelId="{EA56076E-6752-423C-A986-4BC28BC0A322}" type="presParOf" srcId="{1780DF5D-A270-48E7-87FA-7D1E86A1C8EB}" destId="{A70FA08D-11EA-4704-9183-B929699B744F}" srcOrd="0" destOrd="0" presId="urn:microsoft.com/office/officeart/2008/layout/VerticalCurvedList"/>
    <dgm:cxn modelId="{43273024-6665-43F4-A430-AA6A65EF896D}" type="presParOf" srcId="{BDB0D77C-AC71-4C07-8E64-F1081AF821B3}" destId="{522A0D21-93C8-4A09-9564-DBF07C4FD0DA}" srcOrd="5" destOrd="0" presId="urn:microsoft.com/office/officeart/2008/layout/VerticalCurvedList"/>
    <dgm:cxn modelId="{A7B5CE6C-8DFB-4D22-ACEA-3F3ACF69DFBF}" type="presParOf" srcId="{BDB0D77C-AC71-4C07-8E64-F1081AF821B3}" destId="{A1C86C3B-D6EC-4097-A4A8-C4EAF1A4EF3E}" srcOrd="6" destOrd="0" presId="urn:microsoft.com/office/officeart/2008/layout/VerticalCurvedList"/>
    <dgm:cxn modelId="{9FB63443-740A-4DE0-9894-2E0DB2CF72F0}" type="presParOf" srcId="{A1C86C3B-D6EC-4097-A4A8-C4EAF1A4EF3E}" destId="{52200EDD-9757-4E50-A9D8-EA13BBAC4B40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1202114-B505-432F-A8D7-F6E174DCE4AC}">
      <dsp:nvSpPr>
        <dsp:cNvPr id="0" name=""/>
        <dsp:cNvSpPr/>
      </dsp:nvSpPr>
      <dsp:spPr>
        <a:xfrm>
          <a:off x="-4541895" y="-723751"/>
          <a:ext cx="5623967" cy="5623967"/>
        </a:xfrm>
        <a:prstGeom prst="blockArc">
          <a:avLst>
            <a:gd name="adj1" fmla="val 18900000"/>
            <a:gd name="adj2" fmla="val 2700000"/>
            <a:gd name="adj3" fmla="val 384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C5F5757-CCFC-4738-A3EC-77BCB6CBE652}">
      <dsp:nvSpPr>
        <dsp:cNvPr id="0" name=""/>
        <dsp:cNvSpPr/>
      </dsp:nvSpPr>
      <dsp:spPr>
        <a:xfrm>
          <a:off x="760045" y="417646"/>
          <a:ext cx="7643591" cy="835292"/>
        </a:xfrm>
        <a:prstGeom prst="rect">
          <a:avLst/>
        </a:prstGeom>
        <a:solidFill>
          <a:srgbClr val="00B0F0">
            <a:alpha val="14000"/>
          </a:srgb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63014" tIns="101600" rIns="101600" bIns="101600" numCol="1" spcCol="1270" anchor="ctr" anchorCtr="0">
          <a:noAutofit/>
        </a:bodyPr>
        <a:lstStyle/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PT" sz="4000" kern="1200" dirty="0">
              <a:solidFill>
                <a:srgbClr val="0070C0"/>
              </a:solidFill>
            </a:rPr>
            <a:t>Poluição da água</a:t>
          </a:r>
        </a:p>
      </dsp:txBody>
      <dsp:txXfrm>
        <a:off x="760045" y="417646"/>
        <a:ext cx="7643591" cy="835292"/>
      </dsp:txXfrm>
    </dsp:sp>
    <dsp:sp modelId="{2F5A0E11-CA86-4481-80EC-DDF293166E09}">
      <dsp:nvSpPr>
        <dsp:cNvPr id="0" name=""/>
        <dsp:cNvSpPr/>
      </dsp:nvSpPr>
      <dsp:spPr>
        <a:xfrm>
          <a:off x="137162" y="-47470"/>
          <a:ext cx="1765527" cy="1765527"/>
        </a:xfrm>
        <a:prstGeom prst="ellips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6F1007F-272B-412F-A9DF-E5238978276C}">
      <dsp:nvSpPr>
        <dsp:cNvPr id="0" name=""/>
        <dsp:cNvSpPr/>
      </dsp:nvSpPr>
      <dsp:spPr>
        <a:xfrm>
          <a:off x="1063674" y="1670585"/>
          <a:ext cx="7339962" cy="835292"/>
        </a:xfrm>
        <a:prstGeom prst="rect">
          <a:avLst/>
        </a:prstGeom>
        <a:solidFill>
          <a:srgbClr val="FFC000">
            <a:alpha val="28000"/>
          </a:srgb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63014" tIns="101600" rIns="101600" bIns="101600" numCol="1" spcCol="1270" anchor="ctr" anchorCtr="0">
          <a:noAutofit/>
        </a:bodyPr>
        <a:lstStyle/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PT" sz="4000" kern="1200" dirty="0">
              <a:solidFill>
                <a:srgbClr val="FFC000"/>
              </a:solidFill>
              <a:latin typeface="Arial"/>
              <a:ea typeface="+mn-ea"/>
              <a:cs typeface="+mn-cs"/>
            </a:rPr>
            <a:t>Poluição do solo </a:t>
          </a:r>
        </a:p>
      </dsp:txBody>
      <dsp:txXfrm>
        <a:off x="1063674" y="1670585"/>
        <a:ext cx="7339962" cy="835292"/>
      </dsp:txXfrm>
    </dsp:sp>
    <dsp:sp modelId="{A70FA08D-11EA-4704-9183-B929699B744F}">
      <dsp:nvSpPr>
        <dsp:cNvPr id="0" name=""/>
        <dsp:cNvSpPr/>
      </dsp:nvSpPr>
      <dsp:spPr>
        <a:xfrm>
          <a:off x="294657" y="1373518"/>
          <a:ext cx="1765527" cy="1765527"/>
        </a:xfrm>
        <a:prstGeom prst="ellipse">
          <a:avLst/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22A0D21-93C8-4A09-9564-DBF07C4FD0DA}">
      <dsp:nvSpPr>
        <dsp:cNvPr id="0" name=""/>
        <dsp:cNvSpPr/>
      </dsp:nvSpPr>
      <dsp:spPr>
        <a:xfrm>
          <a:off x="760045" y="2923524"/>
          <a:ext cx="7643591" cy="835292"/>
        </a:xfrm>
        <a:prstGeom prst="rect">
          <a:avLst/>
        </a:prstGeom>
        <a:solidFill>
          <a:schemeClr val="bg2">
            <a:lumMod val="85000"/>
            <a:alpha val="22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63014" tIns="101600" rIns="101600" bIns="101600" numCol="1" spcCol="1270" anchor="ctr" anchorCtr="0">
          <a:noAutofit/>
        </a:bodyPr>
        <a:lstStyle/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PT" sz="4000" kern="1200" dirty="0">
              <a:solidFill>
                <a:schemeClr val="accent6">
                  <a:lumMod val="75000"/>
                </a:schemeClr>
              </a:solidFill>
            </a:rPr>
            <a:t>Poluição do ar</a:t>
          </a:r>
        </a:p>
      </dsp:txBody>
      <dsp:txXfrm>
        <a:off x="760045" y="2923524"/>
        <a:ext cx="7643591" cy="835292"/>
      </dsp:txXfrm>
    </dsp:sp>
    <dsp:sp modelId="{52200EDD-9757-4E50-A9D8-EA13BBAC4B40}">
      <dsp:nvSpPr>
        <dsp:cNvPr id="0" name=""/>
        <dsp:cNvSpPr/>
      </dsp:nvSpPr>
      <dsp:spPr>
        <a:xfrm>
          <a:off x="-122717" y="2458407"/>
          <a:ext cx="1765527" cy="1765527"/>
        </a:xfrm>
        <a:prstGeom prst="ellipse">
          <a:avLst/>
        </a:prstGeom>
        <a:blipFill rotWithShape="0">
          <a:blip xmlns:r="http://schemas.openxmlformats.org/officeDocument/2006/relationships" r:embed="rId3"/>
          <a:stretch>
            <a:fillRect/>
          </a:stretch>
        </a:blip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solidFill>
                  <a:srgbClr val="555555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pt-PT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accent3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38551686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33144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 userDrawn="1"/>
        </p:nvSpPr>
        <p:spPr>
          <a:xfrm>
            <a:off x="179512" y="6642556"/>
            <a:ext cx="864096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Estes  conteúdos não podem ser reproduzidos, copiados, alterados ou partilhados, no todo ou em parte, sem a autorização escrita da Raiz Editora.</a:t>
            </a:r>
            <a:endParaRPr lang="en-US" sz="800" dirty="0"/>
          </a:p>
        </p:txBody>
      </p:sp>
    </p:spTree>
    <p:extLst>
      <p:ext uri="{BB962C8B-B14F-4D97-AF65-F5344CB8AC3E}">
        <p14:creationId xmlns:p14="http://schemas.microsoft.com/office/powerpoint/2010/main" val="11904145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C270875-E729-438F-AD64-DA10B3256A5A}" type="datetimeFigureOut">
              <a:rPr lang="pt-PT" smtClean="0"/>
              <a:t>05-09-2017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7AC85B3-BB92-4040-8F52-E774985663BC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5826652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70875-E729-438F-AD64-DA10B3256A5A}" type="datetimeFigureOut">
              <a:rPr lang="pt-PT" smtClean="0"/>
              <a:t>05-09-2017</a:t>
            </a:fld>
            <a:endParaRPr lang="pt-PT"/>
          </a:p>
        </p:txBody>
      </p:sp>
      <p:sp>
        <p:nvSpPr>
          <p:cNvPr id="3" name="Marcador de Posição do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C85B3-BB92-4040-8F52-E774985663BC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0796548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835696" y="172269"/>
            <a:ext cx="6192688" cy="80845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/>
              <a:t>Click to edit Master title style</a:t>
            </a:r>
            <a:endParaRPr lang="pt-PT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75340"/>
            <a:ext cx="8229600" cy="44930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pt-PT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88695" y="116632"/>
            <a:ext cx="675793" cy="827998"/>
          </a:xfrm>
          <a:prstGeom prst="rect">
            <a:avLst/>
          </a:prstGeom>
        </p:spPr>
      </p:pic>
      <p:sp>
        <p:nvSpPr>
          <p:cNvPr id="12" name="TextBox 11"/>
          <p:cNvSpPr txBox="1"/>
          <p:nvPr userDrawn="1"/>
        </p:nvSpPr>
        <p:spPr>
          <a:xfrm>
            <a:off x="179512" y="6381328"/>
            <a:ext cx="878497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800" b="1" dirty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Ciência viva</a:t>
            </a:r>
            <a:r>
              <a:rPr lang="pt-PT" sz="800" b="1" baseline="0" dirty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/ 6.º ano </a:t>
            </a:r>
            <a:endParaRPr lang="pt-PT" sz="8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pt-PT" sz="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© Raiz Editora, 2017.</a:t>
            </a:r>
            <a:r>
              <a:rPr lang="en-US" sz="8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Todos os direitos reservados. </a:t>
            </a:r>
            <a:endParaRPr lang="en-US" sz="800" dirty="0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664" y="44624"/>
            <a:ext cx="2125072" cy="971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15642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 algn="ctr" defTabSz="914400" rtl="0" eaLnBrk="1" latinLnBrk="0" hangingPunct="1">
        <a:spcBef>
          <a:spcPct val="0"/>
        </a:spcBef>
        <a:buNone/>
        <a:defRPr sz="3600" kern="1200">
          <a:solidFill>
            <a:srgbClr val="96C832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rgbClr val="555555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accent3">
              <a:lumMod val="75000"/>
            </a:schemeClr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accent4">
              <a:lumMod val="60000"/>
              <a:lumOff val="40000"/>
            </a:schemeClr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accent4">
              <a:lumMod val="75000"/>
            </a:schemeClr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" Target="slide9.xml"/><Relationship Id="rId2" Type="http://schemas.openxmlformats.org/officeDocument/2006/relationships/slide" Target="slide8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" Target="slide6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" Target="slide6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-4300" y="4509120"/>
            <a:ext cx="9144000" cy="1470025"/>
          </a:xfr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 fontScale="90000"/>
          </a:bodyPr>
          <a:lstStyle/>
          <a:p>
            <a:r>
              <a:rPr lang="pt-PT" sz="60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+mj-lt"/>
                <a:ea typeface="+mn-ea"/>
                <a:cs typeface="+mj-cs"/>
              </a:rPr>
              <a:t>A POLUIÇÃO E O HOMEM</a:t>
            </a:r>
          </a:p>
        </p:txBody>
      </p:sp>
    </p:spTree>
    <p:extLst>
      <p:ext uri="{BB962C8B-B14F-4D97-AF65-F5344CB8AC3E}">
        <p14:creationId xmlns:p14="http://schemas.microsoft.com/office/powerpoint/2010/main" val="6223522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648072"/>
          </a:xfrm>
          <a:noFill/>
          <a:ln>
            <a:noFill/>
          </a:ln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pt-PT" sz="4000" b="1" dirty="0">
                <a:ln w="19050">
                  <a:solidFill>
                    <a:srgbClr val="003366"/>
                  </a:solidFill>
                  <a:prstDash val="solid"/>
                </a:ln>
                <a:solidFill>
                  <a:srgbClr val="006699"/>
                </a:solidFill>
                <a:latin typeface="+mj-lt"/>
                <a:cs typeface="+mj-cs"/>
              </a:rPr>
              <a:t>POLUIÇÃO</a:t>
            </a:r>
          </a:p>
        </p:txBody>
      </p:sp>
      <p:sp>
        <p:nvSpPr>
          <p:cNvPr id="6" name="Rectângulo 5"/>
          <p:cNvSpPr/>
          <p:nvPr/>
        </p:nvSpPr>
        <p:spPr>
          <a:xfrm>
            <a:off x="298357" y="1011069"/>
            <a:ext cx="8666131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pt-PT" sz="1600" dirty="0"/>
              <a:t>A </a:t>
            </a:r>
            <a:r>
              <a:rPr lang="pt-PT" b="1" dirty="0">
                <a:solidFill>
                  <a:srgbClr val="006699"/>
                </a:solidFill>
              </a:rPr>
              <a:t>poluição</a:t>
            </a:r>
            <a:r>
              <a:rPr lang="pt-PT" sz="1600" dirty="0"/>
              <a:t> diz respeito às alterações no meio ambiente resultantes da ação do Homem.   </a:t>
            </a:r>
          </a:p>
        </p:txBody>
      </p:sp>
      <p:sp>
        <p:nvSpPr>
          <p:cNvPr id="7" name="Marcador de Posição de Conteúdo 2"/>
          <p:cNvSpPr txBox="1">
            <a:spLocks/>
          </p:cNvSpPr>
          <p:nvPr/>
        </p:nvSpPr>
        <p:spPr>
          <a:xfrm>
            <a:off x="279244" y="1556792"/>
            <a:ext cx="3168352" cy="640521"/>
          </a:xfrm>
          <a:prstGeom prst="rect">
            <a:avLst/>
          </a:prstGeom>
          <a:solidFill>
            <a:schemeClr val="tx2">
              <a:alpha val="14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defPPr>
              <a:defRPr lang="pt-PT"/>
            </a:defPPr>
            <a:lvl1pPr indent="0">
              <a:spcBef>
                <a:spcPct val="20000"/>
              </a:spcBef>
              <a:buFont typeface="Arial" pitchFamily="34" charset="0"/>
              <a:buNone/>
              <a:defRPr sz="2100" b="1">
                <a:solidFill>
                  <a:srgbClr val="006699"/>
                </a:solidFill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r>
              <a:rPr lang="pt-PT" dirty="0"/>
              <a:t>Tipos de poluição </a:t>
            </a:r>
          </a:p>
          <a:p>
            <a:endParaRPr lang="pt-PT" dirty="0"/>
          </a:p>
          <a:p>
            <a:endParaRPr lang="pt-PT" dirty="0"/>
          </a:p>
        </p:txBody>
      </p:sp>
      <p:graphicFrame>
        <p:nvGraphicFramePr>
          <p:cNvPr id="8" name="Diagrama 7"/>
          <p:cNvGraphicFramePr/>
          <p:nvPr>
            <p:extLst>
              <p:ext uri="{D42A27DB-BD31-4B8C-83A1-F6EECF244321}">
                <p14:modId xmlns:p14="http://schemas.microsoft.com/office/powerpoint/2010/main" val="3057063650"/>
              </p:ext>
            </p:extLst>
          </p:nvPr>
        </p:nvGraphicFramePr>
        <p:xfrm>
          <a:off x="467544" y="2132856"/>
          <a:ext cx="8280920" cy="41764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6308933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64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ângulo 3"/>
          <p:cNvSpPr/>
          <p:nvPr/>
        </p:nvSpPr>
        <p:spPr>
          <a:xfrm>
            <a:off x="611560" y="188640"/>
            <a:ext cx="7848872" cy="707886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 anchor="ctr">
            <a:noAutofit/>
          </a:bodyPr>
          <a:lstStyle/>
          <a:p>
            <a:pPr algn="ctr">
              <a:spcBef>
                <a:spcPct val="0"/>
              </a:spcBef>
            </a:pPr>
            <a:r>
              <a:rPr lang="pt-PT" sz="4000" b="1" dirty="0">
                <a:ln w="19050">
                  <a:solidFill>
                    <a:srgbClr val="003366"/>
                  </a:solidFill>
                  <a:prstDash val="solid"/>
                </a:ln>
                <a:solidFill>
                  <a:srgbClr val="006699"/>
                </a:solidFill>
                <a:latin typeface="+mj-lt"/>
                <a:ea typeface="+mj-ea"/>
                <a:cs typeface="+mj-cs"/>
              </a:rPr>
              <a:t>Poluição da água</a:t>
            </a:r>
          </a:p>
        </p:txBody>
      </p:sp>
      <p:sp>
        <p:nvSpPr>
          <p:cNvPr id="5" name="CaixaDeTexto 4"/>
          <p:cNvSpPr txBox="1"/>
          <p:nvPr/>
        </p:nvSpPr>
        <p:spPr>
          <a:xfrm>
            <a:off x="612196" y="1484784"/>
            <a:ext cx="7992888" cy="4801314"/>
          </a:xfrm>
          <a:prstGeom prst="rect">
            <a:avLst/>
          </a:prstGeom>
          <a:solidFill>
            <a:schemeClr val="bg2">
              <a:lumMod val="95000"/>
              <a:alpha val="75000"/>
            </a:schemeClr>
          </a:solidFill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pt-PT" sz="2400" b="1" dirty="0">
                <a:solidFill>
                  <a:schemeClr val="bg1"/>
                </a:solidFill>
              </a:rPr>
              <a:t>Principais causas da poluição da água</a:t>
            </a:r>
          </a:p>
          <a:p>
            <a:pPr marL="285750" indent="-285750" algn="just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pt-PT" sz="2000" dirty="0">
                <a:solidFill>
                  <a:schemeClr val="bg1"/>
                </a:solidFill>
              </a:rPr>
              <a:t>descargas de resíduos nos esgotos;</a:t>
            </a:r>
          </a:p>
          <a:p>
            <a:pPr marL="285750" indent="-285750" algn="just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pt-PT" sz="2000" dirty="0">
                <a:solidFill>
                  <a:schemeClr val="bg1"/>
                </a:solidFill>
              </a:rPr>
              <a:t>esgotos não tratados devidamente;</a:t>
            </a:r>
          </a:p>
          <a:p>
            <a:pPr marL="285750" indent="-285750" algn="just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pt-PT" sz="2000" dirty="0">
                <a:solidFill>
                  <a:schemeClr val="bg1"/>
                </a:solidFill>
              </a:rPr>
              <a:t>deposição de lixo nos rios, mares e oceanos;</a:t>
            </a:r>
          </a:p>
          <a:p>
            <a:pPr marL="285750" indent="-285750" algn="just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pt-PT" sz="2000" dirty="0">
                <a:solidFill>
                  <a:schemeClr val="bg1"/>
                </a:solidFill>
              </a:rPr>
              <a:t>derrames de petróleo;</a:t>
            </a:r>
          </a:p>
          <a:p>
            <a:pPr marL="285750" indent="-285750" algn="just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pt-PT" sz="2000" dirty="0">
                <a:solidFill>
                  <a:schemeClr val="bg1"/>
                </a:solidFill>
              </a:rPr>
              <a:t>contaminação  das águas subterrâneas com produtos tóxicos utilizados na agricultura e pecuária.    </a:t>
            </a:r>
          </a:p>
          <a:p>
            <a:endParaRPr lang="pt-PT" sz="1600" dirty="0"/>
          </a:p>
        </p:txBody>
      </p:sp>
    </p:spTree>
    <p:extLst>
      <p:ext uri="{BB962C8B-B14F-4D97-AF65-F5344CB8AC3E}">
        <p14:creationId xmlns:p14="http://schemas.microsoft.com/office/powerpoint/2010/main" val="9214301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5"/>
          </a:xfrm>
          <a:noFill/>
          <a:ln>
            <a:noFill/>
          </a:ln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pt-PT" sz="4000" b="1" dirty="0">
                <a:ln w="19050">
                  <a:solidFill>
                    <a:srgbClr val="003366"/>
                  </a:solidFill>
                  <a:prstDash val="solid"/>
                </a:ln>
                <a:solidFill>
                  <a:srgbClr val="006699"/>
                </a:solidFill>
                <a:latin typeface="+mj-lt"/>
                <a:cs typeface="+mj-cs"/>
              </a:rPr>
              <a:t>Poluição do solo</a:t>
            </a:r>
          </a:p>
        </p:txBody>
      </p:sp>
      <p:sp>
        <p:nvSpPr>
          <p:cNvPr id="8" name="CaixaDeTexto 7"/>
          <p:cNvSpPr txBox="1"/>
          <p:nvPr/>
        </p:nvSpPr>
        <p:spPr>
          <a:xfrm>
            <a:off x="575556" y="2492896"/>
            <a:ext cx="7992888" cy="3293209"/>
          </a:xfrm>
          <a:prstGeom prst="rect">
            <a:avLst/>
          </a:prstGeom>
          <a:solidFill>
            <a:schemeClr val="bg2">
              <a:lumMod val="95000"/>
              <a:alpha val="71000"/>
            </a:schemeClr>
          </a:solidFill>
        </p:spPr>
        <p:txBody>
          <a:bodyPr wrap="square" rtlCol="0">
            <a:spAutoFit/>
          </a:bodyPr>
          <a:lstStyle>
            <a:defPPr>
              <a:defRPr lang="pt-PT"/>
            </a:defPPr>
            <a:lvl1pPr algn="ctr">
              <a:lnSpc>
                <a:spcPct val="200000"/>
              </a:lnSpc>
              <a:defRPr sz="2400" b="1">
                <a:solidFill>
                  <a:schemeClr val="bg1"/>
                </a:solidFill>
              </a:defRPr>
            </a:lvl1pPr>
          </a:lstStyle>
          <a:p>
            <a:r>
              <a:rPr lang="pt-PT" dirty="0"/>
              <a:t>Principais causas da poluição do solo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t-PT" sz="2000" b="0" dirty="0"/>
              <a:t>depósito de lixo;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t-PT" sz="2000" b="0" dirty="0"/>
              <a:t>uso excessivo de fertilizantes e pesticidas na agricultura e pecuária;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t-PT" sz="2000" b="0" dirty="0"/>
              <a:t>indústrias que contaminam os solos.</a:t>
            </a:r>
          </a:p>
        </p:txBody>
      </p:sp>
    </p:spTree>
    <p:extLst>
      <p:ext uri="{BB962C8B-B14F-4D97-AF65-F5344CB8AC3E}">
        <p14:creationId xmlns:p14="http://schemas.microsoft.com/office/powerpoint/2010/main" val="15575874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60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1"/>
          <p:cNvSpPr txBox="1">
            <a:spLocks/>
          </p:cNvSpPr>
          <p:nvPr/>
        </p:nvSpPr>
        <p:spPr>
          <a:xfrm>
            <a:off x="575556" y="188640"/>
            <a:ext cx="8229600" cy="850105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 anchor="ctr">
            <a:noAutofit/>
          </a:bodyPr>
          <a:lstStyle>
            <a:lvl1pPr algn="ctr">
              <a:spcBef>
                <a:spcPct val="0"/>
              </a:spcBef>
              <a:buNone/>
              <a:defRPr sz="4000" b="1">
                <a:ln w="19050">
                  <a:solidFill>
                    <a:srgbClr val="003366"/>
                  </a:solidFill>
                  <a:prstDash val="solid"/>
                </a:ln>
                <a:solidFill>
                  <a:srgbClr val="006699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dirty="0">
                <a:solidFill>
                  <a:schemeClr val="bg2"/>
                </a:solidFill>
              </a:rPr>
              <a:t>Poluição do ar</a:t>
            </a:r>
          </a:p>
        </p:txBody>
      </p:sp>
      <p:sp>
        <p:nvSpPr>
          <p:cNvPr id="11" name="CaixaDeTexto 10"/>
          <p:cNvSpPr txBox="1"/>
          <p:nvPr/>
        </p:nvSpPr>
        <p:spPr>
          <a:xfrm>
            <a:off x="605326" y="1916832"/>
            <a:ext cx="7992888" cy="3785652"/>
          </a:xfrm>
          <a:prstGeom prst="rect">
            <a:avLst/>
          </a:prstGeom>
          <a:solidFill>
            <a:schemeClr val="bg2">
              <a:lumMod val="95000"/>
              <a:alpha val="71000"/>
            </a:schemeClr>
          </a:solidFill>
        </p:spPr>
        <p:txBody>
          <a:bodyPr wrap="square" rtlCol="0">
            <a:spAutoFit/>
          </a:bodyPr>
          <a:lstStyle>
            <a:defPPr>
              <a:defRPr lang="pt-PT"/>
            </a:defPPr>
            <a:lvl1pPr algn="ctr">
              <a:lnSpc>
                <a:spcPct val="200000"/>
              </a:lnSpc>
              <a:defRPr sz="2400" b="1">
                <a:solidFill>
                  <a:schemeClr val="bg1"/>
                </a:solidFill>
              </a:defRPr>
            </a:lvl1pPr>
          </a:lstStyle>
          <a:p>
            <a:r>
              <a:rPr lang="pt-PT" dirty="0"/>
              <a:t>Principais causas da poluição do ar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pt-PT" b="0" dirty="0"/>
              <a:t>agricultura e produção de gado;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pt-PT" b="0" dirty="0"/>
              <a:t>queima de combustíveis fosseis;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pt-PT" b="0" dirty="0"/>
              <a:t>queimadas usadas na agricultura e limpeza de florestas.         </a:t>
            </a:r>
          </a:p>
        </p:txBody>
      </p:sp>
    </p:spTree>
    <p:extLst>
      <p:ext uri="{BB962C8B-B14F-4D97-AF65-F5344CB8AC3E}">
        <p14:creationId xmlns:p14="http://schemas.microsoft.com/office/powerpoint/2010/main" val="17095787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/>
          <p:cNvSpPr>
            <a:spLocks noGrp="1"/>
          </p:cNvSpPr>
          <p:nvPr>
            <p:ph type="title" idx="4294967295"/>
          </p:nvPr>
        </p:nvSpPr>
        <p:spPr>
          <a:xfrm>
            <a:off x="899592" y="260648"/>
            <a:ext cx="7631112" cy="1077218"/>
          </a:xfrm>
          <a:noFill/>
          <a:ln>
            <a:noFill/>
          </a:ln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pt-PT" b="1" dirty="0">
                <a:ln w="19050">
                  <a:solidFill>
                    <a:srgbClr val="003366"/>
                  </a:solidFill>
                  <a:prstDash val="solid"/>
                </a:ln>
                <a:solidFill>
                  <a:srgbClr val="006699"/>
                </a:solidFill>
                <a:latin typeface="+mj-lt"/>
                <a:cs typeface="+mj-cs"/>
              </a:rPr>
              <a:t>Clica na resposta </a:t>
            </a:r>
            <a:br>
              <a:rPr lang="pt-PT" b="1" dirty="0">
                <a:ln w="19050">
                  <a:solidFill>
                    <a:srgbClr val="003366"/>
                  </a:solidFill>
                  <a:prstDash val="solid"/>
                </a:ln>
                <a:solidFill>
                  <a:srgbClr val="006699"/>
                </a:solidFill>
                <a:latin typeface="+mj-lt"/>
                <a:cs typeface="+mj-cs"/>
              </a:rPr>
            </a:br>
            <a:r>
              <a:rPr lang="pt-PT" b="1" dirty="0">
                <a:ln w="19050">
                  <a:solidFill>
                    <a:srgbClr val="003366"/>
                  </a:solidFill>
                  <a:prstDash val="solid"/>
                </a:ln>
                <a:solidFill>
                  <a:srgbClr val="006699"/>
                </a:solidFill>
                <a:latin typeface="+mj-lt"/>
                <a:cs typeface="+mj-cs"/>
              </a:rPr>
              <a:t>correta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926B3ABD-4D60-415B-A5F6-32C20DE4D28F}"/>
              </a:ext>
            </a:extLst>
          </p:cNvPr>
          <p:cNvGrpSpPr/>
          <p:nvPr/>
        </p:nvGrpSpPr>
        <p:grpSpPr>
          <a:xfrm>
            <a:off x="395536" y="1885090"/>
            <a:ext cx="8484904" cy="3056078"/>
            <a:chOff x="395536" y="1396643"/>
            <a:chExt cx="8484904" cy="3056078"/>
          </a:xfrm>
        </p:grpSpPr>
        <p:sp>
          <p:nvSpPr>
            <p:cNvPr id="21" name="Rectângulo 4"/>
            <p:cNvSpPr/>
            <p:nvPr/>
          </p:nvSpPr>
          <p:spPr>
            <a:xfrm>
              <a:off x="395536" y="1396643"/>
              <a:ext cx="8484904" cy="880229"/>
            </a:xfrm>
            <a:prstGeom prst="rect">
              <a:avLst/>
            </a:prstGeom>
            <a:solidFill>
              <a:schemeClr val="accent6">
                <a:lumMod val="20000"/>
                <a:lumOff val="80000"/>
                <a:alpha val="80000"/>
              </a:schemeClr>
            </a:solidFill>
          </p:spPr>
          <p:txBody>
            <a:bodyPr vert="horz" lIns="91440" tIns="45720" rIns="91440" bIns="45720" rtlCol="0">
              <a:noAutofit/>
            </a:bodyPr>
            <a:lstStyle/>
            <a:p>
              <a:pPr algn="just">
                <a:lnSpc>
                  <a:spcPct val="150000"/>
                </a:lnSpc>
                <a:buFont typeface="Arial" pitchFamily="34" charset="0"/>
                <a:buNone/>
              </a:pPr>
              <a:r>
                <a:rPr lang="pt-PT" sz="1600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</a:rPr>
                <a:t>Qual das seguintes </a:t>
              </a:r>
              <a:r>
                <a:rPr lang="pt-PT" sz="1600" b="1" dirty="0">
                  <a:solidFill>
                    <a:srgbClr val="006699"/>
                  </a:solidFill>
                </a:rPr>
                <a:t>fontes de poluição</a:t>
              </a:r>
              <a:r>
                <a:rPr lang="pt-PT" sz="1600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</a:rPr>
                <a:t> polui o solo e as </a:t>
              </a:r>
              <a:r>
                <a:rPr lang="pt-PT" sz="1600">
                  <a:solidFill>
                    <a:srgbClr val="555555"/>
                  </a:solidFill>
                  <a:latin typeface="Arial" pitchFamily="34" charset="0"/>
                  <a:cs typeface="Arial" pitchFamily="34" charset="0"/>
                </a:rPr>
                <a:t>águas subterrâneas?</a:t>
              </a:r>
              <a:endParaRPr lang="pt-PT" sz="1600" dirty="0">
                <a:solidFill>
                  <a:srgbClr val="555555"/>
                </a:solidFill>
                <a:latin typeface="Arial" pitchFamily="34" charset="0"/>
                <a:cs typeface="Arial" pitchFamily="34" charset="0"/>
              </a:endParaRPr>
            </a:p>
            <a:p>
              <a:pPr algn="just">
                <a:lnSpc>
                  <a:spcPct val="150000"/>
                </a:lnSpc>
              </a:pPr>
              <a:r>
                <a:rPr lang="pt-PT" sz="1600" b="1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</a:rPr>
                <a:t>a.</a:t>
              </a:r>
              <a:r>
                <a:rPr lang="pt-PT" sz="1600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</a:rPr>
                <a:t> </a:t>
              </a:r>
              <a:r>
                <a:rPr lang="pt-PT" sz="1600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  <a:hlinkClick r:id="rId2" action="ppaction://hlinksldjump"/>
                </a:rPr>
                <a:t>Derrames de petróleo</a:t>
              </a:r>
              <a:r>
                <a:rPr lang="pt-PT" sz="1600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</a:rPr>
                <a:t>. </a:t>
              </a:r>
            </a:p>
          </p:txBody>
        </p:sp>
        <p:sp>
          <p:nvSpPr>
            <p:cNvPr id="5" name="Rectângulo 4">
              <a:extLst>
                <a:ext uri="{FF2B5EF4-FFF2-40B4-BE49-F238E27FC236}">
                  <a16:creationId xmlns:a16="http://schemas.microsoft.com/office/drawing/2014/main" id="{A3A87770-7DD5-42B8-BAF8-94D5440F24DD}"/>
                </a:ext>
              </a:extLst>
            </p:cNvPr>
            <p:cNvSpPr/>
            <p:nvPr/>
          </p:nvSpPr>
          <p:spPr>
            <a:xfrm>
              <a:off x="395536" y="2340496"/>
              <a:ext cx="8484904" cy="423664"/>
            </a:xfrm>
            <a:prstGeom prst="rect">
              <a:avLst/>
            </a:prstGeom>
            <a:solidFill>
              <a:schemeClr val="accent6">
                <a:lumMod val="20000"/>
                <a:lumOff val="80000"/>
                <a:alpha val="80000"/>
              </a:schemeClr>
            </a:solidFill>
          </p:spPr>
          <p:txBody>
            <a:bodyPr vert="horz" lIns="91440" tIns="45720" rIns="91440" bIns="45720" rtlCol="0">
              <a:no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pt-PT" sz="1600" b="1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</a:rPr>
                <a:t>b.</a:t>
              </a:r>
              <a:r>
                <a:rPr lang="pt-PT" sz="1600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</a:rPr>
                <a:t> </a:t>
              </a:r>
              <a:r>
                <a:rPr lang="pt-PT" sz="1600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  <a:hlinkClick r:id="rId2" action="ppaction://hlinksldjump"/>
                </a:rPr>
                <a:t>Depósitos de lixo a céu aberto</a:t>
              </a:r>
              <a:r>
                <a:rPr lang="pt-PT" sz="1600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</a:rPr>
                <a:t>. </a:t>
              </a:r>
            </a:p>
          </p:txBody>
        </p:sp>
        <p:sp>
          <p:nvSpPr>
            <p:cNvPr id="6" name="Rectângulo 4">
              <a:extLst>
                <a:ext uri="{FF2B5EF4-FFF2-40B4-BE49-F238E27FC236}">
                  <a16:creationId xmlns:a16="http://schemas.microsoft.com/office/drawing/2014/main" id="{28C2A66A-9DFB-4F68-A29A-CF88F5ABE083}"/>
                </a:ext>
              </a:extLst>
            </p:cNvPr>
            <p:cNvSpPr/>
            <p:nvPr/>
          </p:nvSpPr>
          <p:spPr>
            <a:xfrm>
              <a:off x="395536" y="2824107"/>
              <a:ext cx="8484904" cy="487288"/>
            </a:xfrm>
            <a:prstGeom prst="rect">
              <a:avLst/>
            </a:prstGeom>
            <a:solidFill>
              <a:schemeClr val="accent6">
                <a:lumMod val="20000"/>
                <a:lumOff val="80000"/>
                <a:alpha val="80000"/>
              </a:schemeClr>
            </a:solidFill>
          </p:spPr>
          <p:txBody>
            <a:bodyPr vert="horz" lIns="91440" tIns="45720" rIns="91440" bIns="45720" rtlCol="0">
              <a:no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pt-PT" sz="1600" b="1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</a:rPr>
                <a:t>c.</a:t>
              </a:r>
              <a:r>
                <a:rPr lang="pt-PT" sz="1600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</a:rPr>
                <a:t> </a:t>
              </a:r>
              <a:r>
                <a:rPr lang="pt-PT" sz="1600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  <a:hlinkClick r:id="rId3" action="ppaction://hlinksldjump"/>
                </a:rPr>
                <a:t>Utilização de fertilizantes</a:t>
              </a:r>
              <a:r>
                <a:rPr lang="pt-PT" sz="1600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</a:rPr>
                <a:t>. </a:t>
              </a:r>
            </a:p>
          </p:txBody>
        </p:sp>
        <p:sp>
          <p:nvSpPr>
            <p:cNvPr id="7" name="Rectângulo 4">
              <a:extLst>
                <a:ext uri="{FF2B5EF4-FFF2-40B4-BE49-F238E27FC236}">
                  <a16:creationId xmlns:a16="http://schemas.microsoft.com/office/drawing/2014/main" id="{231CBE88-3AA2-4813-A653-23A945A1F6DF}"/>
                </a:ext>
              </a:extLst>
            </p:cNvPr>
            <p:cNvSpPr/>
            <p:nvPr/>
          </p:nvSpPr>
          <p:spPr>
            <a:xfrm>
              <a:off x="395536" y="3371342"/>
              <a:ext cx="8484904" cy="478904"/>
            </a:xfrm>
            <a:prstGeom prst="rect">
              <a:avLst/>
            </a:prstGeom>
            <a:solidFill>
              <a:schemeClr val="accent6">
                <a:lumMod val="20000"/>
                <a:lumOff val="80000"/>
                <a:alpha val="80000"/>
              </a:schemeClr>
            </a:solidFill>
          </p:spPr>
          <p:txBody>
            <a:bodyPr vert="horz" lIns="91440" tIns="45720" rIns="91440" bIns="45720" rtlCol="0">
              <a:no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pt-PT" sz="1600" b="1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</a:rPr>
                <a:t>d. </a:t>
              </a:r>
              <a:r>
                <a:rPr lang="pt-PT" sz="1600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  <a:hlinkClick r:id="rId2" action="ppaction://hlinksldjump"/>
                </a:rPr>
                <a:t>Libertação de gases poluentes pelas indústrias</a:t>
              </a:r>
              <a:r>
                <a:rPr lang="pt-PT" sz="1600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</a:rPr>
                <a:t>. </a:t>
              </a:r>
            </a:p>
          </p:txBody>
        </p:sp>
        <p:sp>
          <p:nvSpPr>
            <p:cNvPr id="8" name="Rectângulo 4">
              <a:extLst>
                <a:ext uri="{FF2B5EF4-FFF2-40B4-BE49-F238E27FC236}">
                  <a16:creationId xmlns:a16="http://schemas.microsoft.com/office/drawing/2014/main" id="{7FB2A26D-3141-4132-9742-2B0154F7DAAF}"/>
                </a:ext>
              </a:extLst>
            </p:cNvPr>
            <p:cNvSpPr/>
            <p:nvPr/>
          </p:nvSpPr>
          <p:spPr>
            <a:xfrm>
              <a:off x="395536" y="3910193"/>
              <a:ext cx="8484904" cy="542528"/>
            </a:xfrm>
            <a:prstGeom prst="rect">
              <a:avLst/>
            </a:prstGeom>
            <a:solidFill>
              <a:schemeClr val="accent6">
                <a:lumMod val="20000"/>
                <a:lumOff val="80000"/>
                <a:alpha val="80000"/>
              </a:schemeClr>
            </a:solidFill>
          </p:spPr>
          <p:txBody>
            <a:bodyPr vert="horz" lIns="91440" tIns="45720" rIns="91440" bIns="45720" rtlCol="0">
              <a:no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pt-PT" sz="1600" b="1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</a:rPr>
                <a:t>e. </a:t>
              </a:r>
              <a:r>
                <a:rPr lang="pt-PT" sz="1600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  <a:hlinkClick r:id="rId2" action="ppaction://hlinksldjump"/>
                </a:rPr>
                <a:t>Resíduos urbanos resultantes da ausência de saneamento</a:t>
              </a:r>
              <a:r>
                <a:rPr lang="pt-PT" sz="1600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</a:rPr>
                <a:t>.</a:t>
              </a:r>
            </a:p>
            <a:p>
              <a:pPr algn="just">
                <a:lnSpc>
                  <a:spcPct val="150000"/>
                </a:lnSpc>
              </a:pPr>
              <a:r>
                <a:rPr lang="pt-PT" sz="1600" dirty="0">
                  <a:solidFill>
                    <a:srgbClr val="555555"/>
                  </a:solidFill>
                  <a:latin typeface="Arial" pitchFamily="34" charset="0"/>
                  <a:cs typeface="Arial" pitchFamily="34" charset="0"/>
                </a:rPr>
                <a:t>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89082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00000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9177197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3608" y="1124744"/>
            <a:ext cx="7200000" cy="4680000"/>
          </a:xfrm>
          <a:solidFill>
            <a:schemeClr val="accent2">
              <a:lumMod val="60000"/>
              <a:lumOff val="40000"/>
            </a:schemeClr>
          </a:solidFill>
          <a:effectLst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marL="0" indent="0" algn="ctr">
              <a:buNone/>
            </a:pPr>
            <a:r>
              <a:rPr lang="pt-PT" sz="3600" b="1" dirty="0">
                <a:solidFill>
                  <a:schemeClr val="accent6">
                    <a:lumMod val="50000"/>
                  </a:schemeClr>
                </a:solidFill>
              </a:rPr>
              <a:t>Errado </a:t>
            </a:r>
            <a:r>
              <a:rPr lang="pt-PT" sz="4800" b="1" dirty="0">
                <a:solidFill>
                  <a:schemeClr val="accent6">
                    <a:lumMod val="50000"/>
                  </a:schemeClr>
                </a:solidFill>
                <a:sym typeface="Wingdings"/>
              </a:rPr>
              <a:t></a:t>
            </a:r>
            <a:endParaRPr lang="pt-PT" sz="3600" b="1" dirty="0">
              <a:solidFill>
                <a:schemeClr val="accent6">
                  <a:lumMod val="50000"/>
                </a:schemeClr>
              </a:solidFill>
            </a:endParaRPr>
          </a:p>
          <a:p>
            <a:pPr marL="0" indent="0" algn="ctr">
              <a:buNone/>
            </a:pPr>
            <a:r>
              <a:rPr lang="pt-PT" sz="6000" b="1" dirty="0">
                <a:solidFill>
                  <a:schemeClr val="accent6">
                    <a:lumMod val="50000"/>
                  </a:schemeClr>
                </a:solidFill>
              </a:rPr>
              <a:t>Tenta outra vez</a:t>
            </a:r>
            <a:r>
              <a:rPr lang="pt-PT" sz="4800" b="1" dirty="0">
                <a:solidFill>
                  <a:schemeClr val="accent6">
                    <a:lumMod val="50000"/>
                  </a:schemeClr>
                </a:solidFill>
              </a:rPr>
              <a:t>!</a:t>
            </a:r>
          </a:p>
        </p:txBody>
      </p:sp>
      <p:sp>
        <p:nvSpPr>
          <p:cNvPr id="2" name="Rectangle 1"/>
          <p:cNvSpPr/>
          <p:nvPr/>
        </p:nvSpPr>
        <p:spPr>
          <a:xfrm>
            <a:off x="2536509" y="5863883"/>
            <a:ext cx="403187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t-PT" b="1" dirty="0">
                <a:solidFill>
                  <a:schemeClr val="accent6">
                    <a:lumMod val="50000"/>
                  </a:schemeClr>
                </a:solidFill>
              </a:rPr>
              <a:t>(clica </a:t>
            </a:r>
            <a:r>
              <a:rPr lang="pt-PT" b="1" dirty="0">
                <a:solidFill>
                  <a:schemeClr val="accent6">
                    <a:lumMod val="50000"/>
                  </a:schemeClr>
                </a:solidFill>
                <a:hlinkClick r:id="rId2" action="ppaction://hlinksldjump"/>
              </a:rPr>
              <a:t>aqui</a:t>
            </a:r>
            <a:r>
              <a:rPr lang="pt-PT" b="1" dirty="0">
                <a:solidFill>
                  <a:schemeClr val="accent6">
                    <a:lumMod val="50000"/>
                  </a:schemeClr>
                </a:solidFill>
              </a:rPr>
              <a:t> para voltares à questão)</a:t>
            </a:r>
          </a:p>
        </p:txBody>
      </p:sp>
    </p:spTree>
    <p:extLst>
      <p:ext uri="{BB962C8B-B14F-4D97-AF65-F5344CB8AC3E}">
        <p14:creationId xmlns:p14="http://schemas.microsoft.com/office/powerpoint/2010/main" val="17120641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1007554" y="1125314"/>
            <a:ext cx="7200900" cy="4679950"/>
          </a:xfrm>
          <a:ln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marL="0" indent="0" algn="ctr">
              <a:buNone/>
            </a:pPr>
            <a:r>
              <a:rPr lang="pt-PT" sz="4400" b="1" dirty="0">
                <a:solidFill>
                  <a:schemeClr val="accent6">
                    <a:lumMod val="75000"/>
                  </a:schemeClr>
                </a:solidFill>
              </a:rPr>
              <a:t>Parabéns! </a:t>
            </a:r>
          </a:p>
          <a:p>
            <a:pPr marL="0" indent="0" algn="ctr">
              <a:buNone/>
            </a:pPr>
            <a:r>
              <a:rPr lang="pt-PT" sz="6600" b="1" dirty="0">
                <a:solidFill>
                  <a:schemeClr val="accent6">
                    <a:lumMod val="75000"/>
                  </a:schemeClr>
                </a:solidFill>
              </a:rPr>
              <a:t>Acertaste</a:t>
            </a:r>
            <a:r>
              <a:rPr lang="pt-PT" sz="4400" b="1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pt-PT" sz="6600" b="1" dirty="0">
                <a:solidFill>
                  <a:schemeClr val="accent6">
                    <a:lumMod val="75000"/>
                  </a:schemeClr>
                </a:solidFill>
                <a:sym typeface="Wingdings"/>
              </a:rPr>
              <a:t></a:t>
            </a:r>
          </a:p>
        </p:txBody>
      </p:sp>
      <p:sp>
        <p:nvSpPr>
          <p:cNvPr id="4" name="Rectangle 3"/>
          <p:cNvSpPr/>
          <p:nvPr/>
        </p:nvSpPr>
        <p:spPr>
          <a:xfrm>
            <a:off x="2339752" y="5867980"/>
            <a:ext cx="453650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b="1" dirty="0">
                <a:solidFill>
                  <a:schemeClr val="accent6">
                    <a:lumMod val="50000"/>
                  </a:schemeClr>
                </a:solidFill>
              </a:rPr>
              <a:t>(clica </a:t>
            </a:r>
            <a:r>
              <a:rPr lang="pt-PT" b="1" dirty="0">
                <a:solidFill>
                  <a:schemeClr val="accent6">
                    <a:lumMod val="50000"/>
                  </a:schemeClr>
                </a:solidFill>
                <a:hlinkClick r:id="rId2" action="ppaction://hlinksldjump"/>
              </a:rPr>
              <a:t>aqui</a:t>
            </a:r>
            <a:r>
              <a:rPr lang="pt-PT" b="1" dirty="0">
                <a:solidFill>
                  <a:schemeClr val="accent6">
                    <a:lumMod val="50000"/>
                  </a:schemeClr>
                </a:solidFill>
              </a:rPr>
              <a:t> para voltares à questão)</a:t>
            </a:r>
          </a:p>
        </p:txBody>
      </p:sp>
    </p:spTree>
    <p:extLst>
      <p:ext uri="{BB962C8B-B14F-4D97-AF65-F5344CB8AC3E}">
        <p14:creationId xmlns:p14="http://schemas.microsoft.com/office/powerpoint/2010/main" val="1687399124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Raiz">
      <a:dk1>
        <a:srgbClr val="555555"/>
      </a:dk1>
      <a:lt1>
        <a:srgbClr val="555555"/>
      </a:lt1>
      <a:dk2>
        <a:srgbClr val="FFFFFF"/>
      </a:dk2>
      <a:lt2>
        <a:srgbClr val="FFFFFF"/>
      </a:lt2>
      <a:accent1>
        <a:srgbClr val="96C832"/>
      </a:accent1>
      <a:accent2>
        <a:srgbClr val="7F7F7F"/>
      </a:accent2>
      <a:accent3>
        <a:srgbClr val="92D050"/>
      </a:accent3>
      <a:accent4>
        <a:srgbClr val="96C832"/>
      </a:accent4>
      <a:accent5>
        <a:srgbClr val="7F7F7F"/>
      </a:accent5>
      <a:accent6>
        <a:srgbClr val="555555"/>
      </a:accent6>
      <a:hlink>
        <a:srgbClr val="96C832"/>
      </a:hlink>
      <a:folHlink>
        <a:srgbClr val="555555"/>
      </a:folHlink>
    </a:clrScheme>
    <a:fontScheme name="Personalizado 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105</TotalTime>
  <Words>223</Words>
  <Application>Microsoft Office PowerPoint</Application>
  <PresentationFormat>On-screen Show (4:3)</PresentationFormat>
  <Paragraphs>38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Wingdings</vt:lpstr>
      <vt:lpstr>1_Office Theme</vt:lpstr>
      <vt:lpstr>A POLUIÇÃO E O HOMEM</vt:lpstr>
      <vt:lpstr>POLUIÇÃO</vt:lpstr>
      <vt:lpstr>PowerPoint Presentation</vt:lpstr>
      <vt:lpstr>Poluição do solo</vt:lpstr>
      <vt:lpstr>PowerPoint Presentation</vt:lpstr>
      <vt:lpstr>Clica na resposta  correta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POLUIÇÃO E O HOMEM</dc:title>
  <dc:creator>Alexandra</dc:creator>
  <cp:lastModifiedBy>Joana Fernandes Gomes</cp:lastModifiedBy>
  <cp:revision>17</cp:revision>
  <dcterms:created xsi:type="dcterms:W3CDTF">2017-06-13T17:25:11Z</dcterms:created>
  <dcterms:modified xsi:type="dcterms:W3CDTF">2017-09-05T09:27:29Z</dcterms:modified>
</cp:coreProperties>
</file>