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sldIdLst>
    <p:sldId id="256" r:id="rId2"/>
    <p:sldId id="288" r:id="rId3"/>
    <p:sldId id="293" r:id="rId4"/>
    <p:sldId id="294" r:id="rId5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28D33"/>
    <a:srgbClr val="15D9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2066" autoAdjust="0"/>
  </p:normalViewPr>
  <p:slideViewPr>
    <p:cSldViewPr>
      <p:cViewPr varScale="1">
        <p:scale>
          <a:sx n="102" d="100"/>
          <a:sy n="102" d="100"/>
        </p:scale>
        <p:origin x="1278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E14506-E360-2E41-B295-2A29540C8B8B}" type="datetimeFigureOut">
              <a:t>01-09-2017</a:t>
            </a:fld>
            <a:endParaRPr lang="pt-P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72F746-E96F-D14F-AD6A-7D3F5F61799B}" type="slidenum"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293401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555555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pt-P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3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1337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78515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179512" y="6642556"/>
            <a:ext cx="86409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Estes  conteúdos não podem ser reproduzidos, copiados, alterados ou partilhados, no todo ou em parte, sem a autorização escrita da Raiz Editora.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40271667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C270875-E729-438F-AD64-DA10B3256A5A}" type="datetimeFigureOut">
              <a:rPr lang="pt-PT" smtClean="0"/>
              <a:t>01-09-2017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7AC85B3-BB92-4040-8F52-E774985663B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1290596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0875-E729-438F-AD64-DA10B3256A5A}" type="datetimeFigureOut">
              <a:rPr lang="pt-PT" smtClean="0"/>
              <a:t>01-09-2017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C85B3-BB92-4040-8F52-E774985663B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7229327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35696" y="172269"/>
            <a:ext cx="6192688" cy="8084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pt-P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75340"/>
            <a:ext cx="8229600" cy="4493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PT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8695" y="116632"/>
            <a:ext cx="675793" cy="827998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179512" y="6381328"/>
            <a:ext cx="87849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b="1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Ciência viva</a:t>
            </a:r>
            <a:r>
              <a:rPr lang="pt-PT" sz="800" b="1" baseline="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/ 6.º ano </a:t>
            </a:r>
            <a:endParaRPr lang="pt-PT" sz="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© Raiz Editora, 2017.</a:t>
            </a:r>
            <a:r>
              <a:rPr lang="en-US" sz="8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Todos os direitos reservados. </a:t>
            </a:r>
            <a:endParaRPr lang="en-US" sz="800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64" y="44624"/>
            <a:ext cx="2125072" cy="971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0489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rgbClr val="96C832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555555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accent3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accent4">
              <a:lumMod val="60000"/>
              <a:lumOff val="40000"/>
            </a:schemeClr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accent4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 txBox="1">
            <a:spLocks/>
          </p:cNvSpPr>
          <p:nvPr/>
        </p:nvSpPr>
        <p:spPr>
          <a:xfrm>
            <a:off x="0" y="4221088"/>
            <a:ext cx="9144000" cy="1512168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0000"/>
          </a:bodyPr>
          <a:lstStyle>
            <a:lvl1pPr algn="ctr">
              <a:spcBef>
                <a:spcPct val="0"/>
              </a:spcBef>
              <a:buNone/>
              <a:defRPr sz="60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j-lt"/>
                <a:cs typeface="+mj-cs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pt-PT" dirty="0"/>
              <a:t>Saúde na primeira infância</a:t>
            </a:r>
          </a:p>
        </p:txBody>
      </p:sp>
    </p:spTree>
    <p:extLst>
      <p:ext uri="{BB962C8B-B14F-4D97-AF65-F5344CB8AC3E}">
        <p14:creationId xmlns:p14="http://schemas.microsoft.com/office/powerpoint/2010/main" val="342867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Nadar, Pato, Acessórios De Banho, Amarelo, Bil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3801" y="1484784"/>
            <a:ext cx="3635896" cy="257542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19672" y="342108"/>
            <a:ext cx="6552728" cy="808459"/>
          </a:xfr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PT" sz="3200" b="1" dirty="0">
                <a:ln w="19050">
                  <a:solidFill>
                    <a:srgbClr val="003366"/>
                  </a:solidFill>
                  <a:prstDash val="solid"/>
                </a:ln>
                <a:solidFill>
                  <a:srgbClr val="006699"/>
                </a:solidFill>
                <a:latin typeface="+mj-lt"/>
                <a:cs typeface="+mj-cs"/>
              </a:rPr>
              <a:t>Saúde</a:t>
            </a:r>
            <a:r>
              <a:rPr lang="pt-PT" b="1" dirty="0">
                <a:ln w="19050">
                  <a:solidFill>
                    <a:srgbClr val="003366"/>
                  </a:solidFill>
                  <a:prstDash val="solid"/>
                </a:ln>
                <a:solidFill>
                  <a:srgbClr val="006699"/>
                </a:solidFill>
                <a:latin typeface="+mj-lt"/>
                <a:cs typeface="+mj-cs"/>
              </a:rPr>
              <a:t> na primeira </a:t>
            </a:r>
            <a:br>
              <a:rPr lang="pt-PT" b="1" dirty="0">
                <a:ln w="19050">
                  <a:solidFill>
                    <a:srgbClr val="003366"/>
                  </a:solidFill>
                  <a:prstDash val="solid"/>
                </a:ln>
                <a:solidFill>
                  <a:srgbClr val="006699"/>
                </a:solidFill>
                <a:latin typeface="+mj-lt"/>
                <a:cs typeface="+mj-cs"/>
              </a:rPr>
            </a:br>
            <a:r>
              <a:rPr lang="pt-PT" b="1" dirty="0">
                <a:ln w="19050">
                  <a:solidFill>
                    <a:srgbClr val="003366"/>
                  </a:solidFill>
                  <a:prstDash val="solid"/>
                </a:ln>
                <a:solidFill>
                  <a:srgbClr val="006699"/>
                </a:solidFill>
                <a:latin typeface="+mj-lt"/>
                <a:cs typeface="+mj-cs"/>
              </a:rPr>
              <a:t>infância 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38919" y="1844824"/>
            <a:ext cx="4557117" cy="1189445"/>
          </a:xfrm>
          <a:prstGeom prst="wedgeRoundRectCallout">
            <a:avLst>
              <a:gd name="adj1" fmla="val 74962"/>
              <a:gd name="adj2" fmla="val -28007"/>
              <a:gd name="adj3" fmla="val 16667"/>
            </a:avLst>
          </a:prstGeom>
          <a:solidFill>
            <a:schemeClr val="bg2">
              <a:lumMod val="95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pt-PT" sz="1400" dirty="0"/>
              <a:t>O</a:t>
            </a:r>
            <a:r>
              <a:rPr lang="pt-PT" sz="1400" b="1" dirty="0"/>
              <a:t> </a:t>
            </a:r>
            <a:r>
              <a:rPr lang="pt-PT" sz="1400" dirty="0"/>
              <a:t>bebé deve tomar </a:t>
            </a:r>
            <a:r>
              <a:rPr lang="pt-PT" sz="1400" b="1" dirty="0">
                <a:solidFill>
                  <a:srgbClr val="006699"/>
                </a:solidFill>
              </a:rPr>
              <a:t>um banho diário </a:t>
            </a:r>
            <a:r>
              <a:rPr lang="pt-PT" sz="1400" dirty="0"/>
              <a:t>e frequentar espaços asseados. As roupas e brinquedos também devem estar </a:t>
            </a:r>
            <a:r>
              <a:rPr lang="pt-PT" sz="1400" b="1" dirty="0">
                <a:solidFill>
                  <a:srgbClr val="006699"/>
                </a:solidFill>
              </a:rPr>
              <a:t>limpos</a:t>
            </a:r>
            <a:r>
              <a:rPr lang="pt-PT" sz="1400" dirty="0"/>
              <a:t>.</a:t>
            </a:r>
          </a:p>
          <a:p>
            <a:pPr algn="just">
              <a:lnSpc>
                <a:spcPct val="150000"/>
              </a:lnSpc>
            </a:pPr>
            <a:endParaRPr lang="pt-PT" sz="1400" dirty="0"/>
          </a:p>
        </p:txBody>
      </p:sp>
      <p:pic>
        <p:nvPicPr>
          <p:cNvPr id="1028" name="Picture 4" descr="Ato, Mulher, Feminino, Nu, Erótico, Nudes, Mamãe, Bebê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429000"/>
            <a:ext cx="3890804" cy="259386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Marcador de Posição de Conteúdo 2"/>
          <p:cNvSpPr txBox="1">
            <a:spLocks/>
          </p:cNvSpPr>
          <p:nvPr/>
        </p:nvSpPr>
        <p:spPr>
          <a:xfrm>
            <a:off x="4331184" y="4293096"/>
            <a:ext cx="4608513" cy="2295313"/>
          </a:xfrm>
          <a:prstGeom prst="wedgeRoundRectCallout">
            <a:avLst>
              <a:gd name="adj1" fmla="val -63569"/>
              <a:gd name="adj2" fmla="val -37432"/>
              <a:gd name="adj3" fmla="val 16667"/>
            </a:avLst>
          </a:prstGeom>
          <a:solidFill>
            <a:schemeClr val="bg2">
              <a:lumMod val="95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buFont typeface="Arial" pitchFamily="34" charset="0"/>
              <a:buNone/>
            </a:pPr>
            <a:r>
              <a:rPr lang="pt-PT" sz="1400" dirty="0"/>
              <a:t>O </a:t>
            </a:r>
            <a:r>
              <a:rPr lang="pt-PT" sz="1400" b="1" dirty="0">
                <a:solidFill>
                  <a:srgbClr val="006699"/>
                </a:solidFill>
              </a:rPr>
              <a:t>leite materno</a:t>
            </a:r>
            <a:r>
              <a:rPr lang="pt-PT" sz="1400" b="1" dirty="0"/>
              <a:t>:</a:t>
            </a:r>
          </a:p>
          <a:p>
            <a:pPr algn="just">
              <a:lnSpc>
                <a:spcPct val="150000"/>
              </a:lnSpc>
            </a:pPr>
            <a:r>
              <a:rPr lang="pt-PT" sz="1400" b="1" dirty="0"/>
              <a:t> </a:t>
            </a:r>
            <a:r>
              <a:rPr lang="pt-PT" sz="1400" dirty="0"/>
              <a:t>é </a:t>
            </a:r>
            <a:r>
              <a:rPr lang="pt-PT" sz="1400" b="1" dirty="0">
                <a:solidFill>
                  <a:srgbClr val="006699"/>
                </a:solidFill>
              </a:rPr>
              <a:t>completo</a:t>
            </a:r>
            <a:r>
              <a:rPr lang="pt-PT" sz="1400" b="1" dirty="0"/>
              <a:t> </a:t>
            </a:r>
            <a:r>
              <a:rPr lang="pt-PT" sz="1400" dirty="0"/>
              <a:t>e</a:t>
            </a:r>
            <a:r>
              <a:rPr lang="pt-PT" sz="1400" b="1" dirty="0"/>
              <a:t> </a:t>
            </a:r>
            <a:r>
              <a:rPr lang="pt-PT" sz="1400" b="1" dirty="0">
                <a:solidFill>
                  <a:srgbClr val="006699"/>
                </a:solidFill>
              </a:rPr>
              <a:t>adaptado ao desenvolvimento</a:t>
            </a:r>
            <a:r>
              <a:rPr lang="pt-PT" sz="1400" b="1" dirty="0"/>
              <a:t> </a:t>
            </a:r>
            <a:r>
              <a:rPr lang="pt-PT" sz="1400" dirty="0"/>
              <a:t>da criança;</a:t>
            </a:r>
          </a:p>
          <a:p>
            <a:pPr algn="just">
              <a:lnSpc>
                <a:spcPct val="150000"/>
              </a:lnSpc>
            </a:pPr>
            <a:r>
              <a:rPr lang="pt-PT" sz="1400" dirty="0"/>
              <a:t> garante a proteção </a:t>
            </a:r>
            <a:r>
              <a:rPr lang="pt-PT" sz="1400" b="1" dirty="0">
                <a:solidFill>
                  <a:srgbClr val="006699"/>
                </a:solidFill>
              </a:rPr>
              <a:t>contra micro-organismos</a:t>
            </a:r>
            <a:r>
              <a:rPr lang="pt-PT" sz="1400" dirty="0"/>
              <a:t>;</a:t>
            </a:r>
          </a:p>
          <a:p>
            <a:pPr algn="just">
              <a:lnSpc>
                <a:spcPct val="150000"/>
              </a:lnSpc>
            </a:pPr>
            <a:r>
              <a:rPr lang="pt-PT" sz="1400" dirty="0"/>
              <a:t>Reforça </a:t>
            </a:r>
            <a:r>
              <a:rPr lang="pt-PT" sz="1400" b="1" dirty="0">
                <a:solidFill>
                  <a:srgbClr val="006699"/>
                </a:solidFill>
              </a:rPr>
              <a:t>laços afetivos entre mãe e bebé</a:t>
            </a:r>
            <a:r>
              <a:rPr lang="pt-PT" sz="1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585060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81752" y="1925387"/>
            <a:ext cx="4519447" cy="3547898"/>
          </a:xfrm>
          <a:prstGeom prst="foldedCorner">
            <a:avLst/>
          </a:prstGeom>
          <a:solidFill>
            <a:schemeClr val="bg2">
              <a:lumMod val="95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 fontScale="92500"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pt-PT" sz="1600" dirty="0"/>
              <a:t>Deve-se zelar pela </a:t>
            </a:r>
            <a:r>
              <a:rPr lang="pt-PT" sz="1600" b="1" dirty="0"/>
              <a:t>segurança do bebé</a:t>
            </a:r>
            <a:r>
              <a:rPr lang="pt-PT" sz="1600" dirty="0"/>
              <a:t>:</a:t>
            </a:r>
          </a:p>
          <a:p>
            <a:pPr algn="just">
              <a:lnSpc>
                <a:spcPct val="150000"/>
              </a:lnSpc>
            </a:pPr>
            <a:r>
              <a:rPr lang="pt-PT" sz="1600" dirty="0"/>
              <a:t> colocando os produtos tóxicos </a:t>
            </a:r>
            <a:r>
              <a:rPr lang="pt-PT" sz="1600" b="1" dirty="0"/>
              <a:t>fora do alcance da criança</a:t>
            </a:r>
            <a:r>
              <a:rPr lang="pt-PT" sz="1600" dirty="0"/>
              <a:t>; </a:t>
            </a:r>
          </a:p>
          <a:p>
            <a:pPr algn="just">
              <a:lnSpc>
                <a:spcPct val="150000"/>
              </a:lnSpc>
            </a:pPr>
            <a:r>
              <a:rPr lang="pt-PT" sz="1600" b="1" dirty="0"/>
              <a:t>protegendo as esquinas </a:t>
            </a:r>
            <a:r>
              <a:rPr lang="pt-PT" sz="1600" dirty="0"/>
              <a:t>dos móveis; </a:t>
            </a:r>
          </a:p>
          <a:p>
            <a:pPr algn="just">
              <a:lnSpc>
                <a:spcPct val="150000"/>
              </a:lnSpc>
            </a:pPr>
            <a:r>
              <a:rPr lang="pt-PT" sz="1600" dirty="0"/>
              <a:t>usando </a:t>
            </a:r>
            <a:r>
              <a:rPr lang="pt-PT" sz="1600" b="1" dirty="0"/>
              <a:t>protetores de tomadas </a:t>
            </a:r>
            <a:r>
              <a:rPr lang="pt-PT" sz="1600" dirty="0"/>
              <a:t>elétricas; </a:t>
            </a:r>
          </a:p>
          <a:p>
            <a:pPr algn="just">
              <a:lnSpc>
                <a:spcPct val="150000"/>
              </a:lnSpc>
            </a:pPr>
            <a:r>
              <a:rPr lang="pt-PT" sz="1600" dirty="0"/>
              <a:t>utilizando </a:t>
            </a:r>
            <a:r>
              <a:rPr lang="pt-PT" sz="1600" b="1" dirty="0"/>
              <a:t>cadeirinhas</a:t>
            </a:r>
            <a:r>
              <a:rPr lang="pt-PT" sz="1600" dirty="0"/>
              <a:t> adaptadas ao peso do bebé, em todas as viagens de automóvel.</a:t>
            </a:r>
          </a:p>
        </p:txBody>
      </p:sp>
      <p:pic>
        <p:nvPicPr>
          <p:cNvPr id="2056" name="Picture 8" descr="Cabo De Extensão, Electricidade, Tomada De Corrent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856" b="89835" l="9699" r="95652">
                        <a14:foregroundMark x1="30769" y1="7092" x2="30769" y2="7092"/>
                        <a14:foregroundMark x1="95652" y1="70449" x2="95652" y2="7044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7793" y="4819029"/>
            <a:ext cx="3032796" cy="214191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B0AE7FD-AEFC-4D64-AC8D-8C951A3DCB6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30211" y="4320646"/>
            <a:ext cx="3435188" cy="2503611"/>
          </a:xfrm>
          <a:prstGeom prst="rect">
            <a:avLst/>
          </a:prstGeom>
        </p:spPr>
      </p:pic>
      <p:pic>
        <p:nvPicPr>
          <p:cNvPr id="2050" name="Picture 2" descr="https://upload.wikimedia.org/wikipedia/commons/7/76/Cadeirinha_%2822155065274%29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4093" y="1450613"/>
            <a:ext cx="3890395" cy="25935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Sem Entrada, Parar, Negócios, Restrito, Proibição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9177" y="5165208"/>
            <a:ext cx="2191334" cy="1657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Verificar, Check List, Gancho, Pássaro, Marca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1761" y="2420167"/>
            <a:ext cx="1502239" cy="1624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ítulo 1">
            <a:extLst>
              <a:ext uri="{FF2B5EF4-FFF2-40B4-BE49-F238E27FC236}">
                <a16:creationId xmlns:a16="http://schemas.microsoft.com/office/drawing/2014/main" id="{7C9CF090-5ED7-4FBD-B55B-2A9056EFA99F}"/>
              </a:ext>
            </a:extLst>
          </p:cNvPr>
          <p:cNvSpPr txBox="1">
            <a:spLocks/>
          </p:cNvSpPr>
          <p:nvPr/>
        </p:nvSpPr>
        <p:spPr>
          <a:xfrm>
            <a:off x="1619672" y="342108"/>
            <a:ext cx="6552728" cy="808459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96C832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pt-PT" sz="3200" b="1">
                <a:ln w="19050">
                  <a:solidFill>
                    <a:srgbClr val="003366"/>
                  </a:solidFill>
                  <a:prstDash val="solid"/>
                </a:ln>
                <a:solidFill>
                  <a:srgbClr val="006699"/>
                </a:solidFill>
                <a:latin typeface="+mj-lt"/>
                <a:cs typeface="+mj-cs"/>
              </a:rPr>
              <a:t>Saúde</a:t>
            </a:r>
            <a:r>
              <a:rPr lang="pt-PT" b="1">
                <a:ln w="19050">
                  <a:solidFill>
                    <a:srgbClr val="003366"/>
                  </a:solidFill>
                  <a:prstDash val="solid"/>
                </a:ln>
                <a:solidFill>
                  <a:srgbClr val="006699"/>
                </a:solidFill>
                <a:latin typeface="+mj-lt"/>
                <a:cs typeface="+mj-cs"/>
              </a:rPr>
              <a:t> na primeira </a:t>
            </a:r>
            <a:br>
              <a:rPr lang="pt-PT" b="1">
                <a:ln w="19050">
                  <a:solidFill>
                    <a:srgbClr val="003366"/>
                  </a:solidFill>
                  <a:prstDash val="solid"/>
                </a:ln>
                <a:solidFill>
                  <a:srgbClr val="006699"/>
                </a:solidFill>
                <a:latin typeface="+mj-lt"/>
                <a:cs typeface="+mj-cs"/>
              </a:rPr>
            </a:br>
            <a:r>
              <a:rPr lang="pt-PT" b="1">
                <a:ln w="19050">
                  <a:solidFill>
                    <a:srgbClr val="003366"/>
                  </a:solidFill>
                  <a:prstDash val="solid"/>
                </a:ln>
                <a:solidFill>
                  <a:srgbClr val="006699"/>
                </a:solidFill>
                <a:latin typeface="+mj-lt"/>
                <a:cs typeface="+mj-cs"/>
              </a:rPr>
              <a:t>infância </a:t>
            </a:r>
            <a:endParaRPr lang="pt-PT" b="1" dirty="0">
              <a:ln w="19050">
                <a:solidFill>
                  <a:srgbClr val="003366"/>
                </a:solidFill>
                <a:prstDash val="solid"/>
              </a:ln>
              <a:solidFill>
                <a:srgbClr val="006699"/>
              </a:solidFill>
              <a:latin typeface="+mj-lt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6272514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Menina, Balanço, Balançar, Outono, Queda, Verd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4410798"/>
            <a:ext cx="3033754" cy="198458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Paternidade, Bebê, Cuidados Infanti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312" y="3452079"/>
            <a:ext cx="2665682" cy="177712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Resultado de imagem para vacinaçã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9106" y="1258242"/>
            <a:ext cx="3981053" cy="264366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439489" y="1403778"/>
            <a:ext cx="3844479" cy="1737190"/>
          </a:xfrm>
          <a:prstGeom prst="wedgeRoundRectCallout">
            <a:avLst>
              <a:gd name="adj1" fmla="val 74503"/>
              <a:gd name="adj2" fmla="val -29908"/>
              <a:gd name="adj3" fmla="val 16667"/>
            </a:avLst>
          </a:prstGeom>
          <a:solidFill>
            <a:schemeClr val="bg2">
              <a:lumMod val="95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pt-PT" sz="1600" dirty="0"/>
              <a:t>A criança deve ir ao </a:t>
            </a:r>
            <a:r>
              <a:rPr lang="pt-PT" sz="1600" b="1" dirty="0">
                <a:solidFill>
                  <a:srgbClr val="006699"/>
                </a:solidFill>
              </a:rPr>
              <a:t>médico periodicamente </a:t>
            </a:r>
            <a:r>
              <a:rPr lang="pt-PT" sz="1600" dirty="0"/>
              <a:t>para que mantenha as suas vacinas em dia e a sua saúde vigiada pelo médico.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pt-PT" sz="1600" dirty="0"/>
          </a:p>
          <a:p>
            <a:pPr marL="0" indent="0" algn="just">
              <a:lnSpc>
                <a:spcPct val="150000"/>
              </a:lnSpc>
              <a:buNone/>
            </a:pPr>
            <a:endParaRPr lang="pt-PT" sz="1600" dirty="0"/>
          </a:p>
          <a:p>
            <a:pPr marL="0" indent="0" algn="just">
              <a:lnSpc>
                <a:spcPct val="150000"/>
              </a:lnSpc>
              <a:buNone/>
            </a:pPr>
            <a:endParaRPr lang="pt-PT" sz="1600" dirty="0"/>
          </a:p>
        </p:txBody>
      </p:sp>
      <p:sp>
        <p:nvSpPr>
          <p:cNvPr id="9" name="Marcador de Posição de Conteúdo 2"/>
          <p:cNvSpPr txBox="1">
            <a:spLocks/>
          </p:cNvSpPr>
          <p:nvPr/>
        </p:nvSpPr>
        <p:spPr>
          <a:xfrm>
            <a:off x="5217138" y="4509120"/>
            <a:ext cx="3693021" cy="1882790"/>
          </a:xfrm>
          <a:prstGeom prst="wedgeRoundRectCallout">
            <a:avLst>
              <a:gd name="adj1" fmla="val -63001"/>
              <a:gd name="adj2" fmla="val -38547"/>
              <a:gd name="adj3" fmla="val 16667"/>
            </a:avLst>
          </a:prstGeom>
          <a:solidFill>
            <a:schemeClr val="bg2">
              <a:lumMod val="95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>
            <a:lvl1pPr indent="0" algn="just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 sz="1400"/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pt-PT" sz="1600" dirty="0"/>
              <a:t>Deve-se proporcionar um </a:t>
            </a:r>
            <a:r>
              <a:rPr lang="pt-PT" sz="1600" b="1" dirty="0">
                <a:solidFill>
                  <a:srgbClr val="006699"/>
                </a:solidFill>
              </a:rPr>
              <a:t>ambiente calmo </a:t>
            </a:r>
            <a:r>
              <a:rPr lang="pt-PT" sz="1600" dirty="0"/>
              <a:t>de modo a favorecer o seu desenvolvimento físico, intelectual e emocional.</a:t>
            </a:r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id="{5DB6BAF7-8017-4D80-B3F2-61EBDC4E4DC3}"/>
              </a:ext>
            </a:extLst>
          </p:cNvPr>
          <p:cNvSpPr txBox="1">
            <a:spLocks/>
          </p:cNvSpPr>
          <p:nvPr/>
        </p:nvSpPr>
        <p:spPr>
          <a:xfrm>
            <a:off x="1619672" y="342108"/>
            <a:ext cx="6552728" cy="808459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96C832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pt-PT" sz="3200" b="1">
                <a:ln w="19050">
                  <a:solidFill>
                    <a:srgbClr val="003366"/>
                  </a:solidFill>
                  <a:prstDash val="solid"/>
                </a:ln>
                <a:solidFill>
                  <a:srgbClr val="006699"/>
                </a:solidFill>
                <a:latin typeface="+mj-lt"/>
                <a:cs typeface="+mj-cs"/>
              </a:rPr>
              <a:t>Saúde</a:t>
            </a:r>
            <a:r>
              <a:rPr lang="pt-PT" b="1">
                <a:ln w="19050">
                  <a:solidFill>
                    <a:srgbClr val="003366"/>
                  </a:solidFill>
                  <a:prstDash val="solid"/>
                </a:ln>
                <a:solidFill>
                  <a:srgbClr val="006699"/>
                </a:solidFill>
                <a:latin typeface="+mj-lt"/>
                <a:cs typeface="+mj-cs"/>
              </a:rPr>
              <a:t> na primeira </a:t>
            </a:r>
            <a:br>
              <a:rPr lang="pt-PT" b="1">
                <a:ln w="19050">
                  <a:solidFill>
                    <a:srgbClr val="003366"/>
                  </a:solidFill>
                  <a:prstDash val="solid"/>
                </a:ln>
                <a:solidFill>
                  <a:srgbClr val="006699"/>
                </a:solidFill>
                <a:latin typeface="+mj-lt"/>
                <a:cs typeface="+mj-cs"/>
              </a:rPr>
            </a:br>
            <a:r>
              <a:rPr lang="pt-PT" b="1">
                <a:ln w="19050">
                  <a:solidFill>
                    <a:srgbClr val="003366"/>
                  </a:solidFill>
                  <a:prstDash val="solid"/>
                </a:ln>
                <a:solidFill>
                  <a:srgbClr val="006699"/>
                </a:solidFill>
                <a:latin typeface="+mj-lt"/>
                <a:cs typeface="+mj-cs"/>
              </a:rPr>
              <a:t>infância </a:t>
            </a:r>
            <a:endParaRPr lang="pt-PT" b="1" dirty="0">
              <a:ln w="19050">
                <a:solidFill>
                  <a:srgbClr val="003366"/>
                </a:solidFill>
                <a:prstDash val="solid"/>
              </a:ln>
              <a:solidFill>
                <a:srgbClr val="006699"/>
              </a:solidFill>
              <a:latin typeface="+mj-lt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30052765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Raiz">
      <a:dk1>
        <a:srgbClr val="555555"/>
      </a:dk1>
      <a:lt1>
        <a:srgbClr val="555555"/>
      </a:lt1>
      <a:dk2>
        <a:srgbClr val="FFFFFF"/>
      </a:dk2>
      <a:lt2>
        <a:srgbClr val="FFFFFF"/>
      </a:lt2>
      <a:accent1>
        <a:srgbClr val="96C832"/>
      </a:accent1>
      <a:accent2>
        <a:srgbClr val="7F7F7F"/>
      </a:accent2>
      <a:accent3>
        <a:srgbClr val="92D050"/>
      </a:accent3>
      <a:accent4>
        <a:srgbClr val="96C832"/>
      </a:accent4>
      <a:accent5>
        <a:srgbClr val="7F7F7F"/>
      </a:accent5>
      <a:accent6>
        <a:srgbClr val="555555"/>
      </a:accent6>
      <a:hlink>
        <a:srgbClr val="96C832"/>
      </a:hlink>
      <a:folHlink>
        <a:srgbClr val="555555"/>
      </a:folHlink>
    </a:clrScheme>
    <a:fontScheme name="Personalizado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1724</TotalTime>
  <Words>149</Words>
  <Application>Microsoft Office PowerPoint</Application>
  <PresentationFormat>On-screen Show (4:3)</PresentationFormat>
  <Paragraphs>17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1_Office Theme</vt:lpstr>
      <vt:lpstr>PowerPoint Presentation</vt:lpstr>
      <vt:lpstr>Saúde na primeira  infância 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Susana Lourenço</dc:creator>
  <cp:lastModifiedBy>Joana Fernandes Gomes</cp:lastModifiedBy>
  <cp:revision>203</cp:revision>
  <dcterms:created xsi:type="dcterms:W3CDTF">2015-12-28T12:05:59Z</dcterms:created>
  <dcterms:modified xsi:type="dcterms:W3CDTF">2017-09-01T14:17:31Z</dcterms:modified>
</cp:coreProperties>
</file>