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FCF885-F8ED-4068-A5E1-C3431CC9FFCC}" type="doc">
      <dgm:prSet loTypeId="urn:microsoft.com/office/officeart/2005/8/layout/radial1" loCatId="cycle" qsTypeId="urn:microsoft.com/office/officeart/2005/8/quickstyle/simple3" qsCatId="simple" csTypeId="urn:microsoft.com/office/officeart/2005/8/colors/colorful4" csCatId="colorful" phldr="1"/>
      <dgm:spPr/>
      <dgm:t>
        <a:bodyPr/>
        <a:lstStyle/>
        <a:p>
          <a:endParaRPr lang="pt-PT"/>
        </a:p>
      </dgm:t>
    </dgm:pt>
    <dgm:pt modelId="{FA1D2A63-537A-4E11-952D-21D2119823DD}">
      <dgm:prSet phldrT="[Texto]" custT="1"/>
      <dgm:spPr/>
      <dgm:t>
        <a:bodyPr/>
        <a:lstStyle/>
        <a:p>
          <a:r>
            <a:rPr lang="pt-PT" sz="2000" b="1" dirty="0"/>
            <a:t>Floresta</a:t>
          </a:r>
        </a:p>
      </dgm:t>
    </dgm:pt>
    <dgm:pt modelId="{B0FEC1BF-C8DB-44D9-A5BA-C645F1952749}" type="parTrans" cxnId="{DB0874EC-08B1-4F34-AF2B-321D9FB736CF}">
      <dgm:prSet/>
      <dgm:spPr/>
      <dgm:t>
        <a:bodyPr/>
        <a:lstStyle/>
        <a:p>
          <a:endParaRPr lang="pt-PT" sz="2800"/>
        </a:p>
      </dgm:t>
    </dgm:pt>
    <dgm:pt modelId="{8FD0779C-E7FE-4E3E-BA53-FFA20DC970CE}" type="sibTrans" cxnId="{DB0874EC-08B1-4F34-AF2B-321D9FB736CF}">
      <dgm:prSet/>
      <dgm:spPr/>
      <dgm:t>
        <a:bodyPr/>
        <a:lstStyle/>
        <a:p>
          <a:endParaRPr lang="pt-PT" sz="2800"/>
        </a:p>
      </dgm:t>
    </dgm:pt>
    <dgm:pt modelId="{CFFBE454-0B80-4741-BE1C-9A353633A40B}">
      <dgm:prSet phldrT="[Texto]" custT="1"/>
      <dgm:spPr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</a:gradFill>
      </dgm:spPr>
      <dgm:t>
        <a:bodyPr/>
        <a:lstStyle/>
        <a:p>
          <a:r>
            <a:rPr lang="pt-PT" sz="1600" dirty="0"/>
            <a:t>As florestas são as principais responsáveis pela </a:t>
          </a:r>
          <a:r>
            <a:rPr lang="pt-PT" sz="1600" b="1" dirty="0"/>
            <a:t>renovação do ar atmosférico</a:t>
          </a:r>
          <a:r>
            <a:rPr lang="pt-PT" sz="1600" dirty="0"/>
            <a:t>. </a:t>
          </a:r>
        </a:p>
      </dgm:t>
    </dgm:pt>
    <dgm:pt modelId="{88C56905-DCCF-4832-98BE-8F77238B5694}" type="parTrans" cxnId="{0E737BDB-75E3-4B4B-BC53-016792BA73E1}">
      <dgm:prSet custT="1"/>
      <dgm:spPr>
        <a:ln>
          <a:solidFill>
            <a:schemeClr val="tx2"/>
          </a:solidFill>
        </a:ln>
      </dgm:spPr>
      <dgm:t>
        <a:bodyPr/>
        <a:lstStyle/>
        <a:p>
          <a:endParaRPr lang="pt-PT" sz="800"/>
        </a:p>
      </dgm:t>
    </dgm:pt>
    <dgm:pt modelId="{19727274-D574-4CD4-A618-E3CED1F629BC}" type="sibTrans" cxnId="{0E737BDB-75E3-4B4B-BC53-016792BA73E1}">
      <dgm:prSet/>
      <dgm:spPr/>
      <dgm:t>
        <a:bodyPr/>
        <a:lstStyle/>
        <a:p>
          <a:endParaRPr lang="pt-PT" sz="2800"/>
        </a:p>
      </dgm:t>
    </dgm:pt>
    <dgm:pt modelId="{02228932-AEBB-46E5-97BD-C683AC12F18E}">
      <dgm:prSet phldrT="[Texto]" custT="1"/>
      <dgm:spPr/>
      <dgm:t>
        <a:bodyPr/>
        <a:lstStyle/>
        <a:p>
          <a:r>
            <a:rPr lang="pt-PT" sz="1600"/>
            <a:t>A transpiração nas plantas ajuda na </a:t>
          </a:r>
          <a:r>
            <a:rPr lang="pt-PT" sz="1600" b="1"/>
            <a:t>regulação do clima </a:t>
          </a:r>
          <a:r>
            <a:rPr lang="pt-PT" sz="1600"/>
            <a:t>e contribui para o </a:t>
          </a:r>
          <a:r>
            <a:rPr lang="pt-PT" sz="1600" b="1"/>
            <a:t>ciclo da água</a:t>
          </a:r>
          <a:r>
            <a:rPr lang="pt-PT" sz="1600"/>
            <a:t>. </a:t>
          </a:r>
          <a:endParaRPr lang="pt-PT" sz="1600" dirty="0"/>
        </a:p>
      </dgm:t>
    </dgm:pt>
    <dgm:pt modelId="{4047A50E-2177-404E-AEC2-875551B810D7}" type="parTrans" cxnId="{D4FFF0A5-FCCE-4E66-B13C-0E19EC7D0BEF}">
      <dgm:prSet custT="1"/>
      <dgm:spPr>
        <a:ln>
          <a:solidFill>
            <a:schemeClr val="tx2"/>
          </a:solidFill>
        </a:ln>
      </dgm:spPr>
      <dgm:t>
        <a:bodyPr/>
        <a:lstStyle/>
        <a:p>
          <a:endParaRPr lang="pt-PT" sz="800"/>
        </a:p>
      </dgm:t>
    </dgm:pt>
    <dgm:pt modelId="{D1388DE1-5DE8-4FDA-8B6F-1069AF705D0E}" type="sibTrans" cxnId="{D4FFF0A5-FCCE-4E66-B13C-0E19EC7D0BEF}">
      <dgm:prSet/>
      <dgm:spPr/>
      <dgm:t>
        <a:bodyPr/>
        <a:lstStyle/>
        <a:p>
          <a:endParaRPr lang="pt-PT" sz="2800"/>
        </a:p>
      </dgm:t>
    </dgm:pt>
    <dgm:pt modelId="{15DC61AC-0CC0-4D59-B198-8CD4FDB09D68}">
      <dgm:prSet phldrT="[Texto]" custT="1"/>
      <dgm:spPr/>
      <dgm:t>
        <a:bodyPr/>
        <a:lstStyle/>
        <a:p>
          <a:r>
            <a:rPr lang="pt-PT" sz="1600"/>
            <a:t>As florestas dão abrigo a 80% da </a:t>
          </a:r>
          <a:r>
            <a:rPr lang="pt-PT" sz="1600" b="1"/>
            <a:t>biodiversidade terrestre</a:t>
          </a:r>
          <a:r>
            <a:rPr lang="pt-PT" sz="1600"/>
            <a:t>, pois fornecem alimento e abrigo.  </a:t>
          </a:r>
          <a:endParaRPr lang="pt-PT" sz="1600" dirty="0"/>
        </a:p>
      </dgm:t>
    </dgm:pt>
    <dgm:pt modelId="{48051860-B690-4322-B998-B32E235F8173}" type="parTrans" cxnId="{6255B278-ED69-4333-889F-DD3410207444}">
      <dgm:prSet custT="1"/>
      <dgm:spPr>
        <a:ln>
          <a:solidFill>
            <a:schemeClr val="tx2"/>
          </a:solidFill>
        </a:ln>
      </dgm:spPr>
      <dgm:t>
        <a:bodyPr/>
        <a:lstStyle/>
        <a:p>
          <a:endParaRPr lang="pt-PT" sz="800"/>
        </a:p>
      </dgm:t>
    </dgm:pt>
    <dgm:pt modelId="{B59CA9DE-C993-4E9A-A6CF-8251BE2DEACF}" type="sibTrans" cxnId="{6255B278-ED69-4333-889F-DD3410207444}">
      <dgm:prSet/>
      <dgm:spPr/>
      <dgm:t>
        <a:bodyPr/>
        <a:lstStyle/>
        <a:p>
          <a:endParaRPr lang="pt-PT" sz="2800"/>
        </a:p>
      </dgm:t>
    </dgm:pt>
    <dgm:pt modelId="{2B299C86-9DE3-4062-A3F0-5DB356699506}">
      <dgm:prSet phldrT="[Texto]" custT="1"/>
      <dgm:spPr/>
      <dgm:t>
        <a:bodyPr/>
        <a:lstStyle/>
        <a:p>
          <a:r>
            <a:rPr lang="pt-PT" sz="1800" dirty="0"/>
            <a:t>As árvores </a:t>
          </a:r>
          <a:r>
            <a:rPr lang="pt-PT" sz="1800" b="1" dirty="0"/>
            <a:t>evitam  a erosão dos solos</a:t>
          </a:r>
          <a:r>
            <a:rPr lang="pt-PT" sz="1800" dirty="0"/>
            <a:t>. </a:t>
          </a:r>
        </a:p>
      </dgm:t>
    </dgm:pt>
    <dgm:pt modelId="{063B18A1-5E43-4CA5-9C5B-81DAE53BF924}" type="parTrans" cxnId="{6BA535F0-A5EA-47CB-8A36-A06C210134A3}">
      <dgm:prSet custT="1"/>
      <dgm:spPr>
        <a:ln>
          <a:solidFill>
            <a:schemeClr val="tx2"/>
          </a:solidFill>
        </a:ln>
      </dgm:spPr>
      <dgm:t>
        <a:bodyPr/>
        <a:lstStyle/>
        <a:p>
          <a:endParaRPr lang="pt-PT" sz="800"/>
        </a:p>
      </dgm:t>
    </dgm:pt>
    <dgm:pt modelId="{0A0A480D-C71E-4959-BCFD-D3BF169872F9}" type="sibTrans" cxnId="{6BA535F0-A5EA-47CB-8A36-A06C210134A3}">
      <dgm:prSet/>
      <dgm:spPr/>
      <dgm:t>
        <a:bodyPr/>
        <a:lstStyle/>
        <a:p>
          <a:endParaRPr lang="pt-PT" sz="2800"/>
        </a:p>
      </dgm:t>
    </dgm:pt>
    <dgm:pt modelId="{C3B601A6-244A-42D8-8F68-0ED88E8F666C}">
      <dgm:prSet custT="1"/>
      <dgm:spPr/>
      <dgm:t>
        <a:bodyPr/>
        <a:lstStyle/>
        <a:p>
          <a:r>
            <a:rPr lang="pt-PT" sz="1600" b="0" dirty="0"/>
            <a:t>As árvores  </a:t>
          </a:r>
          <a:r>
            <a:rPr lang="pt-PT" sz="1600" b="1" dirty="0"/>
            <a:t>absorvem o dióxido </a:t>
          </a:r>
          <a:r>
            <a:rPr lang="pt-PT" sz="1600" dirty="0"/>
            <a:t>de carbono que, em excesso, é responsável pelo aquecimento global. </a:t>
          </a:r>
        </a:p>
      </dgm:t>
    </dgm:pt>
    <dgm:pt modelId="{F8711759-3789-4424-8844-39C57645F8FB}" type="parTrans" cxnId="{3C01DD8A-3D67-45D5-9AB6-0C2591C1EE5B}">
      <dgm:prSet custT="1"/>
      <dgm:spPr>
        <a:ln>
          <a:solidFill>
            <a:schemeClr val="tx2"/>
          </a:solidFill>
        </a:ln>
      </dgm:spPr>
      <dgm:t>
        <a:bodyPr/>
        <a:lstStyle/>
        <a:p>
          <a:endParaRPr lang="pt-PT" sz="800"/>
        </a:p>
      </dgm:t>
    </dgm:pt>
    <dgm:pt modelId="{FC2B87F2-305D-4966-BEEC-8151975B67BB}" type="sibTrans" cxnId="{3C01DD8A-3D67-45D5-9AB6-0C2591C1EE5B}">
      <dgm:prSet/>
      <dgm:spPr/>
      <dgm:t>
        <a:bodyPr/>
        <a:lstStyle/>
        <a:p>
          <a:endParaRPr lang="pt-PT" sz="2800"/>
        </a:p>
      </dgm:t>
    </dgm:pt>
    <dgm:pt modelId="{0B8ADF63-33E6-44A3-BB0B-810495CBD104}" type="pres">
      <dgm:prSet presAssocID="{56FCF885-F8ED-4068-A5E1-C3431CC9FFC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A48D510-EE85-4C07-AEE3-D141DB95F74F}" type="pres">
      <dgm:prSet presAssocID="{FA1D2A63-537A-4E11-952D-21D2119823DD}" presName="centerShape" presStyleLbl="node0" presStyleIdx="0" presStyleCnt="1" custScaleX="92555" custScaleY="92496" custLinFactNeighborX="-5523" custLinFactNeighborY="-3928"/>
      <dgm:spPr/>
    </dgm:pt>
    <dgm:pt modelId="{C8FECDF2-966C-45B8-BBCA-E3DDF2F3FFDE}" type="pres">
      <dgm:prSet presAssocID="{88C56905-DCCF-4832-98BE-8F77238B5694}" presName="Name9" presStyleLbl="parChTrans1D2" presStyleIdx="0" presStyleCnt="5"/>
      <dgm:spPr/>
    </dgm:pt>
    <dgm:pt modelId="{F94B5DBC-B69E-4AE5-8C09-AEEBB2196314}" type="pres">
      <dgm:prSet presAssocID="{88C56905-DCCF-4832-98BE-8F77238B5694}" presName="connTx" presStyleLbl="parChTrans1D2" presStyleIdx="0" presStyleCnt="5"/>
      <dgm:spPr/>
    </dgm:pt>
    <dgm:pt modelId="{86B2658C-568C-4313-BB92-CF8142B39C76}" type="pres">
      <dgm:prSet presAssocID="{CFFBE454-0B80-4741-BE1C-9A353633A40B}" presName="node" presStyleLbl="node1" presStyleIdx="0" presStyleCnt="5" custScaleX="130520" custScaleY="127005" custRadScaleRad="114073" custRadScaleInc="-39657">
        <dgm:presLayoutVars>
          <dgm:bulletEnabled val="1"/>
        </dgm:presLayoutVars>
      </dgm:prSet>
      <dgm:spPr/>
    </dgm:pt>
    <dgm:pt modelId="{89C9B7F2-793C-4D1F-8DD9-82A951BF0217}" type="pres">
      <dgm:prSet presAssocID="{4047A50E-2177-404E-AEC2-875551B810D7}" presName="Name9" presStyleLbl="parChTrans1D2" presStyleIdx="1" presStyleCnt="5"/>
      <dgm:spPr/>
    </dgm:pt>
    <dgm:pt modelId="{099CAB95-CEAF-40F4-957D-7A2D22BEF28D}" type="pres">
      <dgm:prSet presAssocID="{4047A50E-2177-404E-AEC2-875551B810D7}" presName="connTx" presStyleLbl="parChTrans1D2" presStyleIdx="1" presStyleCnt="5"/>
      <dgm:spPr/>
    </dgm:pt>
    <dgm:pt modelId="{BAB65781-75B8-4551-AE18-65CA73BD7E86}" type="pres">
      <dgm:prSet presAssocID="{02228932-AEBB-46E5-97BD-C683AC12F18E}" presName="node" presStyleLbl="node1" presStyleIdx="1" presStyleCnt="5" custScaleX="134110" custScaleY="131663" custRadScaleRad="118887" custRadScaleInc="-38058">
        <dgm:presLayoutVars>
          <dgm:bulletEnabled val="1"/>
        </dgm:presLayoutVars>
      </dgm:prSet>
      <dgm:spPr/>
    </dgm:pt>
    <dgm:pt modelId="{34023D49-F0A3-4C09-8A94-F24C11DD7EE0}" type="pres">
      <dgm:prSet presAssocID="{48051860-B690-4322-B998-B32E235F8173}" presName="Name9" presStyleLbl="parChTrans1D2" presStyleIdx="2" presStyleCnt="5"/>
      <dgm:spPr/>
    </dgm:pt>
    <dgm:pt modelId="{3EC7FF11-F6B6-4054-821A-E4EE7A96AE94}" type="pres">
      <dgm:prSet presAssocID="{48051860-B690-4322-B998-B32E235F8173}" presName="connTx" presStyleLbl="parChTrans1D2" presStyleIdx="2" presStyleCnt="5"/>
      <dgm:spPr/>
    </dgm:pt>
    <dgm:pt modelId="{A9ADD3B2-9B2A-4BA8-B294-8A4CF3B4A0F9}" type="pres">
      <dgm:prSet presAssocID="{15DC61AC-0CC0-4D59-B198-8CD4FDB09D68}" presName="node" presStyleLbl="node1" presStyleIdx="2" presStyleCnt="5" custScaleX="134129" custScaleY="132243" custRadScaleRad="100409" custRadScaleInc="-57932">
        <dgm:presLayoutVars>
          <dgm:bulletEnabled val="1"/>
        </dgm:presLayoutVars>
      </dgm:prSet>
      <dgm:spPr/>
    </dgm:pt>
    <dgm:pt modelId="{E65F8A99-338F-49FA-A96C-FC4249C80F87}" type="pres">
      <dgm:prSet presAssocID="{063B18A1-5E43-4CA5-9C5B-81DAE53BF924}" presName="Name9" presStyleLbl="parChTrans1D2" presStyleIdx="3" presStyleCnt="5"/>
      <dgm:spPr/>
    </dgm:pt>
    <dgm:pt modelId="{3B38457B-C62C-4BF0-B506-2C159CC207ED}" type="pres">
      <dgm:prSet presAssocID="{063B18A1-5E43-4CA5-9C5B-81DAE53BF924}" presName="connTx" presStyleLbl="parChTrans1D2" presStyleIdx="3" presStyleCnt="5"/>
      <dgm:spPr/>
    </dgm:pt>
    <dgm:pt modelId="{B5DB3C0D-2755-424B-B853-069A46703419}" type="pres">
      <dgm:prSet presAssocID="{2B299C86-9DE3-4062-A3F0-5DB356699506}" presName="node" presStyleLbl="node1" presStyleIdx="3" presStyleCnt="5" custScaleX="134480" custScaleY="130360" custRadScaleRad="98085" custRadScaleInc="-50910">
        <dgm:presLayoutVars>
          <dgm:bulletEnabled val="1"/>
        </dgm:presLayoutVars>
      </dgm:prSet>
      <dgm:spPr/>
    </dgm:pt>
    <dgm:pt modelId="{1B061C2D-97AC-4FA1-9AC8-697BAEBF562C}" type="pres">
      <dgm:prSet presAssocID="{F8711759-3789-4424-8844-39C57645F8FB}" presName="Name9" presStyleLbl="parChTrans1D2" presStyleIdx="4" presStyleCnt="5"/>
      <dgm:spPr/>
    </dgm:pt>
    <dgm:pt modelId="{477728BE-A4F1-47B5-AA75-02F98753A192}" type="pres">
      <dgm:prSet presAssocID="{F8711759-3789-4424-8844-39C57645F8FB}" presName="connTx" presStyleLbl="parChTrans1D2" presStyleIdx="4" presStyleCnt="5"/>
      <dgm:spPr/>
    </dgm:pt>
    <dgm:pt modelId="{4D4F4362-200D-47DC-90CC-4C60C0CA9925}" type="pres">
      <dgm:prSet presAssocID="{C3B601A6-244A-42D8-8F68-0ED88E8F666C}" presName="node" presStyleLbl="node1" presStyleIdx="4" presStyleCnt="5" custScaleX="129378" custScaleY="125108" custRadScaleRad="127510" custRadScaleInc="-67716">
        <dgm:presLayoutVars>
          <dgm:bulletEnabled val="1"/>
        </dgm:presLayoutVars>
      </dgm:prSet>
      <dgm:spPr/>
    </dgm:pt>
  </dgm:ptLst>
  <dgm:cxnLst>
    <dgm:cxn modelId="{DFADEB22-E085-4CB6-B554-E6D9D469F6DE}" type="presOf" srcId="{4047A50E-2177-404E-AEC2-875551B810D7}" destId="{099CAB95-CEAF-40F4-957D-7A2D22BEF28D}" srcOrd="1" destOrd="0" presId="urn:microsoft.com/office/officeart/2005/8/layout/radial1"/>
    <dgm:cxn modelId="{39A47632-33B7-44AD-9187-F554AC2D4401}" type="presOf" srcId="{F8711759-3789-4424-8844-39C57645F8FB}" destId="{477728BE-A4F1-47B5-AA75-02F98753A192}" srcOrd="1" destOrd="0" presId="urn:microsoft.com/office/officeart/2005/8/layout/radial1"/>
    <dgm:cxn modelId="{42F5603D-9109-4504-AF5C-09C6A21348FF}" type="presOf" srcId="{15DC61AC-0CC0-4D59-B198-8CD4FDB09D68}" destId="{A9ADD3B2-9B2A-4BA8-B294-8A4CF3B4A0F9}" srcOrd="0" destOrd="0" presId="urn:microsoft.com/office/officeart/2005/8/layout/radial1"/>
    <dgm:cxn modelId="{D4259063-A092-4E62-A9AE-4FCCFE71C230}" type="presOf" srcId="{48051860-B690-4322-B998-B32E235F8173}" destId="{3EC7FF11-F6B6-4054-821A-E4EE7A96AE94}" srcOrd="1" destOrd="0" presId="urn:microsoft.com/office/officeart/2005/8/layout/radial1"/>
    <dgm:cxn modelId="{1C392F50-7A92-4B46-92FA-4143FAF9D3E5}" type="presOf" srcId="{88C56905-DCCF-4832-98BE-8F77238B5694}" destId="{F94B5DBC-B69E-4AE5-8C09-AEEBB2196314}" srcOrd="1" destOrd="0" presId="urn:microsoft.com/office/officeart/2005/8/layout/radial1"/>
    <dgm:cxn modelId="{446DDE50-7E19-4C95-BB9C-BB4626E29253}" type="presOf" srcId="{02228932-AEBB-46E5-97BD-C683AC12F18E}" destId="{BAB65781-75B8-4551-AE18-65CA73BD7E86}" srcOrd="0" destOrd="0" presId="urn:microsoft.com/office/officeart/2005/8/layout/radial1"/>
    <dgm:cxn modelId="{9DBAE874-AFCE-4388-92DD-09370BB27236}" type="presOf" srcId="{063B18A1-5E43-4CA5-9C5B-81DAE53BF924}" destId="{E65F8A99-338F-49FA-A96C-FC4249C80F87}" srcOrd="0" destOrd="0" presId="urn:microsoft.com/office/officeart/2005/8/layout/radial1"/>
    <dgm:cxn modelId="{6255B278-ED69-4333-889F-DD3410207444}" srcId="{FA1D2A63-537A-4E11-952D-21D2119823DD}" destId="{15DC61AC-0CC0-4D59-B198-8CD4FDB09D68}" srcOrd="2" destOrd="0" parTransId="{48051860-B690-4322-B998-B32E235F8173}" sibTransId="{B59CA9DE-C993-4E9A-A6CF-8251BE2DEACF}"/>
    <dgm:cxn modelId="{8F355E7A-F6E5-4E36-865F-9EF5AA4AD518}" type="presOf" srcId="{56FCF885-F8ED-4068-A5E1-C3431CC9FFCC}" destId="{0B8ADF63-33E6-44A3-BB0B-810495CBD104}" srcOrd="0" destOrd="0" presId="urn:microsoft.com/office/officeart/2005/8/layout/radial1"/>
    <dgm:cxn modelId="{3C01DD8A-3D67-45D5-9AB6-0C2591C1EE5B}" srcId="{FA1D2A63-537A-4E11-952D-21D2119823DD}" destId="{C3B601A6-244A-42D8-8F68-0ED88E8F666C}" srcOrd="4" destOrd="0" parTransId="{F8711759-3789-4424-8844-39C57645F8FB}" sibTransId="{FC2B87F2-305D-4966-BEEC-8151975B67BB}"/>
    <dgm:cxn modelId="{D4FFF0A5-FCCE-4E66-B13C-0E19EC7D0BEF}" srcId="{FA1D2A63-537A-4E11-952D-21D2119823DD}" destId="{02228932-AEBB-46E5-97BD-C683AC12F18E}" srcOrd="1" destOrd="0" parTransId="{4047A50E-2177-404E-AEC2-875551B810D7}" sibTransId="{D1388DE1-5DE8-4FDA-8B6F-1069AF705D0E}"/>
    <dgm:cxn modelId="{11B4A4AB-D62D-4FF6-B2C3-BEC76DDC1858}" type="presOf" srcId="{C3B601A6-244A-42D8-8F68-0ED88E8F666C}" destId="{4D4F4362-200D-47DC-90CC-4C60C0CA9925}" srcOrd="0" destOrd="0" presId="urn:microsoft.com/office/officeart/2005/8/layout/radial1"/>
    <dgm:cxn modelId="{96A6E8B5-7064-47DF-8E1F-00F829791303}" type="presOf" srcId="{F8711759-3789-4424-8844-39C57645F8FB}" destId="{1B061C2D-97AC-4FA1-9AC8-697BAEBF562C}" srcOrd="0" destOrd="0" presId="urn:microsoft.com/office/officeart/2005/8/layout/radial1"/>
    <dgm:cxn modelId="{50ACA8DA-BE57-4049-B444-3AE391C1805D}" type="presOf" srcId="{FA1D2A63-537A-4E11-952D-21D2119823DD}" destId="{6A48D510-EE85-4C07-AEE3-D141DB95F74F}" srcOrd="0" destOrd="0" presId="urn:microsoft.com/office/officeart/2005/8/layout/radial1"/>
    <dgm:cxn modelId="{0E737BDB-75E3-4B4B-BC53-016792BA73E1}" srcId="{FA1D2A63-537A-4E11-952D-21D2119823DD}" destId="{CFFBE454-0B80-4741-BE1C-9A353633A40B}" srcOrd="0" destOrd="0" parTransId="{88C56905-DCCF-4832-98BE-8F77238B5694}" sibTransId="{19727274-D574-4CD4-A618-E3CED1F629BC}"/>
    <dgm:cxn modelId="{3A6174EB-DE8F-4143-A678-C00B452E5FD1}" type="presOf" srcId="{063B18A1-5E43-4CA5-9C5B-81DAE53BF924}" destId="{3B38457B-C62C-4BF0-B506-2C159CC207ED}" srcOrd="1" destOrd="0" presId="urn:microsoft.com/office/officeart/2005/8/layout/radial1"/>
    <dgm:cxn modelId="{DB0874EC-08B1-4F34-AF2B-321D9FB736CF}" srcId="{56FCF885-F8ED-4068-A5E1-C3431CC9FFCC}" destId="{FA1D2A63-537A-4E11-952D-21D2119823DD}" srcOrd="0" destOrd="0" parTransId="{B0FEC1BF-C8DB-44D9-A5BA-C645F1952749}" sibTransId="{8FD0779C-E7FE-4E3E-BA53-FFA20DC970CE}"/>
    <dgm:cxn modelId="{BA8312ED-518F-4594-A727-1631E8503B78}" type="presOf" srcId="{4047A50E-2177-404E-AEC2-875551B810D7}" destId="{89C9B7F2-793C-4D1F-8DD9-82A951BF0217}" srcOrd="0" destOrd="0" presId="urn:microsoft.com/office/officeart/2005/8/layout/radial1"/>
    <dgm:cxn modelId="{6BA535F0-A5EA-47CB-8A36-A06C210134A3}" srcId="{FA1D2A63-537A-4E11-952D-21D2119823DD}" destId="{2B299C86-9DE3-4062-A3F0-5DB356699506}" srcOrd="3" destOrd="0" parTransId="{063B18A1-5E43-4CA5-9C5B-81DAE53BF924}" sibTransId="{0A0A480D-C71E-4959-BCFD-D3BF169872F9}"/>
    <dgm:cxn modelId="{0972FEF4-17FE-44EF-A15C-88526D125B9C}" type="presOf" srcId="{2B299C86-9DE3-4062-A3F0-5DB356699506}" destId="{B5DB3C0D-2755-424B-B853-069A46703419}" srcOrd="0" destOrd="0" presId="urn:microsoft.com/office/officeart/2005/8/layout/radial1"/>
    <dgm:cxn modelId="{433165FA-79AD-456D-818A-B9356943E7FF}" type="presOf" srcId="{CFFBE454-0B80-4741-BE1C-9A353633A40B}" destId="{86B2658C-568C-4313-BB92-CF8142B39C76}" srcOrd="0" destOrd="0" presId="urn:microsoft.com/office/officeart/2005/8/layout/radial1"/>
    <dgm:cxn modelId="{63A69BFB-AA03-4AF4-869B-8F10CEAC8543}" type="presOf" srcId="{48051860-B690-4322-B998-B32E235F8173}" destId="{34023D49-F0A3-4C09-8A94-F24C11DD7EE0}" srcOrd="0" destOrd="0" presId="urn:microsoft.com/office/officeart/2005/8/layout/radial1"/>
    <dgm:cxn modelId="{66F8F1FC-EB68-491A-A458-7F700968F5D1}" type="presOf" srcId="{88C56905-DCCF-4832-98BE-8F77238B5694}" destId="{C8FECDF2-966C-45B8-BBCA-E3DDF2F3FFDE}" srcOrd="0" destOrd="0" presId="urn:microsoft.com/office/officeart/2005/8/layout/radial1"/>
    <dgm:cxn modelId="{75BDBE1C-DCBC-4017-9534-A1A9F5181676}" type="presParOf" srcId="{0B8ADF63-33E6-44A3-BB0B-810495CBD104}" destId="{6A48D510-EE85-4C07-AEE3-D141DB95F74F}" srcOrd="0" destOrd="0" presId="urn:microsoft.com/office/officeart/2005/8/layout/radial1"/>
    <dgm:cxn modelId="{30CE68E7-A485-4D3D-906B-7CFFCAB6F85D}" type="presParOf" srcId="{0B8ADF63-33E6-44A3-BB0B-810495CBD104}" destId="{C8FECDF2-966C-45B8-BBCA-E3DDF2F3FFDE}" srcOrd="1" destOrd="0" presId="urn:microsoft.com/office/officeart/2005/8/layout/radial1"/>
    <dgm:cxn modelId="{72FD9C37-78CD-411F-BC44-129D4AE2C6AE}" type="presParOf" srcId="{C8FECDF2-966C-45B8-BBCA-E3DDF2F3FFDE}" destId="{F94B5DBC-B69E-4AE5-8C09-AEEBB2196314}" srcOrd="0" destOrd="0" presId="urn:microsoft.com/office/officeart/2005/8/layout/radial1"/>
    <dgm:cxn modelId="{EB27E8DB-AA39-46C9-92A7-381863AF7B4A}" type="presParOf" srcId="{0B8ADF63-33E6-44A3-BB0B-810495CBD104}" destId="{86B2658C-568C-4313-BB92-CF8142B39C76}" srcOrd="2" destOrd="0" presId="urn:microsoft.com/office/officeart/2005/8/layout/radial1"/>
    <dgm:cxn modelId="{1878F9BA-6AC9-4247-899A-CE33C9EEC63E}" type="presParOf" srcId="{0B8ADF63-33E6-44A3-BB0B-810495CBD104}" destId="{89C9B7F2-793C-4D1F-8DD9-82A951BF0217}" srcOrd="3" destOrd="0" presId="urn:microsoft.com/office/officeart/2005/8/layout/radial1"/>
    <dgm:cxn modelId="{85DE2C02-44A6-4F42-8048-A61DD2D8457F}" type="presParOf" srcId="{89C9B7F2-793C-4D1F-8DD9-82A951BF0217}" destId="{099CAB95-CEAF-40F4-957D-7A2D22BEF28D}" srcOrd="0" destOrd="0" presId="urn:microsoft.com/office/officeart/2005/8/layout/radial1"/>
    <dgm:cxn modelId="{BBFE4F3F-0A6F-451B-9126-1F3047AAAA91}" type="presParOf" srcId="{0B8ADF63-33E6-44A3-BB0B-810495CBD104}" destId="{BAB65781-75B8-4551-AE18-65CA73BD7E86}" srcOrd="4" destOrd="0" presId="urn:microsoft.com/office/officeart/2005/8/layout/radial1"/>
    <dgm:cxn modelId="{22264191-BCA1-44F4-BD98-0916AF1A1FE9}" type="presParOf" srcId="{0B8ADF63-33E6-44A3-BB0B-810495CBD104}" destId="{34023D49-F0A3-4C09-8A94-F24C11DD7EE0}" srcOrd="5" destOrd="0" presId="urn:microsoft.com/office/officeart/2005/8/layout/radial1"/>
    <dgm:cxn modelId="{81798D7C-850C-4FE8-861F-F33C59E14FC7}" type="presParOf" srcId="{34023D49-F0A3-4C09-8A94-F24C11DD7EE0}" destId="{3EC7FF11-F6B6-4054-821A-E4EE7A96AE94}" srcOrd="0" destOrd="0" presId="urn:microsoft.com/office/officeart/2005/8/layout/radial1"/>
    <dgm:cxn modelId="{6E599727-790C-441D-8D4B-9849859BE8E0}" type="presParOf" srcId="{0B8ADF63-33E6-44A3-BB0B-810495CBD104}" destId="{A9ADD3B2-9B2A-4BA8-B294-8A4CF3B4A0F9}" srcOrd="6" destOrd="0" presId="urn:microsoft.com/office/officeart/2005/8/layout/radial1"/>
    <dgm:cxn modelId="{59861F95-1EF5-4353-809B-2811975C2243}" type="presParOf" srcId="{0B8ADF63-33E6-44A3-BB0B-810495CBD104}" destId="{E65F8A99-338F-49FA-A96C-FC4249C80F87}" srcOrd="7" destOrd="0" presId="urn:microsoft.com/office/officeart/2005/8/layout/radial1"/>
    <dgm:cxn modelId="{E7887C61-F3B2-4113-AFFA-C96432E9129A}" type="presParOf" srcId="{E65F8A99-338F-49FA-A96C-FC4249C80F87}" destId="{3B38457B-C62C-4BF0-B506-2C159CC207ED}" srcOrd="0" destOrd="0" presId="urn:microsoft.com/office/officeart/2005/8/layout/radial1"/>
    <dgm:cxn modelId="{F10EA45C-92EB-4FDC-A359-D2B61FB661C3}" type="presParOf" srcId="{0B8ADF63-33E6-44A3-BB0B-810495CBD104}" destId="{B5DB3C0D-2755-424B-B853-069A46703419}" srcOrd="8" destOrd="0" presId="urn:microsoft.com/office/officeart/2005/8/layout/radial1"/>
    <dgm:cxn modelId="{6E4B7B1B-1A16-43C0-9E71-2A9A88405507}" type="presParOf" srcId="{0B8ADF63-33E6-44A3-BB0B-810495CBD104}" destId="{1B061C2D-97AC-4FA1-9AC8-697BAEBF562C}" srcOrd="9" destOrd="0" presId="urn:microsoft.com/office/officeart/2005/8/layout/radial1"/>
    <dgm:cxn modelId="{479F5A9F-EE58-44C7-8BC7-9F79BCB37EED}" type="presParOf" srcId="{1B061C2D-97AC-4FA1-9AC8-697BAEBF562C}" destId="{477728BE-A4F1-47B5-AA75-02F98753A192}" srcOrd="0" destOrd="0" presId="urn:microsoft.com/office/officeart/2005/8/layout/radial1"/>
    <dgm:cxn modelId="{F55CE4D7-5D0C-4F64-BAF8-42D25C2C7000}" type="presParOf" srcId="{0B8ADF63-33E6-44A3-BB0B-810495CBD104}" destId="{4D4F4362-200D-47DC-90CC-4C60C0CA9925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48D510-EE85-4C07-AEE3-D141DB95F74F}">
      <dsp:nvSpPr>
        <dsp:cNvPr id="0" name=""/>
        <dsp:cNvSpPr/>
      </dsp:nvSpPr>
      <dsp:spPr>
        <a:xfrm>
          <a:off x="2952329" y="2160240"/>
          <a:ext cx="1616478" cy="161544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000" b="1" kern="1200" dirty="0"/>
            <a:t>Floresta</a:t>
          </a:r>
        </a:p>
      </dsp:txBody>
      <dsp:txXfrm>
        <a:off x="3189057" y="2396817"/>
        <a:ext cx="1143022" cy="1142294"/>
      </dsp:txXfrm>
    </dsp:sp>
    <dsp:sp modelId="{C8FECDF2-966C-45B8-BBCA-E3DDF2F3FFDE}">
      <dsp:nvSpPr>
        <dsp:cNvPr id="0" name=""/>
        <dsp:cNvSpPr/>
      </dsp:nvSpPr>
      <dsp:spPr>
        <a:xfrm rot="15569757">
          <a:off x="3487082" y="2049291"/>
          <a:ext cx="213534" cy="38980"/>
        </a:xfrm>
        <a:custGeom>
          <a:avLst/>
          <a:gdLst/>
          <a:ahLst/>
          <a:cxnLst/>
          <a:rect l="0" t="0" r="0" b="0"/>
          <a:pathLst>
            <a:path>
              <a:moveTo>
                <a:pt x="0" y="19490"/>
              </a:moveTo>
              <a:lnTo>
                <a:pt x="213534" y="19490"/>
              </a:lnTo>
            </a:path>
          </a:pathLst>
        </a:custGeom>
        <a:noFill/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PT" sz="800" kern="1200"/>
        </a:p>
      </dsp:txBody>
      <dsp:txXfrm rot="10800000">
        <a:off x="3588511" y="2063443"/>
        <a:ext cx="10676" cy="10676"/>
      </dsp:txXfrm>
    </dsp:sp>
    <dsp:sp modelId="{86B2658C-568C-4313-BB92-CF8142B39C76}">
      <dsp:nvSpPr>
        <dsp:cNvPr id="0" name=""/>
        <dsp:cNvSpPr/>
      </dsp:nvSpPr>
      <dsp:spPr>
        <a:xfrm>
          <a:off x="2232247" y="-236724"/>
          <a:ext cx="2279539" cy="2218149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kern="1200" dirty="0"/>
            <a:t>As florestas são as principais responsáveis pela </a:t>
          </a:r>
          <a:r>
            <a:rPr lang="pt-PT" sz="1600" b="1" kern="1200" dirty="0"/>
            <a:t>renovação do ar atmosférico</a:t>
          </a:r>
          <a:r>
            <a:rPr lang="pt-PT" sz="1600" kern="1200" dirty="0"/>
            <a:t>. </a:t>
          </a:r>
        </a:p>
      </dsp:txBody>
      <dsp:txXfrm>
        <a:off x="2566078" y="88116"/>
        <a:ext cx="1611877" cy="1568469"/>
      </dsp:txXfrm>
    </dsp:sp>
    <dsp:sp modelId="{89C9B7F2-793C-4D1F-8DD9-82A951BF0217}">
      <dsp:nvSpPr>
        <dsp:cNvPr id="0" name=""/>
        <dsp:cNvSpPr/>
      </dsp:nvSpPr>
      <dsp:spPr>
        <a:xfrm rot="20042577">
          <a:off x="4443665" y="2405920"/>
          <a:ext cx="862849" cy="38980"/>
        </a:xfrm>
        <a:custGeom>
          <a:avLst/>
          <a:gdLst/>
          <a:ahLst/>
          <a:cxnLst/>
          <a:rect l="0" t="0" r="0" b="0"/>
          <a:pathLst>
            <a:path>
              <a:moveTo>
                <a:pt x="0" y="19490"/>
              </a:moveTo>
              <a:lnTo>
                <a:pt x="862849" y="19490"/>
              </a:lnTo>
            </a:path>
          </a:pathLst>
        </a:custGeom>
        <a:noFill/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PT" sz="800" kern="1200"/>
        </a:p>
      </dsp:txBody>
      <dsp:txXfrm>
        <a:off x="4853518" y="2403838"/>
        <a:ext cx="43142" cy="43142"/>
      </dsp:txXfrm>
    </dsp:sp>
    <dsp:sp modelId="{BAB65781-75B8-4551-AE18-65CA73BD7E86}">
      <dsp:nvSpPr>
        <dsp:cNvPr id="0" name=""/>
        <dsp:cNvSpPr/>
      </dsp:nvSpPr>
      <dsp:spPr>
        <a:xfrm>
          <a:off x="5141089" y="576062"/>
          <a:ext cx="2342238" cy="2299501"/>
        </a:xfrm>
        <a:prstGeom prst="ellipse">
          <a:avLst/>
        </a:prstGeom>
        <a:gradFill rotWithShape="0">
          <a:gsLst>
            <a:gs pos="0">
              <a:schemeClr val="accent4">
                <a:hueOff val="-1200003"/>
                <a:satOff val="-14999"/>
                <a:lumOff val="196"/>
                <a:alphaOff val="0"/>
                <a:tint val="50000"/>
                <a:satMod val="300000"/>
              </a:schemeClr>
            </a:gs>
            <a:gs pos="35000">
              <a:schemeClr val="accent4">
                <a:hueOff val="-1200003"/>
                <a:satOff val="-14999"/>
                <a:lumOff val="196"/>
                <a:alphaOff val="0"/>
                <a:tint val="37000"/>
                <a:satMod val="300000"/>
              </a:schemeClr>
            </a:gs>
            <a:gs pos="100000">
              <a:schemeClr val="accent4">
                <a:hueOff val="-1200003"/>
                <a:satOff val="-14999"/>
                <a:lumOff val="19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kern="1200"/>
            <a:t>A transpiração nas plantas ajuda na </a:t>
          </a:r>
          <a:r>
            <a:rPr lang="pt-PT" sz="1600" b="1" kern="1200"/>
            <a:t>regulação do clima </a:t>
          </a:r>
          <a:r>
            <a:rPr lang="pt-PT" sz="1600" kern="1200"/>
            <a:t>e contribui para o </a:t>
          </a:r>
          <a:r>
            <a:rPr lang="pt-PT" sz="1600" b="1" kern="1200"/>
            <a:t>ciclo da água</a:t>
          </a:r>
          <a:r>
            <a:rPr lang="pt-PT" sz="1600" kern="1200"/>
            <a:t>. </a:t>
          </a:r>
          <a:endParaRPr lang="pt-PT" sz="1600" kern="1200" dirty="0"/>
        </a:p>
      </dsp:txBody>
      <dsp:txXfrm>
        <a:off x="5484102" y="912816"/>
        <a:ext cx="1656212" cy="1625993"/>
      </dsp:txXfrm>
    </dsp:sp>
    <dsp:sp modelId="{34023D49-F0A3-4C09-8A94-F24C11DD7EE0}">
      <dsp:nvSpPr>
        <dsp:cNvPr id="0" name=""/>
        <dsp:cNvSpPr/>
      </dsp:nvSpPr>
      <dsp:spPr>
        <a:xfrm rot="2004910">
          <a:off x="4384054" y="3563473"/>
          <a:ext cx="617343" cy="38980"/>
        </a:xfrm>
        <a:custGeom>
          <a:avLst/>
          <a:gdLst/>
          <a:ahLst/>
          <a:cxnLst/>
          <a:rect l="0" t="0" r="0" b="0"/>
          <a:pathLst>
            <a:path>
              <a:moveTo>
                <a:pt x="0" y="19490"/>
              </a:moveTo>
              <a:lnTo>
                <a:pt x="617343" y="19490"/>
              </a:lnTo>
            </a:path>
          </a:pathLst>
        </a:custGeom>
        <a:noFill/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PT" sz="800" kern="1200"/>
        </a:p>
      </dsp:txBody>
      <dsp:txXfrm>
        <a:off x="4677292" y="3567529"/>
        <a:ext cx="30867" cy="30867"/>
      </dsp:txXfrm>
    </dsp:sp>
    <dsp:sp modelId="{A9ADD3B2-9B2A-4BA8-B294-8A4CF3B4A0F9}">
      <dsp:nvSpPr>
        <dsp:cNvPr id="0" name=""/>
        <dsp:cNvSpPr/>
      </dsp:nvSpPr>
      <dsp:spPr>
        <a:xfrm>
          <a:off x="4752533" y="3240370"/>
          <a:ext cx="2342570" cy="2309631"/>
        </a:xfrm>
        <a:prstGeom prst="ellipse">
          <a:avLst/>
        </a:prstGeom>
        <a:gradFill rotWithShape="0">
          <a:gsLst>
            <a:gs pos="0">
              <a:schemeClr val="accent4">
                <a:hueOff val="-2400005"/>
                <a:satOff val="-29999"/>
                <a:lumOff val="392"/>
                <a:alphaOff val="0"/>
                <a:tint val="50000"/>
                <a:satMod val="300000"/>
              </a:schemeClr>
            </a:gs>
            <a:gs pos="35000">
              <a:schemeClr val="accent4">
                <a:hueOff val="-2400005"/>
                <a:satOff val="-29999"/>
                <a:lumOff val="392"/>
                <a:alphaOff val="0"/>
                <a:tint val="37000"/>
                <a:satMod val="300000"/>
              </a:schemeClr>
            </a:gs>
            <a:gs pos="100000">
              <a:schemeClr val="accent4">
                <a:hueOff val="-2400005"/>
                <a:satOff val="-29999"/>
                <a:lumOff val="39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kern="1200"/>
            <a:t>As florestas dão abrigo a 80% da </a:t>
          </a:r>
          <a:r>
            <a:rPr lang="pt-PT" sz="1600" b="1" kern="1200"/>
            <a:t>biodiversidade terrestre</a:t>
          </a:r>
          <a:r>
            <a:rPr lang="pt-PT" sz="1600" kern="1200"/>
            <a:t>, pois fornecem alimento e abrigo.  </a:t>
          </a:r>
          <a:endParaRPr lang="pt-PT" sz="1600" kern="1200" dirty="0"/>
        </a:p>
      </dsp:txBody>
      <dsp:txXfrm>
        <a:off x="5095594" y="3578608"/>
        <a:ext cx="1656448" cy="1633155"/>
      </dsp:txXfrm>
    </dsp:sp>
    <dsp:sp modelId="{E65F8A99-338F-49FA-A96C-FC4249C80F87}">
      <dsp:nvSpPr>
        <dsp:cNvPr id="0" name=""/>
        <dsp:cNvSpPr/>
      </dsp:nvSpPr>
      <dsp:spPr>
        <a:xfrm rot="6114960">
          <a:off x="3524131" y="3795305"/>
          <a:ext cx="115471" cy="38980"/>
        </a:xfrm>
        <a:custGeom>
          <a:avLst/>
          <a:gdLst/>
          <a:ahLst/>
          <a:cxnLst/>
          <a:rect l="0" t="0" r="0" b="0"/>
          <a:pathLst>
            <a:path>
              <a:moveTo>
                <a:pt x="0" y="19490"/>
              </a:moveTo>
              <a:lnTo>
                <a:pt x="115471" y="19490"/>
              </a:lnTo>
            </a:path>
          </a:pathLst>
        </a:custGeom>
        <a:noFill/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PT" sz="800" kern="1200"/>
        </a:p>
      </dsp:txBody>
      <dsp:txXfrm rot="10800000">
        <a:off x="3578979" y="3811909"/>
        <a:ext cx="5773" cy="5773"/>
      </dsp:txXfrm>
    </dsp:sp>
    <dsp:sp modelId="{B5DB3C0D-2755-424B-B853-069A46703419}">
      <dsp:nvSpPr>
        <dsp:cNvPr id="0" name=""/>
        <dsp:cNvSpPr/>
      </dsp:nvSpPr>
      <dsp:spPr>
        <a:xfrm>
          <a:off x="2160244" y="3848192"/>
          <a:ext cx="2348701" cy="2276744"/>
        </a:xfrm>
        <a:prstGeom prst="ellipse">
          <a:avLst/>
        </a:prstGeom>
        <a:gradFill rotWithShape="0">
          <a:gsLst>
            <a:gs pos="0">
              <a:schemeClr val="accent4">
                <a:hueOff val="-3600008"/>
                <a:satOff val="-44998"/>
                <a:lumOff val="588"/>
                <a:alphaOff val="0"/>
                <a:tint val="50000"/>
                <a:satMod val="300000"/>
              </a:schemeClr>
            </a:gs>
            <a:gs pos="35000">
              <a:schemeClr val="accent4">
                <a:hueOff val="-3600008"/>
                <a:satOff val="-44998"/>
                <a:lumOff val="588"/>
                <a:alphaOff val="0"/>
                <a:tint val="37000"/>
                <a:satMod val="300000"/>
              </a:schemeClr>
            </a:gs>
            <a:gs pos="100000">
              <a:schemeClr val="accent4">
                <a:hueOff val="-3600008"/>
                <a:satOff val="-44998"/>
                <a:lumOff val="58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800" kern="1200" dirty="0"/>
            <a:t>As árvores </a:t>
          </a:r>
          <a:r>
            <a:rPr lang="pt-PT" sz="1800" b="1" kern="1200" dirty="0"/>
            <a:t>evitam  a erosão dos solos</a:t>
          </a:r>
          <a:r>
            <a:rPr lang="pt-PT" sz="1800" kern="1200" dirty="0"/>
            <a:t>. </a:t>
          </a:r>
        </a:p>
      </dsp:txBody>
      <dsp:txXfrm>
        <a:off x="2504203" y="4181613"/>
        <a:ext cx="1660783" cy="1609902"/>
      </dsp:txXfrm>
    </dsp:sp>
    <dsp:sp modelId="{1B061C2D-97AC-4FA1-9AC8-697BAEBF562C}">
      <dsp:nvSpPr>
        <dsp:cNvPr id="0" name=""/>
        <dsp:cNvSpPr/>
      </dsp:nvSpPr>
      <dsp:spPr>
        <a:xfrm rot="10153317">
          <a:off x="2231779" y="3168935"/>
          <a:ext cx="741365" cy="38980"/>
        </a:xfrm>
        <a:custGeom>
          <a:avLst/>
          <a:gdLst/>
          <a:ahLst/>
          <a:cxnLst/>
          <a:rect l="0" t="0" r="0" b="0"/>
          <a:pathLst>
            <a:path>
              <a:moveTo>
                <a:pt x="0" y="19490"/>
              </a:moveTo>
              <a:lnTo>
                <a:pt x="741365" y="19490"/>
              </a:lnTo>
            </a:path>
          </a:pathLst>
        </a:custGeom>
        <a:noFill/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PT" sz="800" kern="1200"/>
        </a:p>
      </dsp:txBody>
      <dsp:txXfrm rot="10800000">
        <a:off x="2583928" y="3169891"/>
        <a:ext cx="37068" cy="37068"/>
      </dsp:txXfrm>
    </dsp:sp>
    <dsp:sp modelId="{4D4F4362-200D-47DC-90CC-4C60C0CA9925}">
      <dsp:nvSpPr>
        <dsp:cNvPr id="0" name=""/>
        <dsp:cNvSpPr/>
      </dsp:nvSpPr>
      <dsp:spPr>
        <a:xfrm>
          <a:off x="0" y="2376257"/>
          <a:ext cx="2259594" cy="2185018"/>
        </a:xfrm>
        <a:prstGeom prst="ellipse">
          <a:avLst/>
        </a:prstGeom>
        <a:gradFill rotWithShape="0">
          <a:gsLst>
            <a:gs pos="0">
              <a:schemeClr val="accent4">
                <a:hueOff val="-4800011"/>
                <a:satOff val="-59998"/>
                <a:lumOff val="784"/>
                <a:alphaOff val="0"/>
                <a:tint val="50000"/>
                <a:satMod val="300000"/>
              </a:schemeClr>
            </a:gs>
            <a:gs pos="35000">
              <a:schemeClr val="accent4">
                <a:hueOff val="-4800011"/>
                <a:satOff val="-59998"/>
                <a:lumOff val="784"/>
                <a:alphaOff val="0"/>
                <a:tint val="37000"/>
                <a:satMod val="300000"/>
              </a:schemeClr>
            </a:gs>
            <a:gs pos="100000">
              <a:schemeClr val="accent4">
                <a:hueOff val="-4800011"/>
                <a:satOff val="-59998"/>
                <a:lumOff val="78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b="0" kern="1200" dirty="0"/>
            <a:t>As árvores  </a:t>
          </a:r>
          <a:r>
            <a:rPr lang="pt-PT" sz="1600" b="1" kern="1200" dirty="0"/>
            <a:t>absorvem o dióxido </a:t>
          </a:r>
          <a:r>
            <a:rPr lang="pt-PT" sz="1600" kern="1200" dirty="0"/>
            <a:t>de carbono que, em excesso, é responsável pelo aquecimento global. </a:t>
          </a:r>
        </a:p>
      </dsp:txBody>
      <dsp:txXfrm>
        <a:off x="330910" y="2696245"/>
        <a:ext cx="1597774" cy="15450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2A785A-285A-413A-971B-0854B6D08200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DC6153-2413-4B8A-8C88-92E3AA175E9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06370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C6153-2413-4B8A-8C88-92E3AA175E95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20728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4327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264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28878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08716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95410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798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7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ctrTitle"/>
          </p:nvPr>
        </p:nvSpPr>
        <p:spPr>
          <a:xfrm>
            <a:off x="0" y="4221088"/>
            <a:ext cx="9144000" cy="1470025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cs typeface="+mj-cs"/>
              </a:rPr>
              <a:t>Proteção da floresta</a:t>
            </a:r>
          </a:p>
        </p:txBody>
      </p:sp>
    </p:spTree>
    <p:extLst>
      <p:ext uri="{BB962C8B-B14F-4D97-AF65-F5344CB8AC3E}">
        <p14:creationId xmlns:p14="http://schemas.microsoft.com/office/powerpoint/2010/main" val="3477568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051318483"/>
              </p:ext>
            </p:extLst>
          </p:nvPr>
        </p:nvGraphicFramePr>
        <p:xfrm>
          <a:off x="1403648" y="476672"/>
          <a:ext cx="8064895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Retângulo 3"/>
          <p:cNvSpPr/>
          <p:nvPr/>
        </p:nvSpPr>
        <p:spPr>
          <a:xfrm>
            <a:off x="107504" y="1052736"/>
            <a:ext cx="3240360" cy="1656184"/>
          </a:xfrm>
          <a:prstGeom prst="rect">
            <a:avLst/>
          </a:prstGeom>
          <a:solidFill>
            <a:schemeClr val="bg2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accent6">
                    <a:lumMod val="50000"/>
                  </a:schemeClr>
                </a:solidFill>
              </a:rPr>
              <a:t>“Sem árvores a </a:t>
            </a:r>
            <a:r>
              <a:rPr lang="pt-PT" sz="2400" b="1" dirty="0">
                <a:solidFill>
                  <a:srgbClr val="FF0000"/>
                </a:solidFill>
              </a:rPr>
              <a:t>humanidade não seria sustentável</a:t>
            </a:r>
            <a:r>
              <a:rPr lang="pt-PT" sz="2400" dirty="0">
                <a:solidFill>
                  <a:schemeClr val="tx1"/>
                </a:solidFill>
              </a:rPr>
              <a:t>.” </a:t>
            </a:r>
          </a:p>
          <a:p>
            <a:pPr algn="ctr"/>
            <a:r>
              <a:rPr lang="pt-PT" sz="1400" dirty="0">
                <a:solidFill>
                  <a:schemeClr val="accent6">
                    <a:lumMod val="50000"/>
                  </a:schemeClr>
                </a:solidFill>
              </a:rPr>
              <a:t>UNEP (Programa da Nações Unidas para o Meio Ambiente)</a:t>
            </a:r>
          </a:p>
        </p:txBody>
      </p:sp>
    </p:spTree>
    <p:extLst>
      <p:ext uri="{BB962C8B-B14F-4D97-AF65-F5344CB8AC3E}">
        <p14:creationId xmlns:p14="http://schemas.microsoft.com/office/powerpoint/2010/main" val="2937901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251520" y="1050271"/>
            <a:ext cx="8793715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>
                <a:solidFill>
                  <a:schemeClr val="tx1"/>
                </a:solidFill>
              </a:rPr>
              <a:t>As atividades humanas têm conduzido à degradação e destruição das florestas de que são exemplos a </a:t>
            </a:r>
            <a:r>
              <a:rPr lang="pt-PT" b="1" dirty="0">
                <a:solidFill>
                  <a:schemeClr val="tx1"/>
                </a:solidFill>
              </a:rPr>
              <a:t>agricultura intensiva</a:t>
            </a:r>
            <a:r>
              <a:rPr lang="pt-PT" dirty="0">
                <a:solidFill>
                  <a:schemeClr val="tx1"/>
                </a:solidFill>
              </a:rPr>
              <a:t>, os </a:t>
            </a:r>
            <a:r>
              <a:rPr lang="pt-PT" b="1" dirty="0">
                <a:solidFill>
                  <a:schemeClr val="tx1"/>
                </a:solidFill>
              </a:rPr>
              <a:t>fogos florestais</a:t>
            </a:r>
            <a:r>
              <a:rPr lang="pt-PT" dirty="0">
                <a:solidFill>
                  <a:schemeClr val="tx1"/>
                </a:solidFill>
              </a:rPr>
              <a:t>, a </a:t>
            </a:r>
            <a:r>
              <a:rPr lang="pt-PT" b="1" dirty="0">
                <a:solidFill>
                  <a:schemeClr val="tx1"/>
                </a:solidFill>
              </a:rPr>
              <a:t>exploração descontrolada da madeira</a:t>
            </a:r>
            <a:r>
              <a:rPr lang="pt-PT" dirty="0">
                <a:solidFill>
                  <a:schemeClr val="tx1"/>
                </a:solidFill>
              </a:rPr>
              <a:t>, a </a:t>
            </a:r>
            <a:r>
              <a:rPr lang="pt-PT" b="1" dirty="0">
                <a:solidFill>
                  <a:schemeClr val="tx1"/>
                </a:solidFill>
              </a:rPr>
              <a:t>urbanização</a:t>
            </a:r>
            <a:r>
              <a:rPr lang="pt-PT" dirty="0">
                <a:solidFill>
                  <a:schemeClr val="tx1"/>
                </a:solidFill>
              </a:rPr>
              <a:t> e a </a:t>
            </a:r>
            <a:r>
              <a:rPr lang="pt-PT" b="1" dirty="0">
                <a:solidFill>
                  <a:schemeClr val="tx1"/>
                </a:solidFill>
              </a:rPr>
              <a:t>poluição atmosférica</a:t>
            </a:r>
            <a:r>
              <a:rPr lang="pt-PT" dirty="0">
                <a:solidFill>
                  <a:schemeClr val="tx1"/>
                </a:solidFill>
              </a:rPr>
              <a:t>.  </a:t>
            </a:r>
          </a:p>
          <a:p>
            <a:pPr algn="just">
              <a:lnSpc>
                <a:spcPct val="150000"/>
              </a:lnSpc>
            </a:pPr>
            <a:r>
              <a:rPr lang="pt-PT" sz="2400" b="1" dirty="0">
                <a:solidFill>
                  <a:srgbClr val="FF0000"/>
                </a:solidFill>
              </a:rPr>
              <a:t>Como podemos ajudar?</a:t>
            </a:r>
          </a:p>
        </p:txBody>
      </p:sp>
      <p:sp>
        <p:nvSpPr>
          <p:cNvPr id="8" name="Retângulo 7"/>
          <p:cNvSpPr/>
          <p:nvPr/>
        </p:nvSpPr>
        <p:spPr>
          <a:xfrm>
            <a:off x="251520" y="3325104"/>
            <a:ext cx="2348548" cy="6834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accent6">
                    <a:lumMod val="75000"/>
                  </a:schemeClr>
                </a:solidFill>
              </a:rPr>
              <a:t>Prevenir os incêndios florestais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3269985" y="3325104"/>
            <a:ext cx="2348548" cy="6834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accent6">
                    <a:lumMod val="75000"/>
                  </a:schemeClr>
                </a:solidFill>
              </a:rPr>
              <a:t>Reflorestar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5946700" y="3325104"/>
            <a:ext cx="2880320" cy="6834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accent6">
                    <a:lumMod val="75000"/>
                  </a:schemeClr>
                </a:solidFill>
              </a:rPr>
              <a:t>Abater as árvores de forma controlada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906" y="4250272"/>
            <a:ext cx="2695998" cy="188019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8614" y="4250272"/>
            <a:ext cx="2829297" cy="18873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4987" y="4250272"/>
            <a:ext cx="2818544" cy="188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847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 idx="4294967295"/>
          </p:nvPr>
        </p:nvSpPr>
        <p:spPr>
          <a:xfrm>
            <a:off x="943388" y="263550"/>
            <a:ext cx="7631112" cy="1077218"/>
          </a:xfrm>
          <a:noFill/>
        </p:spPr>
        <p:txBody>
          <a:bodyPr wrap="square" rtlCol="0">
            <a:spAutoFit/>
          </a:bodyPr>
          <a:lstStyle/>
          <a:p>
            <a:r>
              <a:rPr lang="pt-PT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Clica nas respostas </a:t>
            </a:r>
            <a:br>
              <a:rPr lang="pt-PT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sz="32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verdadeiras</a:t>
            </a:r>
          </a:p>
        </p:txBody>
      </p:sp>
      <p:sp>
        <p:nvSpPr>
          <p:cNvPr id="21" name="Rectângulo 4"/>
          <p:cNvSpPr/>
          <p:nvPr/>
        </p:nvSpPr>
        <p:spPr>
          <a:xfrm>
            <a:off x="618911" y="1340768"/>
            <a:ext cx="7992889" cy="576064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200000"/>
              </a:lnSpc>
              <a:buFont typeface="Arial" pitchFamily="34" charset="0"/>
              <a:buNone/>
            </a:pPr>
            <a:r>
              <a:rPr lang="pt-PT" sz="16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A.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2" action="ppaction://hlinksldjump"/>
              </a:rPr>
              <a:t>O processo de fotossíntese garante a renovação do ar atmosférico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" name="Rectângulo 4">
            <a:extLst>
              <a:ext uri="{FF2B5EF4-FFF2-40B4-BE49-F238E27FC236}">
                <a16:creationId xmlns:a16="http://schemas.microsoft.com/office/drawing/2014/main" id="{57BDC300-332E-4CDC-9E56-1153D759044F}"/>
              </a:ext>
            </a:extLst>
          </p:cNvPr>
          <p:cNvSpPr/>
          <p:nvPr/>
        </p:nvSpPr>
        <p:spPr>
          <a:xfrm>
            <a:off x="618911" y="1964416"/>
            <a:ext cx="7992889" cy="648072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200000"/>
              </a:lnSpc>
              <a:buFont typeface="Arial" pitchFamily="34" charset="0"/>
              <a:buNone/>
            </a:pPr>
            <a:r>
              <a:rPr lang="pt-PT" sz="16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B. 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3" action="ppaction://hlinksldjump"/>
              </a:rPr>
              <a:t>A regulação do clima acontece porque as plantas respiram muito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200000"/>
              </a:lnSpc>
              <a:buFont typeface="Arial" pitchFamily="34" charset="0"/>
              <a:buNone/>
            </a:pPr>
            <a:endParaRPr lang="pt-PT" sz="1600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ângulo 4">
            <a:extLst>
              <a:ext uri="{FF2B5EF4-FFF2-40B4-BE49-F238E27FC236}">
                <a16:creationId xmlns:a16="http://schemas.microsoft.com/office/drawing/2014/main" id="{03A3F797-2029-47E9-A523-2C519D0BB931}"/>
              </a:ext>
            </a:extLst>
          </p:cNvPr>
          <p:cNvSpPr/>
          <p:nvPr/>
        </p:nvSpPr>
        <p:spPr>
          <a:xfrm>
            <a:off x="619267" y="2674116"/>
            <a:ext cx="7992889" cy="576064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200000"/>
              </a:lnSpc>
              <a:buFont typeface="Arial" pitchFamily="34" charset="0"/>
              <a:buNone/>
            </a:pPr>
            <a:r>
              <a:rPr lang="pt-PT" sz="16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C. 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2" action="ppaction://hlinksldjump"/>
              </a:rPr>
              <a:t>A transpiração contribui para o ciclo da água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7" name="Rectângulo 4">
            <a:extLst>
              <a:ext uri="{FF2B5EF4-FFF2-40B4-BE49-F238E27FC236}">
                <a16:creationId xmlns:a16="http://schemas.microsoft.com/office/drawing/2014/main" id="{7EDF6E88-A503-46AE-8B2D-58E071F5F566}"/>
              </a:ext>
            </a:extLst>
          </p:cNvPr>
          <p:cNvSpPr/>
          <p:nvPr/>
        </p:nvSpPr>
        <p:spPr>
          <a:xfrm>
            <a:off x="618911" y="3291282"/>
            <a:ext cx="7992889" cy="648072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200000"/>
              </a:lnSpc>
              <a:buFont typeface="Arial" pitchFamily="34" charset="0"/>
              <a:buNone/>
            </a:pPr>
            <a:r>
              <a:rPr lang="pt-PT" sz="16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D.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2" action="ppaction://hlinksldjump"/>
              </a:rPr>
              <a:t>A biodiversidade depende das florestas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8" name="Rectângulo 4">
            <a:extLst>
              <a:ext uri="{FF2B5EF4-FFF2-40B4-BE49-F238E27FC236}">
                <a16:creationId xmlns:a16="http://schemas.microsoft.com/office/drawing/2014/main" id="{A06733CC-E29F-4C23-A140-0A24F8B8FD92}"/>
              </a:ext>
            </a:extLst>
          </p:cNvPr>
          <p:cNvSpPr/>
          <p:nvPr/>
        </p:nvSpPr>
        <p:spPr>
          <a:xfrm>
            <a:off x="629930" y="3992024"/>
            <a:ext cx="7992889" cy="640610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200000"/>
              </a:lnSpc>
              <a:buFont typeface="Arial" pitchFamily="34" charset="0"/>
              <a:buNone/>
            </a:pPr>
            <a:r>
              <a:rPr lang="pt-PT" sz="16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E.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3" action="ppaction://hlinksldjump"/>
              </a:rPr>
              <a:t>As copas das árvores evitam a erosão dos solos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9" name="Rectângulo 4">
            <a:extLst>
              <a:ext uri="{FF2B5EF4-FFF2-40B4-BE49-F238E27FC236}">
                <a16:creationId xmlns:a16="http://schemas.microsoft.com/office/drawing/2014/main" id="{E3A1BDFE-4D70-4782-8F25-3176703DC19A}"/>
              </a:ext>
            </a:extLst>
          </p:cNvPr>
          <p:cNvSpPr/>
          <p:nvPr/>
        </p:nvSpPr>
        <p:spPr>
          <a:xfrm>
            <a:off x="635400" y="4685304"/>
            <a:ext cx="7992889" cy="504247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200000"/>
              </a:lnSpc>
              <a:buFont typeface="Arial" pitchFamily="34" charset="0"/>
              <a:buNone/>
            </a:pPr>
            <a:r>
              <a:rPr lang="pt-PT" sz="16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F. 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3" action="ppaction://hlinksldjump"/>
              </a:rPr>
              <a:t>As árvores ajudam no combate ao aquecimento global, porque produzem oxigénio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0" name="Rectângulo 4">
            <a:extLst>
              <a:ext uri="{FF2B5EF4-FFF2-40B4-BE49-F238E27FC236}">
                <a16:creationId xmlns:a16="http://schemas.microsoft.com/office/drawing/2014/main" id="{BD1C4D7A-5202-4899-BB58-BEA18D2C8036}"/>
              </a:ext>
            </a:extLst>
          </p:cNvPr>
          <p:cNvSpPr/>
          <p:nvPr/>
        </p:nvSpPr>
        <p:spPr>
          <a:xfrm>
            <a:off x="638376" y="5242520"/>
            <a:ext cx="7992889" cy="587091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200000"/>
              </a:lnSpc>
              <a:buFont typeface="Arial" pitchFamily="34" charset="0"/>
              <a:buNone/>
            </a:pPr>
            <a:r>
              <a:rPr lang="pt-PT" sz="16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G.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2" action="ppaction://hlinksldjump"/>
              </a:rPr>
              <a:t>Quando cortamos uma árvore, devemos plantar outras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1" name="Rectângulo 4">
            <a:extLst>
              <a:ext uri="{FF2B5EF4-FFF2-40B4-BE49-F238E27FC236}">
                <a16:creationId xmlns:a16="http://schemas.microsoft.com/office/drawing/2014/main" id="{34EF53D6-DC9D-46FD-AEE6-DED09C29DA9D}"/>
              </a:ext>
            </a:extLst>
          </p:cNvPr>
          <p:cNvSpPr/>
          <p:nvPr/>
        </p:nvSpPr>
        <p:spPr>
          <a:xfrm>
            <a:off x="628147" y="5882580"/>
            <a:ext cx="7992889" cy="528012"/>
          </a:xfrm>
          <a:prstGeom prst="rect">
            <a:avLst/>
          </a:prstGeom>
          <a:solidFill>
            <a:schemeClr val="accent6">
              <a:lumMod val="20000"/>
              <a:lumOff val="80000"/>
              <a:alpha val="80000"/>
            </a:schemeClr>
          </a:solidFill>
        </p:spPr>
        <p:txBody>
          <a:bodyPr vert="horz" lIns="91440" tIns="45720" rIns="91440" bIns="45720" rtlCol="0">
            <a:noAutofit/>
          </a:bodyPr>
          <a:lstStyle/>
          <a:p>
            <a:pPr algn="just">
              <a:lnSpc>
                <a:spcPct val="200000"/>
              </a:lnSpc>
              <a:buFont typeface="Arial" pitchFamily="34" charset="0"/>
              <a:buNone/>
            </a:pPr>
            <a:r>
              <a:rPr lang="pt-PT" sz="16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H. 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  <a:hlinkClick r:id="rId3" action="ppaction://hlinksldjump"/>
              </a:rPr>
              <a:t>No verão, é bom fazer fogueiras no meio da floresta</a:t>
            </a:r>
            <a:r>
              <a: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200000"/>
              </a:lnSpc>
              <a:buFont typeface="Arial" pitchFamily="34" charset="0"/>
              <a:buNone/>
            </a:pPr>
            <a:endParaRPr lang="pt-PT" sz="1600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08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7719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712064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07554" y="1125314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339752" y="5867980"/>
            <a:ext cx="4536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6873991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</TotalTime>
  <Words>274</Words>
  <Application>Microsoft Office PowerPoint</Application>
  <PresentationFormat>On-screen Show (4:3)</PresentationFormat>
  <Paragraphs>30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Wingdings</vt:lpstr>
      <vt:lpstr>1_Office Theme</vt:lpstr>
      <vt:lpstr>Proteção da floresta</vt:lpstr>
      <vt:lpstr>PowerPoint Presentation</vt:lpstr>
      <vt:lpstr>PowerPoint Presentation</vt:lpstr>
      <vt:lpstr>Clica nas respostas  verdadeiras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PROTEÇÃO DA FLORESTA</dc:title>
  <dc:creator>Alexandra</dc:creator>
  <cp:lastModifiedBy>Joana Fernandes Gomes</cp:lastModifiedBy>
  <cp:revision>19</cp:revision>
  <dcterms:created xsi:type="dcterms:W3CDTF">2017-07-16T18:39:07Z</dcterms:created>
  <dcterms:modified xsi:type="dcterms:W3CDTF">2017-09-05T08:57:27Z</dcterms:modified>
</cp:coreProperties>
</file>