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76090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947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44458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2711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4028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93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ctrTitle"/>
          </p:nvPr>
        </p:nvSpPr>
        <p:spPr>
          <a:xfrm>
            <a:off x="-3246" y="2564904"/>
            <a:ext cx="9144000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Respiração celular nas plantas</a:t>
            </a:r>
          </a:p>
        </p:txBody>
      </p:sp>
    </p:spTree>
    <p:extLst>
      <p:ext uri="{BB962C8B-B14F-4D97-AF65-F5344CB8AC3E}">
        <p14:creationId xmlns:p14="http://schemas.microsoft.com/office/powerpoint/2010/main" val="1225454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323528" y="980728"/>
            <a:ext cx="8568952" cy="1015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just">
              <a:spcBef>
                <a:spcPct val="20000"/>
              </a:spcBef>
              <a:buFont typeface="Arial" pitchFamily="34" charset="0"/>
              <a:buNone/>
              <a:defRPr sz="2000">
                <a:solidFill>
                  <a:srgbClr val="555555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60000"/>
              </a:lnSpc>
            </a:pPr>
            <a:r>
              <a:rPr lang="pt-PT" sz="1400" dirty="0"/>
              <a:t>As plantas, tal como os outros seres vivos, também respiram. Por isso, durante a </a:t>
            </a:r>
            <a:r>
              <a:rPr lang="pt-PT" sz="1800" b="1" dirty="0">
                <a:solidFill>
                  <a:srgbClr val="FF0000"/>
                </a:solidFill>
              </a:rPr>
              <a:t>respiração</a:t>
            </a:r>
            <a:r>
              <a:rPr lang="pt-PT" sz="1400" dirty="0"/>
              <a:t>, as plantas absorvem oxigénio e libertam dióxido de carbono.  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796136" y="3949401"/>
            <a:ext cx="2952328" cy="3168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pt-PT"/>
            </a:defPPr>
            <a:lvl1pPr indent="0" algn="just">
              <a:lnSpc>
                <a:spcPct val="160000"/>
              </a:lnSpc>
              <a:spcBef>
                <a:spcPct val="20000"/>
              </a:spcBef>
              <a:buFont typeface="Arial" pitchFamily="34" charset="0"/>
              <a:buNone/>
              <a:defRPr sz="2000">
                <a:solidFill>
                  <a:srgbClr val="555555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70000"/>
              </a:lnSpc>
            </a:pPr>
            <a:r>
              <a:rPr lang="pt-PT" sz="1400" dirty="0"/>
              <a:t>A </a:t>
            </a:r>
            <a:r>
              <a:rPr lang="pt-PT" sz="1800" b="1" dirty="0">
                <a:solidFill>
                  <a:srgbClr val="FF0000"/>
                </a:solidFill>
              </a:rPr>
              <a:t>respiração celular </a:t>
            </a:r>
            <a:r>
              <a:rPr lang="pt-PT" sz="1400" dirty="0"/>
              <a:t>é o processo através do qual a planta obtém a energia de que precisa. Para que ocorra, as células da planta necessitam de nutrientes e de oxigénio.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4" y="1996391"/>
            <a:ext cx="5400600" cy="456283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Picture 6" descr="Resultado de imagem para setas desenho"/>
          <p:cNvPicPr>
            <a:picLocks noChangeAspect="1" noChangeArrowheads="1"/>
          </p:cNvPicPr>
          <p:nvPr/>
        </p:nvPicPr>
        <p:blipFill>
          <a:blip r:embed="rId3" cstate="screen">
            <a:duotone>
              <a:prstClr val="black"/>
              <a:srgbClr val="66CC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598067" flipH="1" flipV="1">
            <a:off x="3601100" y="2974258"/>
            <a:ext cx="1439144" cy="87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Resultado de imagem para setas desenho"/>
          <p:cNvPicPr>
            <a:picLocks noChangeAspect="1" noChangeArrowheads="1"/>
          </p:cNvPicPr>
          <p:nvPr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250335">
            <a:off x="3601100" y="3837816"/>
            <a:ext cx="1439144" cy="87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87150" y="5139989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>
                <a:solidFill>
                  <a:schemeClr val="tx2"/>
                </a:solidFill>
              </a:rPr>
              <a:t>Oxigénio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95936" y="5010357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>
                <a:solidFill>
                  <a:schemeClr val="tx2"/>
                </a:solidFill>
              </a:rPr>
              <a:t>Dióxido de carbono</a:t>
            </a:r>
          </a:p>
        </p:txBody>
      </p:sp>
      <p:pic>
        <p:nvPicPr>
          <p:cNvPr id="13" name="Picture 6" descr="Resultado de imagem para setas desenho"/>
          <p:cNvPicPr>
            <a:picLocks noChangeAspect="1" noChangeArrowheads="1"/>
          </p:cNvPicPr>
          <p:nvPr/>
        </p:nvPicPr>
        <p:blipFill>
          <a:blip r:embed="rId3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598067" flipH="1" flipV="1">
            <a:off x="715043" y="2888837"/>
            <a:ext cx="1439144" cy="87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Resultado de imagem para setas desenho"/>
          <p:cNvPicPr>
            <a:picLocks noChangeAspect="1" noChangeArrowheads="1"/>
          </p:cNvPicPr>
          <p:nvPr/>
        </p:nvPicPr>
        <p:blipFill>
          <a:blip r:embed="rId3" cstate="screen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250335">
            <a:off x="715043" y="3752395"/>
            <a:ext cx="1439144" cy="87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19011" y="1892602"/>
            <a:ext cx="1584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RESPIRAÇÃO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78158" y="1916196"/>
            <a:ext cx="1584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FOTOSSÍNTESE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0479" y="2317710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Dióxido de carbono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58365" y="2340502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Oxigénio</a:t>
            </a:r>
          </a:p>
        </p:txBody>
      </p:sp>
    </p:spTree>
    <p:extLst>
      <p:ext uri="{BB962C8B-B14F-4D97-AF65-F5344CB8AC3E}">
        <p14:creationId xmlns:p14="http://schemas.microsoft.com/office/powerpoint/2010/main" val="1047408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179512" y="5445224"/>
            <a:ext cx="8748972" cy="100811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defPPr>
              <a:defRPr lang="pt-PT"/>
            </a:defPPr>
            <a:lvl1pPr indent="0" algn="just">
              <a:lnSpc>
                <a:spcPct val="170000"/>
              </a:lnSpc>
              <a:spcBef>
                <a:spcPct val="20000"/>
              </a:spcBef>
              <a:buFont typeface="Arial" pitchFamily="34" charset="0"/>
              <a:buNone/>
              <a:defRPr sz="2000">
                <a:solidFill>
                  <a:srgbClr val="555555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dirty="0"/>
              <a:t>As plantas, pela </a:t>
            </a:r>
            <a:r>
              <a:rPr lang="pt-PT" sz="2600" b="1" dirty="0">
                <a:solidFill>
                  <a:srgbClr val="FF0000"/>
                </a:solidFill>
              </a:rPr>
              <a:t>fotossíntese</a:t>
            </a:r>
            <a:r>
              <a:rPr lang="pt-PT" dirty="0"/>
              <a:t>, repõem o oxigénio, consumido pelos seres vivos durante a </a:t>
            </a:r>
            <a:r>
              <a:rPr lang="pt-PT" sz="2600" b="1" dirty="0">
                <a:solidFill>
                  <a:srgbClr val="FF0000"/>
                </a:solidFill>
              </a:rPr>
              <a:t>respiração</a:t>
            </a:r>
            <a:r>
              <a:rPr lang="pt-PT" dirty="0"/>
              <a:t>, e regulam a quantidade de dióxido de carbono na atmosfera, ao absorvê-lo.  </a:t>
            </a:r>
          </a:p>
        </p:txBody>
      </p:sp>
      <p:sp>
        <p:nvSpPr>
          <p:cNvPr id="7" name="Nuvem 6"/>
          <p:cNvSpPr/>
          <p:nvPr/>
        </p:nvSpPr>
        <p:spPr>
          <a:xfrm>
            <a:off x="251520" y="908720"/>
            <a:ext cx="3061474" cy="2226249"/>
          </a:xfrm>
          <a:prstGeom prst="cloud">
            <a:avLst/>
          </a:prstGeom>
          <a:noFill/>
          <a:ln w="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dirty="0">
                <a:solidFill>
                  <a:schemeClr val="tx1"/>
                </a:solidFill>
              </a:rPr>
              <a:t>As plantas são essenciais para a </a:t>
            </a:r>
            <a:r>
              <a:rPr lang="pt-PT" b="1" dirty="0">
                <a:solidFill>
                  <a:srgbClr val="FF0000"/>
                </a:solidFill>
              </a:rPr>
              <a:t>renovação</a:t>
            </a:r>
            <a:r>
              <a:rPr lang="pt-PT" dirty="0">
                <a:solidFill>
                  <a:srgbClr val="FF0000"/>
                </a:solidFill>
              </a:rPr>
              <a:t> </a:t>
            </a:r>
            <a:r>
              <a:rPr lang="pt-PT" sz="1600" b="1" dirty="0">
                <a:solidFill>
                  <a:srgbClr val="FF0000"/>
                </a:solidFill>
              </a:rPr>
              <a:t>e</a:t>
            </a:r>
            <a:r>
              <a:rPr lang="pt-PT" sz="1600" dirty="0">
                <a:solidFill>
                  <a:srgbClr val="FF0000"/>
                </a:solidFill>
              </a:rPr>
              <a:t> </a:t>
            </a:r>
            <a:r>
              <a:rPr lang="pt-PT" b="1" dirty="0">
                <a:solidFill>
                  <a:srgbClr val="FF0000"/>
                </a:solidFill>
              </a:rPr>
              <a:t>melhoria da qualidade </a:t>
            </a:r>
            <a:r>
              <a:rPr lang="pt-PT" sz="1600" dirty="0">
                <a:solidFill>
                  <a:schemeClr val="tx1"/>
                </a:solidFill>
              </a:rPr>
              <a:t>do ar. 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167336" y="1056706"/>
            <a:ext cx="5976664" cy="4702876"/>
            <a:chOff x="3167336" y="1056706"/>
            <a:chExt cx="5976664" cy="470287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67336" y="1196752"/>
              <a:ext cx="5976664" cy="4562830"/>
            </a:xfrm>
            <a:prstGeom prst="rect">
              <a:avLst/>
            </a:prstGeom>
            <a:effectLst>
              <a:softEdge rad="317500"/>
            </a:effectLst>
          </p:spPr>
        </p:pic>
        <p:pic>
          <p:nvPicPr>
            <p:cNvPr id="6" name="Picture 6" descr="Resultado de imagem para setas desenho"/>
            <p:cNvPicPr>
              <a:picLocks noChangeAspect="1" noChangeArrowheads="1"/>
            </p:cNvPicPr>
            <p:nvPr/>
          </p:nvPicPr>
          <p:blipFill>
            <a:blip r:embed="rId3" cstate="screen">
              <a:duotone>
                <a:prstClr val="black"/>
                <a:srgbClr val="66CCFF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8628323" flipH="1" flipV="1">
              <a:off x="5775273" y="1997222"/>
              <a:ext cx="866232" cy="529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6" descr="Resultado de imagem para setas desenho"/>
            <p:cNvPicPr>
              <a:picLocks noChangeAspect="1" noChangeArrowheads="1"/>
            </p:cNvPicPr>
            <p:nvPr/>
          </p:nvPicPr>
          <p:blipFill>
            <a:blip r:embed="rId4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8250335">
              <a:off x="6884848" y="2914859"/>
              <a:ext cx="496638" cy="3036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Resultado de imagem para setas desenho"/>
            <p:cNvPicPr>
              <a:picLocks noChangeAspect="1" noChangeArrowheads="1"/>
            </p:cNvPicPr>
            <p:nvPr/>
          </p:nvPicPr>
          <p:blipFill>
            <a:blip r:embed="rId5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8250335">
              <a:off x="4049331" y="1796659"/>
              <a:ext cx="488173" cy="2984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Resultado de imagem para setas desenho"/>
            <p:cNvPicPr>
              <a:picLocks noChangeAspect="1" noChangeArrowheads="1"/>
            </p:cNvPicPr>
            <p:nvPr/>
          </p:nvPicPr>
          <p:blipFill>
            <a:blip r:embed="rId6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8250335">
              <a:off x="4017948" y="2617197"/>
              <a:ext cx="519719" cy="317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Resultado de imagem para setas desenho"/>
            <p:cNvPicPr>
              <a:picLocks noChangeAspect="1" noChangeArrowheads="1"/>
            </p:cNvPicPr>
            <p:nvPr/>
          </p:nvPicPr>
          <p:blipFill>
            <a:blip r:embed="rId7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8250335">
              <a:off x="5521907" y="4334685"/>
              <a:ext cx="613048" cy="374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7539643" y="2611749"/>
              <a:ext cx="12241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b="1" dirty="0"/>
                <a:t>Dióxido de carbono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245678" y="1611712"/>
              <a:ext cx="1224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b="1" dirty="0"/>
                <a:t>Oxigénio</a:t>
              </a:r>
            </a:p>
          </p:txBody>
        </p:sp>
        <p:pic>
          <p:nvPicPr>
            <p:cNvPr id="15" name="Picture 6" descr="Resultado de imagem para setas desenho"/>
            <p:cNvPicPr>
              <a:picLocks noChangeAspect="1" noChangeArrowheads="1"/>
            </p:cNvPicPr>
            <p:nvPr/>
          </p:nvPicPr>
          <p:blipFill>
            <a:blip r:embed="rId8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8250335">
              <a:off x="8642445" y="3042475"/>
              <a:ext cx="429618" cy="2626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6" descr="Resultado de imagem para setas desenho"/>
            <p:cNvPicPr>
              <a:picLocks noChangeAspect="1" noChangeArrowheads="1"/>
            </p:cNvPicPr>
            <p:nvPr/>
          </p:nvPicPr>
          <p:blipFill>
            <a:blip r:embed="rId9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6005385" flipH="1" flipV="1">
              <a:off x="4851441" y="1560503"/>
              <a:ext cx="878530" cy="537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6" descr="Resultado de imagem para setas desenho"/>
            <p:cNvPicPr>
              <a:picLocks noChangeAspect="1" noChangeArrowheads="1"/>
            </p:cNvPicPr>
            <p:nvPr/>
          </p:nvPicPr>
          <p:blipFill>
            <a:blip r:embed="rId10" cstate="screen">
              <a:duotone>
                <a:prstClr val="black"/>
                <a:srgbClr val="66CCFF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8149643" flipH="1" flipV="1">
              <a:off x="3790577" y="1155992"/>
              <a:ext cx="511071" cy="312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6" descr="Resultado de imagem para setas desenho"/>
            <p:cNvPicPr>
              <a:picLocks noChangeAspect="1" noChangeArrowheads="1"/>
            </p:cNvPicPr>
            <p:nvPr/>
          </p:nvPicPr>
          <p:blipFill>
            <a:blip r:embed="rId11" cstate="screen">
              <a:duotone>
                <a:prstClr val="black"/>
                <a:srgbClr val="66CCFF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8149643" flipH="1" flipV="1">
              <a:off x="3639106" y="2283986"/>
              <a:ext cx="573764" cy="3254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6" descr="Resultado de imagem para setas desenho"/>
            <p:cNvPicPr>
              <a:picLocks noChangeAspect="1" noChangeArrowheads="1"/>
            </p:cNvPicPr>
            <p:nvPr/>
          </p:nvPicPr>
          <p:blipFill>
            <a:blip r:embed="rId12" cstate="screen">
              <a:duotone>
                <a:prstClr val="black"/>
                <a:srgbClr val="66CCFF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8149643" flipH="1" flipV="1">
              <a:off x="6395650" y="2657129"/>
              <a:ext cx="474608" cy="2902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Resultado de imagem para setas desenho"/>
            <p:cNvPicPr>
              <a:picLocks noChangeAspect="1" noChangeArrowheads="1"/>
            </p:cNvPicPr>
            <p:nvPr/>
          </p:nvPicPr>
          <p:blipFill>
            <a:blip r:embed="rId12" cstate="screen">
              <a:duotone>
                <a:prstClr val="black"/>
                <a:srgbClr val="66CCFF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8149643" flipH="1" flipV="1">
              <a:off x="5063848" y="3733963"/>
              <a:ext cx="474608" cy="2902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94169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 idx="4294967295"/>
          </p:nvPr>
        </p:nvSpPr>
        <p:spPr>
          <a:xfrm>
            <a:off x="1187781" y="224533"/>
            <a:ext cx="7631112" cy="792162"/>
          </a:xfr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Clica nas respostas corretas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62434BE-CF3C-410F-874C-C9E5E913CF07}"/>
              </a:ext>
            </a:extLst>
          </p:cNvPr>
          <p:cNvGrpSpPr/>
          <p:nvPr/>
        </p:nvGrpSpPr>
        <p:grpSpPr>
          <a:xfrm>
            <a:off x="263724" y="1310242"/>
            <a:ext cx="4413997" cy="2499303"/>
            <a:chOff x="263724" y="1310242"/>
            <a:chExt cx="4413997" cy="2499303"/>
          </a:xfrm>
        </p:grpSpPr>
        <p:sp>
          <p:nvSpPr>
            <p:cNvPr id="26" name="Rectângulo 4"/>
            <p:cNvSpPr/>
            <p:nvPr/>
          </p:nvSpPr>
          <p:spPr>
            <a:xfrm>
              <a:off x="271077" y="1310242"/>
              <a:ext cx="4390055" cy="93610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Durante a </a:t>
              </a:r>
              <a:r>
                <a:rPr lang="pt-PT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respiração</a:t>
              </a:r>
              <a:r>
                <a:rPr lang="pt-PT" sz="16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as plantas</a:t>
              </a:r>
              <a:endParaRPr lang="pt-PT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endParaRPr lang="pt-PT" sz="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absorvem dióxido de carbono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6" name="Rectângulo 4">
              <a:extLst>
                <a:ext uri="{FF2B5EF4-FFF2-40B4-BE49-F238E27FC236}">
                  <a16:creationId xmlns:a16="http://schemas.microsoft.com/office/drawing/2014/main" id="{ED372D1B-6627-41CB-8252-CF22B2E3C130}"/>
                </a:ext>
              </a:extLst>
            </p:cNvPr>
            <p:cNvSpPr/>
            <p:nvPr/>
          </p:nvSpPr>
          <p:spPr>
            <a:xfrm>
              <a:off x="287666" y="3333102"/>
              <a:ext cx="4390055" cy="476443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absorvem matéria mineral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7" name="Rectângulo 4">
              <a:extLst>
                <a:ext uri="{FF2B5EF4-FFF2-40B4-BE49-F238E27FC236}">
                  <a16:creationId xmlns:a16="http://schemas.microsoft.com/office/drawing/2014/main" id="{945B8227-4873-4CF0-8CC1-062621A8F909}"/>
                </a:ext>
              </a:extLst>
            </p:cNvPr>
            <p:cNvSpPr/>
            <p:nvPr/>
          </p:nvSpPr>
          <p:spPr>
            <a:xfrm>
              <a:off x="263724" y="2243128"/>
              <a:ext cx="4404761" cy="5821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absorvem oxigénio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8" name="Rectângulo 4">
              <a:extLst>
                <a:ext uri="{FF2B5EF4-FFF2-40B4-BE49-F238E27FC236}">
                  <a16:creationId xmlns:a16="http://schemas.microsoft.com/office/drawing/2014/main" id="{F0359378-3D27-425C-812E-077187E7FFB4}"/>
                </a:ext>
              </a:extLst>
            </p:cNvPr>
            <p:cNvSpPr/>
            <p:nvPr/>
          </p:nvSpPr>
          <p:spPr>
            <a:xfrm>
              <a:off x="280313" y="2823319"/>
              <a:ext cx="4390055" cy="507657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absorvem luz solar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0CD1784-A5AA-4AD0-91AF-894A849F5DA2}"/>
              </a:ext>
            </a:extLst>
          </p:cNvPr>
          <p:cNvGrpSpPr/>
          <p:nvPr/>
        </p:nvGrpSpPr>
        <p:grpSpPr>
          <a:xfrm>
            <a:off x="4860032" y="3789081"/>
            <a:ext cx="3888517" cy="2398058"/>
            <a:chOff x="4644008" y="4077072"/>
            <a:chExt cx="3888517" cy="2398058"/>
          </a:xfrm>
        </p:grpSpPr>
        <p:sp>
          <p:nvSpPr>
            <p:cNvPr id="5" name="Rectângulo 4">
              <a:extLst>
                <a:ext uri="{FF2B5EF4-FFF2-40B4-BE49-F238E27FC236}">
                  <a16:creationId xmlns:a16="http://schemas.microsoft.com/office/drawing/2014/main" id="{B8F16940-39BD-4CA0-A858-BEA1EEB2F650}"/>
                </a:ext>
              </a:extLst>
            </p:cNvPr>
            <p:cNvSpPr/>
            <p:nvPr/>
          </p:nvSpPr>
          <p:spPr>
            <a:xfrm>
              <a:off x="4644008" y="4077072"/>
              <a:ext cx="3880885" cy="93610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 </a:t>
              </a:r>
              <a:r>
                <a:rPr lang="pt-PT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respiração celular</a:t>
              </a:r>
            </a:p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endParaRPr lang="pt-PT" sz="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ocorre nas células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9" name="Rectângulo 4">
              <a:extLst>
                <a:ext uri="{FF2B5EF4-FFF2-40B4-BE49-F238E27FC236}">
                  <a16:creationId xmlns:a16="http://schemas.microsoft.com/office/drawing/2014/main" id="{0BF103F2-CBB9-4569-A971-809B5074AAF3}"/>
                </a:ext>
              </a:extLst>
            </p:cNvPr>
            <p:cNvSpPr/>
            <p:nvPr/>
          </p:nvSpPr>
          <p:spPr>
            <a:xfrm>
              <a:off x="4651640" y="5979458"/>
              <a:ext cx="3880885" cy="495672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ocorre em todos os seres vivos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0" name="Rectângulo 4">
              <a:extLst>
                <a:ext uri="{FF2B5EF4-FFF2-40B4-BE49-F238E27FC236}">
                  <a16:creationId xmlns:a16="http://schemas.microsoft.com/office/drawing/2014/main" id="{4B50B109-7F68-464D-BE36-14518F772A3D}"/>
                </a:ext>
              </a:extLst>
            </p:cNvPr>
            <p:cNvSpPr/>
            <p:nvPr/>
          </p:nvSpPr>
          <p:spPr>
            <a:xfrm>
              <a:off x="4644287" y="5492170"/>
              <a:ext cx="3880885" cy="487288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pt-PT" sz="160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ocorre apenas nos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animais e plantas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1" name="Rectângulo 4">
              <a:extLst>
                <a:ext uri="{FF2B5EF4-FFF2-40B4-BE49-F238E27FC236}">
                  <a16:creationId xmlns:a16="http://schemas.microsoft.com/office/drawing/2014/main" id="{84BA58E9-4337-41C1-9197-C6C2F411CBF8}"/>
                </a:ext>
              </a:extLst>
            </p:cNvPr>
            <p:cNvSpPr/>
            <p:nvPr/>
          </p:nvSpPr>
          <p:spPr>
            <a:xfrm>
              <a:off x="4644008" y="5013176"/>
              <a:ext cx="3880885" cy="47946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ocorre só nos animais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908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7554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2" y="58679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221</Words>
  <Application>Microsoft Office PowerPoint</Application>
  <PresentationFormat>On-screen Show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Wingdings</vt:lpstr>
      <vt:lpstr>1_Office Theme</vt:lpstr>
      <vt:lpstr>Respiração celular nas plantas</vt:lpstr>
      <vt:lpstr>PowerPoint Presentation</vt:lpstr>
      <vt:lpstr>PowerPoint Presentation</vt:lpstr>
      <vt:lpstr>Clica nas respostas corretas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RESPIRAÇÃO CELULAR NAS PLANTAS</dc:title>
  <dc:creator>Alexandra</dc:creator>
  <cp:lastModifiedBy>Joana Fernandes Gomes</cp:lastModifiedBy>
  <cp:revision>13</cp:revision>
  <dcterms:created xsi:type="dcterms:W3CDTF">2017-07-16T15:35:13Z</dcterms:created>
  <dcterms:modified xsi:type="dcterms:W3CDTF">2017-09-05T08:38:27Z</dcterms:modified>
</cp:coreProperties>
</file>