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66" y="6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64685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520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407442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08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79338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271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5071" y="3068960"/>
            <a:ext cx="9144000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cs typeface="+mj-cs"/>
              </a:rPr>
              <a:t>Respiração externa </a:t>
            </a:r>
            <a:r>
              <a:rPr lang="pt-PT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cs typeface="+mj-cs"/>
              </a:rPr>
              <a:t>e respiração </a:t>
            </a:r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cs typeface="+mj-cs"/>
              </a:rPr>
              <a:t>celular</a:t>
            </a:r>
          </a:p>
        </p:txBody>
      </p:sp>
    </p:spTree>
    <p:extLst>
      <p:ext uri="{BB962C8B-B14F-4D97-AF65-F5344CB8AC3E}">
        <p14:creationId xmlns:p14="http://schemas.microsoft.com/office/powerpoint/2010/main" val="2299615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79080" y="770221"/>
            <a:ext cx="7777296" cy="1200329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l">
              <a:lnSpc>
                <a:spcPct val="150000"/>
              </a:lnSpc>
              <a:spcBef>
                <a:spcPct val="20000"/>
              </a:spcBef>
              <a:buFont typeface="Arial" pitchFamily="34" charset="0"/>
            </a:pPr>
            <a:r>
              <a:rPr lang="pt-PT" sz="18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Através da respiração recebemos o </a:t>
            </a:r>
            <a:r>
              <a:rPr lang="pt-PT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oxigénio</a:t>
            </a:r>
            <a:r>
              <a:rPr lang="pt-PT" sz="18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. </a:t>
            </a:r>
            <a:br>
              <a:rPr lang="pt-PT" sz="18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</a:br>
            <a:r>
              <a:rPr lang="pt-PT" sz="18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No nosso corpo ocorrem </a:t>
            </a:r>
            <a:r>
              <a:rPr lang="pt-PT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dois tipos de respiração</a:t>
            </a:r>
            <a:r>
              <a:rPr lang="pt-PT" sz="18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:</a:t>
            </a:r>
          </a:p>
        </p:txBody>
      </p:sp>
      <p:sp>
        <p:nvSpPr>
          <p:cNvPr id="15" name="Oval 14"/>
          <p:cNvSpPr/>
          <p:nvPr/>
        </p:nvSpPr>
        <p:spPr>
          <a:xfrm>
            <a:off x="1979712" y="2113586"/>
            <a:ext cx="3738240" cy="1687890"/>
          </a:xfrm>
          <a:prstGeom prst="ellipse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pt-PT" b="1" dirty="0">
                <a:solidFill>
                  <a:schemeClr val="lt1"/>
                </a:solidFill>
              </a:rPr>
              <a:t>Respiração externa ou hematose pulmonar </a:t>
            </a:r>
            <a:r>
              <a:rPr lang="pt-PT" dirty="0">
                <a:solidFill>
                  <a:schemeClr val="lt1"/>
                </a:solidFill>
              </a:rPr>
              <a:t>Trocas gasosas que ocorrem nos pulmões.</a:t>
            </a:r>
          </a:p>
        </p:txBody>
      </p:sp>
      <p:sp>
        <p:nvSpPr>
          <p:cNvPr id="16" name="Oval 15"/>
          <p:cNvSpPr/>
          <p:nvPr/>
        </p:nvSpPr>
        <p:spPr>
          <a:xfrm>
            <a:off x="3347864" y="4810410"/>
            <a:ext cx="3168185" cy="1765792"/>
          </a:xfrm>
          <a:prstGeom prst="ellipse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pt-PT" b="1" dirty="0">
                <a:solidFill>
                  <a:schemeClr val="lt1"/>
                </a:solidFill>
              </a:rPr>
              <a:t>Respiração celular 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pt-PT" dirty="0">
                <a:solidFill>
                  <a:schemeClr val="lt1"/>
                </a:solidFill>
              </a:rPr>
              <a:t>Processo através do qual as células obtêm energia.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48" b="90000" l="6131" r="694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2675" t="13063" r="28474" b="20778"/>
          <a:stretch/>
        </p:blipFill>
        <p:spPr>
          <a:xfrm>
            <a:off x="5576578" y="2446317"/>
            <a:ext cx="3585832" cy="38164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048" b="91429" l="10000" r="90000">
                        <a14:foregroundMark x1="45714" y1="88952" x2="45714" y2="889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163" t="9270" r="30313"/>
          <a:stretch/>
        </p:blipFill>
        <p:spPr>
          <a:xfrm>
            <a:off x="-139383" y="2132856"/>
            <a:ext cx="3332093" cy="444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86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676"/>
          <a:stretch/>
        </p:blipFill>
        <p:spPr>
          <a:xfrm>
            <a:off x="4179585" y="1970896"/>
            <a:ext cx="2575958" cy="3892691"/>
          </a:xfrm>
          <a:prstGeom prst="rect">
            <a:avLst/>
          </a:prstGeom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633548" y="68732"/>
            <a:ext cx="8229600" cy="99412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Ventilação pulmonar</a:t>
            </a:r>
          </a:p>
        </p:txBody>
      </p:sp>
      <p:sp>
        <p:nvSpPr>
          <p:cNvPr id="6" name="Rectângulo 5"/>
          <p:cNvSpPr/>
          <p:nvPr/>
        </p:nvSpPr>
        <p:spPr>
          <a:xfrm>
            <a:off x="82359" y="975474"/>
            <a:ext cx="79899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/>
              <a:t>Ao conjunto dos movimentos respiratórios – </a:t>
            </a:r>
            <a:r>
              <a:rPr lang="pt-PT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inspiração</a:t>
            </a:r>
            <a:r>
              <a:rPr lang="pt-PT" sz="2000" dirty="0"/>
              <a:t> </a:t>
            </a:r>
            <a:r>
              <a:rPr lang="pt-PT" dirty="0"/>
              <a:t>e </a:t>
            </a:r>
            <a:r>
              <a:rPr lang="pt-PT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expiração</a:t>
            </a:r>
            <a:r>
              <a:rPr lang="pt-PT" sz="2000" dirty="0"/>
              <a:t> </a:t>
            </a:r>
            <a:r>
              <a:rPr lang="pt-PT" dirty="0"/>
              <a:t>– chamamos  </a:t>
            </a:r>
            <a:r>
              <a:rPr lang="pt-PT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ventilação pulmonar</a:t>
            </a:r>
            <a:r>
              <a:rPr lang="pt-PT" sz="2000" b="1" dirty="0"/>
              <a:t>. </a:t>
            </a:r>
            <a:endParaRPr lang="pt-PT" b="1" dirty="0"/>
          </a:p>
        </p:txBody>
      </p:sp>
      <p:sp>
        <p:nvSpPr>
          <p:cNvPr id="8" name="Rectangle 7"/>
          <p:cNvSpPr/>
          <p:nvPr/>
        </p:nvSpPr>
        <p:spPr>
          <a:xfrm>
            <a:off x="6314189" y="3570920"/>
            <a:ext cx="2554251" cy="2354491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400" dirty="0"/>
              <a:t>Durante a </a:t>
            </a:r>
            <a:r>
              <a:rPr lang="pt-PT" sz="1400" b="1" dirty="0"/>
              <a:t>expiração </a:t>
            </a:r>
            <a:r>
              <a:rPr lang="pt-PT" sz="1400" dirty="0"/>
              <a:t>ocorre a expulsão do ar rico em dióxido de carbono e vapor de água dos pulmões. O volume da caixa torácica diminui, o diafragma curva para baixo e o esterno desce.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97" y="2167676"/>
            <a:ext cx="2850427" cy="379230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60724" y="3570920"/>
            <a:ext cx="2354477" cy="2354491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400" dirty="0">
                <a:solidFill>
                  <a:schemeClr val="lt1"/>
                </a:solidFill>
              </a:rPr>
              <a:t>Durante a </a:t>
            </a:r>
            <a:r>
              <a:rPr lang="pt-PT" sz="1400" b="1" dirty="0">
                <a:solidFill>
                  <a:schemeClr val="lt1"/>
                </a:solidFill>
              </a:rPr>
              <a:t>inspiração </a:t>
            </a:r>
            <a:r>
              <a:rPr lang="pt-PT" sz="1400" dirty="0">
                <a:solidFill>
                  <a:schemeClr val="lt1"/>
                </a:solidFill>
              </a:rPr>
              <a:t> o ar rico em oxigénio entra nos pulmões. Verifica-se um aumento  do volume da caixa torácica,  o diafragma contrai, movendo-se para baixo, e o esterno sobe.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5937663"/>
            <a:ext cx="1447457" cy="31590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8348" y="5937663"/>
            <a:ext cx="1261886" cy="37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040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 idx="4294967295"/>
          </p:nvPr>
        </p:nvSpPr>
        <p:spPr>
          <a:xfrm>
            <a:off x="755576" y="69850"/>
            <a:ext cx="8229600" cy="9953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Respiração celular</a:t>
            </a:r>
          </a:p>
        </p:txBody>
      </p:sp>
      <p:sp>
        <p:nvSpPr>
          <p:cNvPr id="9" name="Rectangle 8"/>
          <p:cNvSpPr/>
          <p:nvPr/>
        </p:nvSpPr>
        <p:spPr>
          <a:xfrm>
            <a:off x="4931270" y="5968251"/>
            <a:ext cx="4005015" cy="738664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400" dirty="0">
                <a:solidFill>
                  <a:schemeClr val="lt1"/>
                </a:solidFill>
              </a:rPr>
              <a:t>Como resultado, produzem </a:t>
            </a:r>
            <a:r>
              <a:rPr lang="pt-PT" sz="1400" b="1" dirty="0">
                <a:solidFill>
                  <a:schemeClr val="lt1"/>
                </a:solidFill>
              </a:rPr>
              <a:t>dióxido de carbono </a:t>
            </a:r>
            <a:r>
              <a:rPr lang="pt-PT" sz="1400" dirty="0">
                <a:solidFill>
                  <a:schemeClr val="lt1"/>
                </a:solidFill>
              </a:rPr>
              <a:t>e </a:t>
            </a:r>
            <a:r>
              <a:rPr lang="pt-PT" sz="1400" b="1" dirty="0">
                <a:solidFill>
                  <a:schemeClr val="lt1"/>
                </a:solidFill>
              </a:rPr>
              <a:t>vapor de água </a:t>
            </a:r>
            <a:r>
              <a:rPr lang="pt-PT" sz="1400" dirty="0">
                <a:solidFill>
                  <a:schemeClr val="lt1"/>
                </a:solidFill>
              </a:rPr>
              <a:t>como resíduos.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32040" y="5079544"/>
            <a:ext cx="4004245" cy="738664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400" dirty="0">
                <a:solidFill>
                  <a:schemeClr val="lt1"/>
                </a:solidFill>
              </a:rPr>
              <a:t>As células utilizam </a:t>
            </a:r>
            <a:r>
              <a:rPr lang="pt-PT" sz="1400" b="1" dirty="0">
                <a:solidFill>
                  <a:schemeClr val="lt1"/>
                </a:solidFill>
              </a:rPr>
              <a:t>o oxigénio </a:t>
            </a:r>
            <a:r>
              <a:rPr lang="pt-PT" sz="1400" dirty="0">
                <a:solidFill>
                  <a:schemeClr val="lt1"/>
                </a:solidFill>
              </a:rPr>
              <a:t>e os </a:t>
            </a:r>
            <a:r>
              <a:rPr lang="pt-PT" sz="1400" b="1" dirty="0">
                <a:solidFill>
                  <a:schemeClr val="lt1"/>
                </a:solidFill>
              </a:rPr>
              <a:t>nutrientes</a:t>
            </a:r>
            <a:r>
              <a:rPr lang="pt-PT" sz="1400" dirty="0">
                <a:solidFill>
                  <a:schemeClr val="lt1"/>
                </a:solidFill>
              </a:rPr>
              <a:t> para produzir energia</a:t>
            </a:r>
          </a:p>
        </p:txBody>
      </p:sp>
      <p:sp>
        <p:nvSpPr>
          <p:cNvPr id="6" name="Rectangle 5"/>
          <p:cNvSpPr/>
          <p:nvPr/>
        </p:nvSpPr>
        <p:spPr>
          <a:xfrm>
            <a:off x="173355" y="1081077"/>
            <a:ext cx="744241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None/>
            </a:pPr>
            <a:r>
              <a:rPr lang="pt-PT" dirty="0">
                <a:solidFill>
                  <a:schemeClr val="lt1"/>
                </a:solidFill>
              </a:rPr>
              <a:t>Uma vez nos pulmões, o </a:t>
            </a:r>
            <a:r>
              <a:rPr lang="pt-PT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oxigénio</a:t>
            </a:r>
            <a:r>
              <a:rPr lang="pt-PT" dirty="0">
                <a:solidFill>
                  <a:schemeClr val="lt1"/>
                </a:solidFill>
              </a:rPr>
              <a:t> passa para o sangue chegando a todas as células do nosso corpo.  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842999" y="1747546"/>
            <a:ext cx="3732728" cy="3126098"/>
            <a:chOff x="4913276" y="2962881"/>
            <a:chExt cx="3732728" cy="3126098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048" b="90000" l="6131" r="6940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32675" t="13063" r="28474" b="20778"/>
            <a:stretch/>
          </p:blipFill>
          <p:spPr>
            <a:xfrm>
              <a:off x="5501356" y="2962881"/>
              <a:ext cx="2937216" cy="3126098"/>
            </a:xfrm>
            <a:prstGeom prst="rect">
              <a:avLst/>
            </a:prstGeom>
          </p:spPr>
        </p:pic>
        <p:sp>
          <p:nvSpPr>
            <p:cNvPr id="8" name="Arrow: Curved Right 7"/>
            <p:cNvSpPr/>
            <p:nvPr/>
          </p:nvSpPr>
          <p:spPr>
            <a:xfrm rot="14091123">
              <a:off x="7877823" y="2992564"/>
              <a:ext cx="360040" cy="936104"/>
            </a:xfrm>
            <a:prstGeom prst="curvedRightArrow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14" name="Arrow: Curved Right 13"/>
            <p:cNvSpPr/>
            <p:nvPr/>
          </p:nvSpPr>
          <p:spPr>
            <a:xfrm rot="14101472">
              <a:off x="7997932" y="4104232"/>
              <a:ext cx="360040" cy="936104"/>
            </a:xfrm>
            <a:prstGeom prst="curvedRightArrow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15" name="Arrow: Curved Right 14"/>
            <p:cNvSpPr/>
            <p:nvPr/>
          </p:nvSpPr>
          <p:spPr>
            <a:xfrm rot="17999633">
              <a:off x="5201308" y="3453497"/>
              <a:ext cx="360040" cy="936104"/>
            </a:xfrm>
            <a:prstGeom prst="curvedRight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16" name="Arrow: Curved Right 15"/>
            <p:cNvSpPr/>
            <p:nvPr/>
          </p:nvSpPr>
          <p:spPr>
            <a:xfrm rot="17999633">
              <a:off x="5581955" y="4726595"/>
              <a:ext cx="360040" cy="936104"/>
            </a:xfrm>
            <a:prstGeom prst="curvedRight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4478624" y="1929678"/>
            <a:ext cx="104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Oxigénio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11557" y="3175298"/>
            <a:ext cx="104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Nutrientes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99552" y="1361121"/>
            <a:ext cx="1042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Dióxido de carbono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1594" y="2393757"/>
            <a:ext cx="1042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/>
              <a:t>Vapor de água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523680" y="2661931"/>
            <a:ext cx="3613288" cy="3175743"/>
            <a:chOff x="363730" y="2324473"/>
            <a:chExt cx="3613288" cy="3175743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8834" r="5838"/>
            <a:stretch/>
          </p:blipFill>
          <p:spPr>
            <a:xfrm flipH="1">
              <a:off x="363730" y="2324473"/>
              <a:ext cx="3240553" cy="2700048"/>
            </a:xfrm>
            <a:prstGeom prst="rect">
              <a:avLst/>
            </a:prstGeom>
          </p:spPr>
        </p:pic>
        <p:sp>
          <p:nvSpPr>
            <p:cNvPr id="24" name="Arrow: Curved Right 23"/>
            <p:cNvSpPr/>
            <p:nvPr/>
          </p:nvSpPr>
          <p:spPr>
            <a:xfrm rot="6763270">
              <a:off x="3214919" y="3258245"/>
              <a:ext cx="360040" cy="936104"/>
            </a:xfrm>
            <a:prstGeom prst="curvedRight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25" name="Arrow: Curved Right 24"/>
            <p:cNvSpPr/>
            <p:nvPr/>
          </p:nvSpPr>
          <p:spPr>
            <a:xfrm rot="17720819">
              <a:off x="2713657" y="4080774"/>
              <a:ext cx="360040" cy="936104"/>
            </a:xfrm>
            <a:prstGeom prst="curvedRightArrow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934848" y="3203060"/>
              <a:ext cx="10421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/>
                <a:t>Oxigénio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864571" y="4976996"/>
              <a:ext cx="17842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400" dirty="0"/>
                <a:t>Dióxido de carbono e vapor de água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37718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</TotalTime>
  <Words>185</Words>
  <Application>Microsoft Office PowerPoint</Application>
  <PresentationFormat>On-screen Show (4:3)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1_Office Theme</vt:lpstr>
      <vt:lpstr>Respiração externa e respiração celular</vt:lpstr>
      <vt:lpstr>Através da respiração recebemos o oxigénio.  No nosso corpo ocorrem dois tipos de respiração:</vt:lpstr>
      <vt:lpstr>Ventilação pulmonar</vt:lpstr>
      <vt:lpstr>Respiração celular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RESPIRAÇÃO EXTERNA E RESPIRAÇÃO CELULAR</dc:title>
  <dc:creator>Alexandra</dc:creator>
  <cp:lastModifiedBy>Joana Fernandes Gomes</cp:lastModifiedBy>
  <cp:revision>18</cp:revision>
  <dcterms:created xsi:type="dcterms:W3CDTF">2017-07-07T18:04:56Z</dcterms:created>
  <dcterms:modified xsi:type="dcterms:W3CDTF">2017-08-01T09:22:52Z</dcterms:modified>
</cp:coreProperties>
</file>