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56" r:id="rId2"/>
    <p:sldId id="282" r:id="rId3"/>
    <p:sldId id="286" r:id="rId4"/>
    <p:sldId id="291" r:id="rId5"/>
    <p:sldId id="288" r:id="rId6"/>
    <p:sldId id="292" r:id="rId7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28D33"/>
    <a:srgbClr val="15D9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066" autoAdjust="0"/>
  </p:normalViewPr>
  <p:slideViewPr>
    <p:cSldViewPr>
      <p:cViewPr varScale="1">
        <p:scale>
          <a:sx n="73" d="100"/>
          <a:sy n="73" d="100"/>
        </p:scale>
        <p:origin x="66" y="6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E14506-E360-2E41-B295-2A29540C8B8B}" type="datetimeFigureOut">
              <a:t>01-08-2017</a:t>
            </a:fld>
            <a:endParaRPr lang="pt-P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72F746-E96F-D14F-AD6A-7D3F5F61799B}" type="slidenum"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293401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72F746-E96F-D14F-AD6A-7D3F5F61799B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2264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72F746-E96F-D14F-AD6A-7D3F5F61799B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6311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555555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pt-P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3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4441730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29116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179512" y="6642556"/>
            <a:ext cx="86409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Estes  conteúdos não podem ser reproduzidos, copiados, alterados ou partilhados, no todo ou em parte, sem a autorização escrita da Raiz Editora.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29541178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C270875-E729-438F-AD64-DA10B3256A5A}" type="datetimeFigureOut">
              <a:rPr lang="pt-PT" smtClean="0"/>
              <a:t>01-08-2017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7AC85B3-BB92-4040-8F52-E774985663B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176105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0875-E729-438F-AD64-DA10B3256A5A}" type="datetimeFigureOut">
              <a:rPr lang="pt-PT" smtClean="0"/>
              <a:t>01-08-2017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C85B3-BB92-4040-8F52-E774985663B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4866490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35696" y="172269"/>
            <a:ext cx="6192688" cy="8084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pt-P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75340"/>
            <a:ext cx="8229600" cy="4493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PT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8695" y="116632"/>
            <a:ext cx="675793" cy="827998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179512" y="6381328"/>
            <a:ext cx="87849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b="1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Ciência viva</a:t>
            </a:r>
            <a:r>
              <a:rPr lang="pt-PT" sz="800" b="1" baseline="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/ 6.º ano </a:t>
            </a:r>
            <a:endParaRPr lang="pt-PT" sz="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© Raiz Editora, 2017.</a:t>
            </a:r>
            <a:r>
              <a:rPr lang="en-US" sz="8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Todos os direitos reservados. </a:t>
            </a:r>
            <a:endParaRPr lang="en-US" sz="800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664" y="44624"/>
            <a:ext cx="2125072" cy="971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486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rgbClr val="96C832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555555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accent3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accent4">
              <a:lumMod val="60000"/>
              <a:lumOff val="40000"/>
            </a:schemeClr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accent4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://www.alimentacaosaudavel.dgs.pt/sabia-que/fazer-compras-e-agora-mais-facil-com-o-descodificador-de-alimentos/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 txBox="1">
            <a:spLocks/>
          </p:cNvSpPr>
          <p:nvPr/>
        </p:nvSpPr>
        <p:spPr>
          <a:xfrm>
            <a:off x="7141" y="1340768"/>
            <a:ext cx="9144000" cy="1512168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defPPr>
              <a:defRPr lang="pt-PT"/>
            </a:defPPr>
            <a:lvl1pPr algn="ctr">
              <a:spcBef>
                <a:spcPct val="0"/>
              </a:spcBef>
              <a:buNone/>
              <a:defRPr sz="6000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j-lt"/>
                <a:ea typeface="+mj-ea"/>
                <a:cs typeface="+mj-cs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pt-PT" dirty="0"/>
              <a:t>Rótulos alimentares</a:t>
            </a:r>
          </a:p>
        </p:txBody>
      </p:sp>
    </p:spTree>
    <p:extLst>
      <p:ext uri="{BB962C8B-B14F-4D97-AF65-F5344CB8AC3E}">
        <p14:creationId xmlns:p14="http://schemas.microsoft.com/office/powerpoint/2010/main" val="342867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t-PT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cs typeface="+mj-cs"/>
              </a:rPr>
              <a:t>Informações </a:t>
            </a:r>
            <a:br>
              <a:rPr lang="pt-PT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cs typeface="+mj-cs"/>
              </a:rPr>
            </a:br>
            <a:r>
              <a:rPr lang="pt-PT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cs typeface="+mj-cs"/>
              </a:rPr>
              <a:t>nos rótulos alimentares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23528" y="1340768"/>
            <a:ext cx="8424936" cy="5040560"/>
          </a:xfrm>
          <a:solidFill>
            <a:schemeClr val="accent6">
              <a:lumMod val="20000"/>
              <a:lumOff val="80000"/>
              <a:alpha val="80000"/>
            </a:schemeClr>
          </a:solidFill>
        </p:spPr>
        <p:txBody>
          <a:bodyPr vert="horz" lIns="91440" tIns="45720" rIns="91440" bIns="45720" rtlCol="0">
            <a:noAutofit/>
          </a:bodyPr>
          <a:lstStyle/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pt-PT" sz="2400" dirty="0"/>
              <a:t>Os </a:t>
            </a:r>
            <a:r>
              <a:rPr lang="pt-PT" sz="2400" b="1" dirty="0"/>
              <a:t>rótulos dos produtos alimentares </a:t>
            </a:r>
            <a:r>
              <a:rPr lang="pt-PT" sz="2400" dirty="0"/>
              <a:t>devem conter as seguintes </a:t>
            </a:r>
            <a:r>
              <a:rPr lang="pt-PT" sz="2400" b="1" dirty="0">
                <a:solidFill>
                  <a:srgbClr val="FF0000"/>
                </a:solidFill>
              </a:rPr>
              <a:t>informações</a:t>
            </a:r>
            <a:r>
              <a:rPr lang="pt-PT" sz="2400" dirty="0"/>
              <a:t>: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endParaRPr lang="pt-PT" sz="2400" dirty="0"/>
          </a:p>
          <a:p>
            <a:pPr marL="0" indent="0" algn="ctr">
              <a:lnSpc>
                <a:spcPct val="150000"/>
              </a:lnSpc>
              <a:spcBef>
                <a:spcPts val="0"/>
              </a:spcBef>
              <a:buNone/>
            </a:pPr>
            <a:r>
              <a:rPr lang="pt-PT" sz="2400" b="1" dirty="0">
                <a:latin typeface="Berlin Sans FB Demi" panose="020E0802020502020306" pitchFamily="34" charset="0"/>
              </a:rPr>
              <a:t>Ingredientes     Informação nutricional     Valor energético</a:t>
            </a:r>
          </a:p>
          <a:p>
            <a:pPr marL="0" indent="0" algn="ctr">
              <a:lnSpc>
                <a:spcPct val="150000"/>
              </a:lnSpc>
              <a:spcBef>
                <a:spcPts val="0"/>
              </a:spcBef>
              <a:buNone/>
            </a:pPr>
            <a:r>
              <a:rPr lang="pt-PT" sz="2400" b="1" dirty="0">
                <a:latin typeface="Berlin Sans FB Demi" panose="020E0802020502020306" pitchFamily="34" charset="0"/>
              </a:rPr>
              <a:t>   </a:t>
            </a:r>
          </a:p>
          <a:p>
            <a:pPr marL="0" indent="0" algn="ctr">
              <a:lnSpc>
                <a:spcPct val="150000"/>
              </a:lnSpc>
              <a:spcBef>
                <a:spcPts val="0"/>
              </a:spcBef>
              <a:buNone/>
            </a:pPr>
            <a:r>
              <a:rPr lang="pt-PT" sz="2400" b="1" dirty="0">
                <a:latin typeface="Berlin Sans FB Demi" panose="020E0802020502020306" pitchFamily="34" charset="0"/>
              </a:rPr>
              <a:t>Prazo de validade             Modo de conservação </a:t>
            </a:r>
          </a:p>
          <a:p>
            <a:pPr marL="0" indent="0" algn="ctr">
              <a:lnSpc>
                <a:spcPct val="150000"/>
              </a:lnSpc>
              <a:spcBef>
                <a:spcPts val="0"/>
              </a:spcBef>
              <a:buNone/>
            </a:pPr>
            <a:endParaRPr lang="pt-PT" sz="2400" b="1" dirty="0">
              <a:latin typeface="Berlin Sans FB Demi" panose="020E0802020502020306" pitchFamily="34" charset="0"/>
            </a:endParaRPr>
          </a:p>
          <a:p>
            <a:pPr marL="0" indent="0" algn="ctr">
              <a:lnSpc>
                <a:spcPct val="150000"/>
              </a:lnSpc>
              <a:spcBef>
                <a:spcPts val="0"/>
              </a:spcBef>
              <a:buNone/>
            </a:pPr>
            <a:r>
              <a:rPr lang="pt-PT" sz="2400" b="1" dirty="0">
                <a:latin typeface="Berlin Sans FB Demi" panose="020E0802020502020306" pitchFamily="34" charset="0"/>
              </a:rPr>
              <a:t>Quantidade da embalagem                   Aditivos </a:t>
            </a:r>
          </a:p>
        </p:txBody>
      </p:sp>
    </p:spTree>
    <p:extLst>
      <p:ext uri="{BB962C8B-B14F-4D97-AF65-F5344CB8AC3E}">
        <p14:creationId xmlns:p14="http://schemas.microsoft.com/office/powerpoint/2010/main" val="1418112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467544" y="1556792"/>
            <a:ext cx="8373616" cy="4824536"/>
          </a:xfrm>
          <a:prstGeom prst="rect">
            <a:avLst/>
          </a:prstGeom>
          <a:solidFill>
            <a:schemeClr val="accent6">
              <a:lumMod val="20000"/>
              <a:lumOff val="80000"/>
              <a:alpha val="80000"/>
            </a:schemeClr>
          </a:solidFill>
        </p:spPr>
        <p:txBody>
          <a:bodyPr vert="horz" lIns="91440" tIns="45720" rIns="91440" bIns="45720" rtlCol="0">
            <a:noAutofit/>
          </a:bodyPr>
          <a:lstStyle/>
          <a:p>
            <a:pPr algn="just">
              <a:lnSpc>
                <a:spcPct val="150000"/>
              </a:lnSpc>
              <a:buFont typeface="Arial" pitchFamily="34" charset="0"/>
              <a:buNone/>
            </a:pPr>
            <a:r>
              <a:rPr lang="pt-PT" sz="2400" b="1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Ingredientes</a:t>
            </a:r>
            <a:r>
              <a:rPr lang="pt-PT" sz="240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: O ingrediente que vem em primeiro lugar é o que existe em maior quantidade.</a:t>
            </a:r>
          </a:p>
          <a:p>
            <a:pPr algn="just">
              <a:lnSpc>
                <a:spcPct val="150000"/>
              </a:lnSpc>
              <a:buFont typeface="Arial" pitchFamily="34" charset="0"/>
              <a:buNone/>
            </a:pPr>
            <a:endParaRPr lang="pt-PT" sz="2400" dirty="0">
              <a:solidFill>
                <a:srgbClr val="555555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  <a:buFont typeface="Arial" pitchFamily="34" charset="0"/>
              <a:buNone/>
            </a:pPr>
            <a:r>
              <a:rPr lang="pt-PT" sz="2400" b="1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Informação nutricional</a:t>
            </a:r>
            <a:r>
              <a:rPr lang="pt-PT" sz="240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: hidratos de carbono, vitaminas, lípidos, proteínas, lípidos, entre outros.</a:t>
            </a:r>
          </a:p>
          <a:p>
            <a:pPr algn="just">
              <a:lnSpc>
                <a:spcPct val="150000"/>
              </a:lnSpc>
              <a:buFont typeface="Arial" pitchFamily="34" charset="0"/>
              <a:buNone/>
            </a:pPr>
            <a:endParaRPr lang="pt-PT" sz="2400" dirty="0">
              <a:solidFill>
                <a:srgbClr val="555555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  <a:buFont typeface="Arial" pitchFamily="34" charset="0"/>
              <a:buNone/>
            </a:pPr>
            <a:r>
              <a:rPr lang="pt-PT" sz="2400" b="1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Valor energético</a:t>
            </a:r>
            <a:r>
              <a:rPr lang="pt-PT" sz="240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: quantidade energia (em quilocalorias - kcal ou quilojoules - kJ). Mais de 400 kcal/100g é muito elevado!</a:t>
            </a:r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>
            <a:off x="1988096" y="324669"/>
            <a:ext cx="6192688" cy="808459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96C832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pt-PT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cs typeface="+mj-cs"/>
              </a:rPr>
              <a:t>Informações </a:t>
            </a:r>
            <a:br>
              <a:rPr lang="pt-PT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cs typeface="+mj-cs"/>
              </a:rPr>
            </a:br>
            <a:r>
              <a:rPr lang="pt-PT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cs typeface="+mj-cs"/>
              </a:rPr>
              <a:t>nos rótulos alimentares</a:t>
            </a:r>
          </a:p>
        </p:txBody>
      </p:sp>
    </p:spTree>
    <p:extLst>
      <p:ext uri="{BB962C8B-B14F-4D97-AF65-F5344CB8AC3E}">
        <p14:creationId xmlns:p14="http://schemas.microsoft.com/office/powerpoint/2010/main" val="22334114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395536" y="1412776"/>
            <a:ext cx="8373616" cy="5009833"/>
          </a:xfrm>
          <a:prstGeom prst="rect">
            <a:avLst/>
          </a:prstGeom>
          <a:solidFill>
            <a:schemeClr val="accent6">
              <a:lumMod val="20000"/>
              <a:lumOff val="80000"/>
              <a:alpha val="80000"/>
            </a:schemeClr>
          </a:solidFill>
        </p:spPr>
        <p:txBody>
          <a:bodyPr vert="horz" lIns="91440" tIns="45720" rIns="91440" bIns="45720" rtlCol="0">
            <a:noAutofit/>
          </a:bodyPr>
          <a:lstStyle/>
          <a:p>
            <a:pPr algn="just">
              <a:lnSpc>
                <a:spcPct val="150000"/>
              </a:lnSpc>
              <a:buFont typeface="Arial" pitchFamily="34" charset="0"/>
              <a:buNone/>
            </a:pPr>
            <a:r>
              <a:rPr lang="pt-PT" sz="2400" b="1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Prazo de validade</a:t>
            </a:r>
            <a:r>
              <a:rPr lang="pt-PT" sz="240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: período durante o qual deve ser consumido.</a:t>
            </a:r>
          </a:p>
          <a:p>
            <a:pPr algn="just">
              <a:lnSpc>
                <a:spcPct val="150000"/>
              </a:lnSpc>
              <a:buFont typeface="Arial" pitchFamily="34" charset="0"/>
              <a:buNone/>
            </a:pPr>
            <a:endParaRPr lang="pt-PT" sz="1600" dirty="0">
              <a:solidFill>
                <a:srgbClr val="555555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  <a:buFont typeface="Arial" pitchFamily="34" charset="0"/>
              <a:buNone/>
            </a:pPr>
            <a:r>
              <a:rPr lang="pt-PT" sz="2400" b="1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Modo de conservação</a:t>
            </a:r>
            <a:r>
              <a:rPr lang="pt-PT" sz="240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: condições de conservação.</a:t>
            </a:r>
          </a:p>
          <a:p>
            <a:pPr algn="just">
              <a:lnSpc>
                <a:spcPct val="150000"/>
              </a:lnSpc>
              <a:buFont typeface="Arial" pitchFamily="34" charset="0"/>
              <a:buNone/>
            </a:pPr>
            <a:endParaRPr lang="pt-PT" sz="1600" dirty="0">
              <a:solidFill>
                <a:srgbClr val="555555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  <a:buFont typeface="Arial" pitchFamily="34" charset="0"/>
              <a:buNone/>
            </a:pPr>
            <a:r>
              <a:rPr lang="pt-PT" sz="2400" b="1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Quantidade</a:t>
            </a:r>
            <a:r>
              <a:rPr lang="pt-PT" sz="240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: quantidade de produto contida na embalagem.</a:t>
            </a:r>
          </a:p>
          <a:p>
            <a:pPr algn="just">
              <a:lnSpc>
                <a:spcPct val="150000"/>
              </a:lnSpc>
              <a:buFont typeface="Arial" pitchFamily="34" charset="0"/>
              <a:buNone/>
            </a:pPr>
            <a:endParaRPr lang="pt-PT" sz="1400" dirty="0">
              <a:solidFill>
                <a:srgbClr val="555555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  <a:buFont typeface="Arial" pitchFamily="34" charset="0"/>
              <a:buNone/>
            </a:pPr>
            <a:r>
              <a:rPr lang="pt-PT" sz="2400" b="1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Aditivos</a:t>
            </a:r>
            <a:r>
              <a:rPr lang="pt-PT" sz="240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: substâncias adicionadas aos alimentos para garantir a sua conservação, aroma, consistência e paladar. Por exemplo: corante de caramelo ou conservante E202.</a:t>
            </a:r>
          </a:p>
        </p:txBody>
      </p:sp>
      <p:sp>
        <p:nvSpPr>
          <p:cNvPr id="8" name="Título 1"/>
          <p:cNvSpPr txBox="1">
            <a:spLocks/>
          </p:cNvSpPr>
          <p:nvPr/>
        </p:nvSpPr>
        <p:spPr>
          <a:xfrm>
            <a:off x="1988096" y="324669"/>
            <a:ext cx="6192688" cy="808459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96C832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pt-PT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cs typeface="+mj-cs"/>
              </a:rPr>
              <a:t>Informações </a:t>
            </a:r>
            <a:br>
              <a:rPr lang="pt-PT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cs typeface="+mj-cs"/>
              </a:rPr>
            </a:br>
            <a:r>
              <a:rPr lang="pt-PT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cs typeface="+mj-cs"/>
              </a:rPr>
              <a:t>nos rótulos alimentares</a:t>
            </a:r>
          </a:p>
        </p:txBody>
      </p:sp>
    </p:spTree>
    <p:extLst>
      <p:ext uri="{BB962C8B-B14F-4D97-AF65-F5344CB8AC3E}">
        <p14:creationId xmlns:p14="http://schemas.microsoft.com/office/powerpoint/2010/main" val="19728602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981" b="19761"/>
          <a:stretch/>
        </p:blipFill>
        <p:spPr>
          <a:xfrm>
            <a:off x="0" y="1700808"/>
            <a:ext cx="9144000" cy="3672408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5076056" y="1192977"/>
            <a:ext cx="2016224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PT" b="1" dirty="0">
                <a:latin typeface="Berlin Sans FB Demi" panose="020E0802020502020306" pitchFamily="34" charset="0"/>
              </a:rPr>
              <a:t>Valor energético</a:t>
            </a:r>
          </a:p>
        </p:txBody>
      </p:sp>
      <p:sp>
        <p:nvSpPr>
          <p:cNvPr id="11" name="Arrow: Right 10"/>
          <p:cNvSpPr/>
          <p:nvPr/>
        </p:nvSpPr>
        <p:spPr>
          <a:xfrm>
            <a:off x="3995936" y="2564904"/>
            <a:ext cx="2808312" cy="504056"/>
          </a:xfrm>
          <a:prstGeom prst="rightArrow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>
                <a:latin typeface="Berlin Sans FB Demi" panose="020E0802020502020306" pitchFamily="34" charset="0"/>
              </a:rPr>
              <a:t>Ingredientes e Aditivos</a:t>
            </a:r>
            <a:endParaRPr lang="pt-PT" dirty="0"/>
          </a:p>
        </p:txBody>
      </p:sp>
      <p:sp>
        <p:nvSpPr>
          <p:cNvPr id="29" name="Arrow: Right 28"/>
          <p:cNvSpPr/>
          <p:nvPr/>
        </p:nvSpPr>
        <p:spPr>
          <a:xfrm>
            <a:off x="3995936" y="3435019"/>
            <a:ext cx="2833659" cy="504056"/>
          </a:xfrm>
          <a:prstGeom prst="rightArrow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>
                <a:latin typeface="Berlin Sans FB Demi" panose="020E0802020502020306" pitchFamily="34" charset="0"/>
              </a:rPr>
              <a:t>Informação nutricional</a:t>
            </a:r>
            <a:endParaRPr lang="pt-PT" dirty="0"/>
          </a:p>
        </p:txBody>
      </p:sp>
      <p:sp>
        <p:nvSpPr>
          <p:cNvPr id="12" name="Arrow: Bent-Up 11"/>
          <p:cNvSpPr/>
          <p:nvPr/>
        </p:nvSpPr>
        <p:spPr>
          <a:xfrm rot="16200000">
            <a:off x="6189269" y="2420023"/>
            <a:ext cx="2446543" cy="432048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1" name="Rectangle 30"/>
          <p:cNvSpPr/>
          <p:nvPr/>
        </p:nvSpPr>
        <p:spPr>
          <a:xfrm>
            <a:off x="5089585" y="5728533"/>
            <a:ext cx="3744416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PT" b="1" dirty="0">
                <a:latin typeface="Berlin Sans FB Demi" panose="020E0802020502020306" pitchFamily="34" charset="0"/>
              </a:rPr>
              <a:t>Dose diária recomendada</a:t>
            </a:r>
          </a:p>
        </p:txBody>
      </p:sp>
      <p:sp>
        <p:nvSpPr>
          <p:cNvPr id="33" name="Arrow: Bent-Up 32"/>
          <p:cNvSpPr/>
          <p:nvPr/>
        </p:nvSpPr>
        <p:spPr>
          <a:xfrm rot="5400000" flipV="1">
            <a:off x="7947517" y="5148335"/>
            <a:ext cx="1457880" cy="432048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5" name="Arrow: Bent-Up 34"/>
          <p:cNvSpPr/>
          <p:nvPr/>
        </p:nvSpPr>
        <p:spPr>
          <a:xfrm rot="5400000">
            <a:off x="530511" y="5220162"/>
            <a:ext cx="450130" cy="432048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3" name="Rectangle 12"/>
          <p:cNvSpPr/>
          <p:nvPr/>
        </p:nvSpPr>
        <p:spPr>
          <a:xfrm>
            <a:off x="1017233" y="5359201"/>
            <a:ext cx="31165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b="1" dirty="0">
                <a:latin typeface="Berlin Sans FB Demi" panose="020E0802020502020306" pitchFamily="34" charset="0"/>
              </a:rPr>
              <a:t>Quantidade da embalagem </a:t>
            </a:r>
            <a:endParaRPr lang="pt-PT" dirty="0"/>
          </a:p>
        </p:txBody>
      </p:sp>
      <p:sp>
        <p:nvSpPr>
          <p:cNvPr id="36" name="Arrow: Bent-Up 35"/>
          <p:cNvSpPr/>
          <p:nvPr/>
        </p:nvSpPr>
        <p:spPr>
          <a:xfrm rot="5400000">
            <a:off x="80827" y="5202523"/>
            <a:ext cx="866284" cy="915262"/>
          </a:xfrm>
          <a:prstGeom prst="bentUpArrow">
            <a:avLst>
              <a:gd name="adj1" fmla="val 12640"/>
              <a:gd name="adj2" fmla="val 13670"/>
              <a:gd name="adj3" fmla="val 1161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4" name="Rectangle 13"/>
          <p:cNvSpPr/>
          <p:nvPr/>
        </p:nvSpPr>
        <p:spPr>
          <a:xfrm>
            <a:off x="1027938" y="5661248"/>
            <a:ext cx="242726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b="1" dirty="0">
                <a:latin typeface="Berlin Sans FB Demi" panose="020E0802020502020306" pitchFamily="34" charset="0"/>
              </a:rPr>
              <a:t>Prazo de validade     </a:t>
            </a:r>
          </a:p>
          <a:p>
            <a:r>
              <a:rPr lang="pt-PT" b="1" dirty="0">
                <a:latin typeface="Berlin Sans FB Demi" panose="020E0802020502020306" pitchFamily="34" charset="0"/>
              </a:rPr>
              <a:t>Modo de conservação </a:t>
            </a:r>
            <a:endParaRPr lang="pt-PT" dirty="0"/>
          </a:p>
        </p:txBody>
      </p:sp>
      <p:sp>
        <p:nvSpPr>
          <p:cNvPr id="38" name="Título 1"/>
          <p:cNvSpPr txBox="1">
            <a:spLocks/>
          </p:cNvSpPr>
          <p:nvPr/>
        </p:nvSpPr>
        <p:spPr>
          <a:xfrm>
            <a:off x="1988096" y="324669"/>
            <a:ext cx="6192688" cy="808459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96C832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pt-PT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cs typeface="+mj-cs"/>
              </a:rPr>
              <a:t>Informações </a:t>
            </a:r>
            <a:br>
              <a:rPr lang="pt-PT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cs typeface="+mj-cs"/>
              </a:rPr>
            </a:br>
            <a:r>
              <a:rPr lang="pt-PT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cs typeface="+mj-cs"/>
              </a:rPr>
              <a:t>nos rótulos alimentares</a:t>
            </a:r>
          </a:p>
        </p:txBody>
      </p:sp>
    </p:spTree>
    <p:extLst>
      <p:ext uri="{BB962C8B-B14F-4D97-AF65-F5344CB8AC3E}">
        <p14:creationId xmlns:p14="http://schemas.microsoft.com/office/powerpoint/2010/main" val="22658186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1691680" y="254969"/>
            <a:ext cx="6192837" cy="808037"/>
          </a:xfr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t-PT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cs typeface="+mj-cs"/>
              </a:rPr>
              <a:t>Experimenta o descodificador de rótulos...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4294967295"/>
          </p:nvPr>
        </p:nvSpPr>
        <p:spPr>
          <a:xfrm>
            <a:off x="5722938" y="5459413"/>
            <a:ext cx="3421062" cy="99377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t-P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Descobre mais </a:t>
            </a:r>
          </a:p>
          <a:p>
            <a:pPr marL="0" indent="0" algn="ctr">
              <a:buNone/>
            </a:pPr>
            <a:r>
              <a:rPr lang="pt-P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informações </a:t>
            </a:r>
            <a:r>
              <a:rPr lang="pt-P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2"/>
              </a:rPr>
              <a:t>aqui</a:t>
            </a:r>
            <a:r>
              <a:rPr lang="pt-P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pt-PT" sz="2400" dirty="0"/>
          </a:p>
        </p:txBody>
      </p:sp>
      <p:pic>
        <p:nvPicPr>
          <p:cNvPr id="2050" name="Picture 2" descr="site cartã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35696" y="1700808"/>
            <a:ext cx="5525393" cy="3291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3232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Raiz">
      <a:dk1>
        <a:srgbClr val="555555"/>
      </a:dk1>
      <a:lt1>
        <a:srgbClr val="555555"/>
      </a:lt1>
      <a:dk2>
        <a:srgbClr val="FFFFFF"/>
      </a:dk2>
      <a:lt2>
        <a:srgbClr val="FFFFFF"/>
      </a:lt2>
      <a:accent1>
        <a:srgbClr val="96C832"/>
      </a:accent1>
      <a:accent2>
        <a:srgbClr val="7F7F7F"/>
      </a:accent2>
      <a:accent3>
        <a:srgbClr val="92D050"/>
      </a:accent3>
      <a:accent4>
        <a:srgbClr val="96C832"/>
      </a:accent4>
      <a:accent5>
        <a:srgbClr val="7F7F7F"/>
      </a:accent5>
      <a:accent6>
        <a:srgbClr val="555555"/>
      </a:accent6>
      <a:hlink>
        <a:srgbClr val="96C832"/>
      </a:hlink>
      <a:folHlink>
        <a:srgbClr val="555555"/>
      </a:folHlink>
    </a:clrScheme>
    <a:fontScheme name="Personalizado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1628</TotalTime>
  <Words>182</Words>
  <Application>Microsoft Office PowerPoint</Application>
  <PresentationFormat>On-screen Show (4:3)</PresentationFormat>
  <Paragraphs>36</Paragraphs>
  <Slides>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Berlin Sans FB Demi</vt:lpstr>
      <vt:lpstr>Calibri</vt:lpstr>
      <vt:lpstr>1_Office Theme</vt:lpstr>
      <vt:lpstr>PowerPoint Presentation</vt:lpstr>
      <vt:lpstr>Informações  nos rótulos alimentares</vt:lpstr>
      <vt:lpstr>PowerPoint Presentation</vt:lpstr>
      <vt:lpstr>PowerPoint Presentation</vt:lpstr>
      <vt:lpstr>PowerPoint Presentation</vt:lpstr>
      <vt:lpstr>Experimenta o descodificador de rótulos...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Susana Lourenço</dc:creator>
  <cp:lastModifiedBy>Joana Fernandes Gomes</cp:lastModifiedBy>
  <cp:revision>198</cp:revision>
  <dcterms:created xsi:type="dcterms:W3CDTF">2015-12-28T12:05:59Z</dcterms:created>
  <dcterms:modified xsi:type="dcterms:W3CDTF">2017-08-01T09:23:10Z</dcterms:modified>
</cp:coreProperties>
</file>