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5" r:id="rId3"/>
    <p:sldId id="267" r:id="rId4"/>
    <p:sldId id="262" r:id="rId5"/>
    <p:sldId id="266" r:id="rId6"/>
    <p:sldId id="268" r:id="rId7"/>
    <p:sldId id="269" r:id="rId8"/>
    <p:sldId id="270" r:id="rId9"/>
    <p:sldId id="271" r:id="rId10"/>
    <p:sldId id="272" r:id="rId11"/>
    <p:sldId id="273" r:id="rId12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238" autoAdjust="0"/>
  </p:normalViewPr>
  <p:slideViewPr>
    <p:cSldViewPr>
      <p:cViewPr varScale="1">
        <p:scale>
          <a:sx n="103" d="100"/>
          <a:sy n="103" d="100"/>
        </p:scale>
        <p:origin x="1248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667536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283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803172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270875-E729-438F-AD64-DA10B3256A5A}" type="datetimeFigureOut">
              <a:rPr lang="pt-PT" smtClean="0"/>
              <a:t>01-09-2017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69518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01-09-2017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97086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Ciência viva</a:t>
            </a:r>
            <a:r>
              <a:rPr lang="pt-PT" sz="800" b="1" baseline="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/ 6.º ano </a:t>
            </a:r>
            <a:endParaRPr lang="pt-PT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2017.</a:t>
            </a:r>
            <a:r>
              <a:rPr lang="en-US" sz="8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839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3.wdp"/><Relationship Id="rId7" Type="http://schemas.microsoft.com/office/2007/relationships/hdphoto" Target="../media/hdphoto5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microsoft.com/office/2007/relationships/hdphoto" Target="../media/hdphoto4.wdp"/><Relationship Id="rId4" Type="http://schemas.openxmlformats.org/officeDocument/2006/relationships/image" Target="../media/image8.png"/><Relationship Id="rId9" Type="http://schemas.microsoft.com/office/2007/relationships/hdphoto" Target="../media/hdphoto6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emf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slide" Target="slide10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8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Ekg, Electrocardiogram, Heart, Art, Love, Roman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85116"/>
            <a:ext cx="7129163" cy="6472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5301208"/>
            <a:ext cx="9144000" cy="936104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pt-PT" sz="4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  <a:ea typeface="+mn-ea"/>
                <a:cs typeface="+mj-cs"/>
              </a:rPr>
              <a:t>Saúde do sistema cardiovascular</a:t>
            </a:r>
          </a:p>
        </p:txBody>
      </p:sp>
    </p:spTree>
    <p:extLst>
      <p:ext uri="{BB962C8B-B14F-4D97-AF65-F5344CB8AC3E}">
        <p14:creationId xmlns:p14="http://schemas.microsoft.com/office/powerpoint/2010/main" val="751161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524" b="86381" l="417" r="485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0787"/>
          <a:stretch/>
        </p:blipFill>
        <p:spPr>
          <a:xfrm>
            <a:off x="3021002" y="1269618"/>
            <a:ext cx="2898582" cy="368120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524" b="86381" l="49464" r="9702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195" t="-492" r="2592" b="492"/>
          <a:stretch/>
        </p:blipFill>
        <p:spPr>
          <a:xfrm>
            <a:off x="149194" y="700860"/>
            <a:ext cx="2770242" cy="3518212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1331640" y="44624"/>
            <a:ext cx="7488324" cy="12003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pt-PT"/>
            </a:defPPr>
            <a:lvl1pPr algn="ctr">
              <a:spcBef>
                <a:spcPct val="0"/>
              </a:spcBef>
              <a:buNone/>
              <a:defRPr sz="3600" b="1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t-PT" sz="3200" dirty="0"/>
              <a:t>Que doenças cardiovasculares conhecemos?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202756" y="3933056"/>
            <a:ext cx="3384376" cy="800219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PT" b="1" dirty="0">
                <a:solidFill>
                  <a:schemeClr val="accent2"/>
                </a:solidFill>
              </a:rPr>
              <a:t>Anemia</a:t>
            </a:r>
          </a:p>
          <a:p>
            <a:pPr algn="ctr"/>
            <a:r>
              <a:rPr lang="pt-PT" sz="1400" dirty="0"/>
              <a:t>Diminuição do números de glóbulos vermelhos no sangue.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3587132" y="5805264"/>
            <a:ext cx="3024336" cy="615553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PT" b="1" dirty="0" err="1">
                <a:solidFill>
                  <a:schemeClr val="accent2"/>
                </a:solidFill>
              </a:rPr>
              <a:t>Hipercolesterolemia</a:t>
            </a:r>
            <a:endParaRPr lang="pt-PT" b="1" dirty="0">
              <a:solidFill>
                <a:schemeClr val="accent2"/>
              </a:solidFill>
            </a:endParaRPr>
          </a:p>
          <a:p>
            <a:pPr algn="ctr"/>
            <a:r>
              <a:rPr lang="pt-PT" sz="1600" dirty="0"/>
              <a:t>Níveis altos de colesterol.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952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374" r="20863"/>
          <a:stretch/>
        </p:blipFill>
        <p:spPr>
          <a:xfrm>
            <a:off x="6259186" y="3789040"/>
            <a:ext cx="2870900" cy="3217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038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331640" y="44624"/>
            <a:ext cx="7488324" cy="12003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pt-PT"/>
            </a:defPPr>
            <a:lvl1pPr algn="ctr">
              <a:spcBef>
                <a:spcPct val="0"/>
              </a:spcBef>
              <a:buNone/>
              <a:defRPr sz="3600" b="1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t-PT" sz="3200" dirty="0"/>
              <a:t>Que doenças cardiovasculares conhecemos?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115780" y="4917807"/>
            <a:ext cx="2755130" cy="800219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PT" b="1" dirty="0">
                <a:solidFill>
                  <a:schemeClr val="accent2"/>
                </a:solidFill>
              </a:rPr>
              <a:t>AVC</a:t>
            </a:r>
          </a:p>
          <a:p>
            <a:pPr algn="ctr"/>
            <a:r>
              <a:rPr lang="pt-PT" sz="1400" dirty="0"/>
              <a:t>Entupimento ou rompimento de vasos sanguíneos do cérebro.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6472746" y="3175045"/>
            <a:ext cx="2388619" cy="800219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PT" b="1" dirty="0">
                <a:solidFill>
                  <a:schemeClr val="accent2"/>
                </a:solidFill>
              </a:rPr>
              <a:t>Enfarte</a:t>
            </a:r>
          </a:p>
          <a:p>
            <a:pPr algn="ctr"/>
            <a:r>
              <a:rPr lang="pt-PT" sz="1400" dirty="0"/>
              <a:t>As células do coração deixam de funcionar.</a:t>
            </a:r>
            <a:endParaRPr lang="pt-PT" sz="1200" dirty="0"/>
          </a:p>
        </p:txBody>
      </p:sp>
      <p:sp>
        <p:nvSpPr>
          <p:cNvPr id="9" name="CaixaDeTexto 8"/>
          <p:cNvSpPr txBox="1"/>
          <p:nvPr/>
        </p:nvSpPr>
        <p:spPr>
          <a:xfrm>
            <a:off x="-46980" y="1466422"/>
            <a:ext cx="4546971" cy="338554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600" dirty="0"/>
              <a:t>Os </a:t>
            </a:r>
            <a:r>
              <a:rPr lang="pt-PT" sz="1600" b="1" dirty="0"/>
              <a:t>níveis altos de colesterol </a:t>
            </a:r>
            <a:r>
              <a:rPr lang="pt-PT" sz="1600" dirty="0"/>
              <a:t>podem levar a: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4479221" y="5786090"/>
            <a:ext cx="3470469" cy="800219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PT" b="1" dirty="0">
                <a:solidFill>
                  <a:schemeClr val="accent2"/>
                </a:solidFill>
              </a:rPr>
              <a:t>Aterosclerose</a:t>
            </a:r>
          </a:p>
          <a:p>
            <a:pPr algn="ctr"/>
            <a:r>
              <a:rPr lang="pt-PT" sz="1400" dirty="0"/>
              <a:t>Obstrução de vasos sanguíneos, causados pela acumulação de gordura.</a:t>
            </a:r>
            <a:endParaRPr lang="pt-PT" sz="1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81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650" r="18500"/>
          <a:stretch/>
        </p:blipFill>
        <p:spPr>
          <a:xfrm>
            <a:off x="4479221" y="1436134"/>
            <a:ext cx="2942651" cy="307298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667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373" r="20075"/>
          <a:stretch/>
        </p:blipFill>
        <p:spPr>
          <a:xfrm>
            <a:off x="497848" y="1855780"/>
            <a:ext cx="2870987" cy="317302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615" b="100000" l="3750" r="9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9106" y="4420031"/>
            <a:ext cx="3065734" cy="134239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9318" l="3750" r="9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9361" y="4413852"/>
            <a:ext cx="3149635" cy="1334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164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/>
          <p:cNvSpPr txBox="1"/>
          <p:nvPr/>
        </p:nvSpPr>
        <p:spPr>
          <a:xfrm>
            <a:off x="333978" y="1326540"/>
            <a:ext cx="2546716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algn="ctr">
              <a:defRPr b="1"/>
            </a:lvl1pPr>
          </a:lstStyle>
          <a:p>
            <a:r>
              <a:rPr lang="pt-PT" b="0" dirty="0"/>
              <a:t>Vida </a:t>
            </a:r>
            <a:r>
              <a:rPr lang="pt-PT" b="0" dirty="0" err="1"/>
              <a:t>ativa</a:t>
            </a:r>
            <a:r>
              <a:rPr lang="pt-PT" b="0" dirty="0"/>
              <a:t> e sem stress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107504" y="109079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ea typeface="+mj-ea"/>
                <a:cs typeface="+mj-cs"/>
              </a:rPr>
              <a:t>Como podemos evitar </a:t>
            </a:r>
          </a:p>
          <a:p>
            <a:pPr algn="ctr"/>
            <a:r>
              <a:rPr lang="pt-PT" sz="32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ea typeface="+mj-ea"/>
                <a:cs typeface="+mj-cs"/>
              </a:rPr>
              <a:t>as doenças cardiovasculares?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276762" y="4211796"/>
            <a:ext cx="2582798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algn="ctr">
              <a:defRPr b="0"/>
            </a:lvl1pPr>
          </a:lstStyle>
          <a:p>
            <a:r>
              <a:rPr lang="pt-PT" dirty="0"/>
              <a:t>Alimentação saudável</a:t>
            </a:r>
          </a:p>
        </p:txBody>
      </p:sp>
      <p:pic>
        <p:nvPicPr>
          <p:cNvPr id="2052" name="Picture 4" descr="Handstand, Beach, Sea, Ocean, Sand, Exercise, You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30003" y="1749535"/>
            <a:ext cx="2529557" cy="2265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arrot, Kale, Walnuts, Tomatoes, Vegetable, Foo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003" y="4531505"/>
            <a:ext cx="2473891" cy="1633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aixaDeTexto 10"/>
          <p:cNvSpPr txBox="1"/>
          <p:nvPr/>
        </p:nvSpPr>
        <p:spPr>
          <a:xfrm>
            <a:off x="3028154" y="2696806"/>
            <a:ext cx="2754127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algn="ctr">
              <a:defRPr b="0"/>
            </a:lvl1pPr>
          </a:lstStyle>
          <a:p>
            <a:r>
              <a:rPr lang="pt-PT" dirty="0"/>
              <a:t>Controlar a pressão arterial</a:t>
            </a:r>
          </a:p>
        </p:txBody>
      </p:sp>
      <p:pic>
        <p:nvPicPr>
          <p:cNvPr id="2056" name="Picture 8" descr="Unit Of Pressure, Meter, Blood Pressure, Care, Health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9531" y="3339406"/>
            <a:ext cx="2684597" cy="1789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aixaDeTexto 13"/>
          <p:cNvSpPr txBox="1"/>
          <p:nvPr/>
        </p:nvSpPr>
        <p:spPr>
          <a:xfrm>
            <a:off x="5868144" y="5667501"/>
            <a:ext cx="3070238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algn="ctr">
              <a:defRPr b="0"/>
            </a:lvl1pPr>
          </a:lstStyle>
          <a:p>
            <a:r>
              <a:rPr lang="pt-PT" dirty="0"/>
              <a:t>Não fumar e não consumir bebidas alcoólicas</a:t>
            </a:r>
          </a:p>
        </p:txBody>
      </p:sp>
      <p:pic>
        <p:nvPicPr>
          <p:cNvPr id="2058" name="Picture 10" descr="Alcohol, Hangover, Event, Death, Drunk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1642" y="1749534"/>
            <a:ext cx="2813642" cy="1875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Addict, Addiction, Ashtray, Bad, Burnt, Butt, Butt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7380" y="3678672"/>
            <a:ext cx="2865851" cy="1910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5155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5"/>
          <p:cNvSpPr txBox="1"/>
          <p:nvPr/>
        </p:nvSpPr>
        <p:spPr>
          <a:xfrm>
            <a:off x="107504" y="109079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ea typeface="+mj-ea"/>
                <a:cs typeface="+mj-cs"/>
              </a:rPr>
              <a:t>Suporte básico de vida </a:t>
            </a:r>
          </a:p>
          <a:p>
            <a:pPr algn="ctr"/>
            <a:r>
              <a:rPr lang="pt-PT" sz="32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ea typeface="+mj-ea"/>
                <a:cs typeface="+mj-cs"/>
              </a:rPr>
              <a:t>em caso de paragem</a:t>
            </a:r>
          </a:p>
          <a:p>
            <a:pPr algn="ctr"/>
            <a:r>
              <a:rPr lang="pt-PT" sz="32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ea typeface="+mj-ea"/>
                <a:cs typeface="+mj-cs"/>
              </a:rPr>
              <a:t> cardiorrespiratória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t="19374" r="4326" b="23540"/>
          <a:stretch/>
        </p:blipFill>
        <p:spPr>
          <a:xfrm>
            <a:off x="3196112" y="4149080"/>
            <a:ext cx="5912392" cy="2232248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-1298" y="1916832"/>
            <a:ext cx="5400600" cy="2448272"/>
            <a:chOff x="251520" y="1988840"/>
            <a:chExt cx="4680520" cy="218121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51520" y="1988840"/>
              <a:ext cx="4680520" cy="2181213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2102810" y="2252841"/>
              <a:ext cx="864096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000" b="1" dirty="0"/>
                <a:t>Consegue</a:t>
              </a:r>
            </a:p>
            <a:p>
              <a:r>
                <a:rPr lang="pt-PT" sz="1000" b="1" dirty="0"/>
                <a:t> falar?</a:t>
              </a:r>
            </a:p>
          </p:txBody>
        </p:sp>
      </p:grpSp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2107051"/>
            <a:ext cx="2294076" cy="114494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869160"/>
            <a:ext cx="2212185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1710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00" b="22280"/>
          <a:stretch/>
        </p:blipFill>
        <p:spPr>
          <a:xfrm>
            <a:off x="0" y="1628800"/>
            <a:ext cx="9144000" cy="33843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301208"/>
            <a:ext cx="4947320" cy="517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3179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5" t="18500" r="4648" b="24800"/>
          <a:stretch/>
        </p:blipFill>
        <p:spPr>
          <a:xfrm>
            <a:off x="2133489" y="403119"/>
            <a:ext cx="6110919" cy="229943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7" t="19664" r="1963" b="22280"/>
          <a:stretch/>
        </p:blipFill>
        <p:spPr>
          <a:xfrm>
            <a:off x="1979712" y="2936355"/>
            <a:ext cx="7003675" cy="271183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39" y="5427251"/>
            <a:ext cx="4112681" cy="95407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07" y="2564904"/>
            <a:ext cx="4761023" cy="89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7749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1187624" y="188640"/>
            <a:ext cx="7631427" cy="792088"/>
          </a:xfrm>
          <a:noFill/>
        </p:spPr>
        <p:txBody>
          <a:bodyPr wrap="square" rtlCol="0">
            <a:spAutoFit/>
          </a:bodyPr>
          <a:lstStyle/>
          <a:p>
            <a:r>
              <a:rPr lang="pt-PT" sz="32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Clica nas respostas corretas</a:t>
            </a:r>
          </a:p>
        </p:txBody>
      </p:sp>
      <p:sp>
        <p:nvSpPr>
          <p:cNvPr id="26" name="Rectângulo 4"/>
          <p:cNvSpPr/>
          <p:nvPr/>
        </p:nvSpPr>
        <p:spPr>
          <a:xfrm>
            <a:off x="253953" y="1124744"/>
            <a:ext cx="8568952" cy="878229"/>
          </a:xfrm>
          <a:prstGeom prst="rect">
            <a:avLst/>
          </a:prstGeom>
          <a:solidFill>
            <a:schemeClr val="accent6">
              <a:lumMod val="20000"/>
              <a:lumOff val="80000"/>
              <a:alpha val="8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150000"/>
              </a:lnSpc>
              <a:buFont typeface="Arial" pitchFamily="34" charset="0"/>
              <a:buNone/>
            </a:pP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São </a:t>
            </a:r>
            <a:r>
              <a:rPr lang="pt-PT" sz="1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doenças cardiovasculares</a:t>
            </a:r>
          </a:p>
          <a:p>
            <a:pPr algn="just">
              <a:lnSpc>
                <a:spcPct val="150000"/>
              </a:lnSpc>
              <a:buFont typeface="Arial" pitchFamily="34" charset="0"/>
              <a:buNone/>
            </a:pPr>
            <a:endParaRPr lang="pt-PT" sz="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PT" sz="16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a.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  <a:hlinkClick r:id="rId2" action="ppaction://hlinksldjump"/>
              </a:rPr>
              <a:t>a pneumonia, a anemia, a </a:t>
            </a:r>
            <a:r>
              <a:rPr lang="pt-PT" sz="1600" dirty="0" err="1">
                <a:solidFill>
                  <a:srgbClr val="555555"/>
                </a:solidFill>
                <a:latin typeface="Arial" pitchFamily="34" charset="0"/>
                <a:cs typeface="Arial" pitchFamily="34" charset="0"/>
                <a:hlinkClick r:id="rId2" action="ppaction://hlinksldjump"/>
              </a:rPr>
              <a:t>hipercolestorolemia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  <a:hlinkClick r:id="rId2" action="ppaction://hlinksldjump"/>
              </a:rPr>
              <a:t>, a alergia e o AVC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5" name="Rectângulo 4">
            <a:extLst>
              <a:ext uri="{FF2B5EF4-FFF2-40B4-BE49-F238E27FC236}">
                <a16:creationId xmlns:a16="http://schemas.microsoft.com/office/drawing/2014/main" id="{DE0A8614-9A15-4206-94F9-8ECD56AA42D2}"/>
              </a:ext>
            </a:extLst>
          </p:cNvPr>
          <p:cNvSpPr/>
          <p:nvPr/>
        </p:nvSpPr>
        <p:spPr>
          <a:xfrm>
            <a:off x="253953" y="2007502"/>
            <a:ext cx="8568952" cy="480831"/>
          </a:xfrm>
          <a:prstGeom prst="rect">
            <a:avLst/>
          </a:prstGeom>
          <a:solidFill>
            <a:schemeClr val="accent6">
              <a:lumMod val="20000"/>
              <a:lumOff val="80000"/>
              <a:alpha val="8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pt-PT" sz="16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b.  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  <a:hlinkClick r:id="rId3" action="ppaction://hlinksldjump"/>
              </a:rPr>
              <a:t>a</a:t>
            </a:r>
            <a:r>
              <a:rPr lang="pt-PT" sz="16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  <a:hlinkClick r:id="rId3" action="ppaction://hlinksldjump"/>
              </a:rPr>
              <a:t> </a:t>
            </a:r>
            <a:r>
              <a:rPr lang="pt-PT" sz="1600" dirty="0" err="1">
                <a:solidFill>
                  <a:srgbClr val="555555"/>
                </a:solidFill>
                <a:latin typeface="Arial" pitchFamily="34" charset="0"/>
                <a:cs typeface="Arial" pitchFamily="34" charset="0"/>
                <a:hlinkClick r:id="rId3" action="ppaction://hlinksldjump"/>
              </a:rPr>
              <a:t>hipercolestorolemia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  <a:hlinkClick r:id="rId3" action="ppaction://hlinksldjump"/>
              </a:rPr>
              <a:t>, a anemia, o AVC, o enfarte de miocárdio e a aterosclerose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6" name="Rectângulo 4">
            <a:extLst>
              <a:ext uri="{FF2B5EF4-FFF2-40B4-BE49-F238E27FC236}">
                <a16:creationId xmlns:a16="http://schemas.microsoft.com/office/drawing/2014/main" id="{43D49995-E133-4A79-9B13-52C0A1890D22}"/>
              </a:ext>
            </a:extLst>
          </p:cNvPr>
          <p:cNvSpPr/>
          <p:nvPr/>
        </p:nvSpPr>
        <p:spPr>
          <a:xfrm>
            <a:off x="253953" y="2924944"/>
            <a:ext cx="8568952" cy="464570"/>
          </a:xfrm>
          <a:prstGeom prst="rect">
            <a:avLst/>
          </a:prstGeom>
          <a:solidFill>
            <a:schemeClr val="accent6">
              <a:lumMod val="20000"/>
              <a:lumOff val="80000"/>
              <a:alpha val="8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pt-PT" sz="16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d.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  <a:hlinkClick r:id="rId2" action="ppaction://hlinksldjump"/>
              </a:rPr>
              <a:t>Nenhuma das anteriores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7" name="Rectângulo 4">
            <a:extLst>
              <a:ext uri="{FF2B5EF4-FFF2-40B4-BE49-F238E27FC236}">
                <a16:creationId xmlns:a16="http://schemas.microsoft.com/office/drawing/2014/main" id="{CE1E625C-4D20-4E83-B0F4-FD885B709E7F}"/>
              </a:ext>
            </a:extLst>
          </p:cNvPr>
          <p:cNvSpPr/>
          <p:nvPr/>
        </p:nvSpPr>
        <p:spPr>
          <a:xfrm>
            <a:off x="253953" y="2488332"/>
            <a:ext cx="8568952" cy="436611"/>
          </a:xfrm>
          <a:prstGeom prst="rect">
            <a:avLst/>
          </a:prstGeom>
          <a:solidFill>
            <a:schemeClr val="accent6">
              <a:lumMod val="20000"/>
              <a:lumOff val="80000"/>
              <a:alpha val="8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pt-PT" sz="16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c.  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  <a:hlinkClick r:id="rId2" action="ppaction://hlinksldjump"/>
              </a:rPr>
              <a:t>a anemia, o enfarte de miocárdio, o cancro, o AVC e a hipercolesterolemia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D081721-0E47-4971-89BF-73D85C038747}"/>
              </a:ext>
            </a:extLst>
          </p:cNvPr>
          <p:cNvGrpSpPr/>
          <p:nvPr/>
        </p:nvGrpSpPr>
        <p:grpSpPr>
          <a:xfrm>
            <a:off x="253953" y="3501008"/>
            <a:ext cx="8565098" cy="2872275"/>
            <a:chOff x="253953" y="3573016"/>
            <a:chExt cx="8565098" cy="2872275"/>
          </a:xfrm>
        </p:grpSpPr>
        <p:sp>
          <p:nvSpPr>
            <p:cNvPr id="21" name="Rectângulo 4"/>
            <p:cNvSpPr/>
            <p:nvPr/>
          </p:nvSpPr>
          <p:spPr>
            <a:xfrm>
              <a:off x="253953" y="3573016"/>
              <a:ext cx="8565098" cy="1296144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  <a:buFont typeface="Arial" pitchFamily="34" charset="0"/>
                <a:buNone/>
              </a:pP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Qual é a ordem correta dos </a:t>
              </a:r>
              <a:r>
                <a:rPr lang="pt-PT" sz="16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procedimentos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a ter em caso de paragem respiratória?</a:t>
              </a:r>
            </a:p>
            <a:p>
              <a:pPr algn="just">
                <a:lnSpc>
                  <a:spcPct val="150000"/>
                </a:lnSpc>
                <a:buFont typeface="Arial" pitchFamily="34" charset="0"/>
                <a:buNone/>
              </a:pPr>
              <a:endParaRPr lang="pt-PT" sz="5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a.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2" action="ppaction://hlinksldjump"/>
                </a:rPr>
                <a:t>Colocação da vítima na posição lateral, avaliar o estado de ventilação, avaliar o estado de consciência, avaliar a circulação, ativar o serviço de emergência médica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</p:txBody>
        </p:sp>
        <p:sp>
          <p:nvSpPr>
            <p:cNvPr id="8" name="Rectângulo 4">
              <a:extLst>
                <a:ext uri="{FF2B5EF4-FFF2-40B4-BE49-F238E27FC236}">
                  <a16:creationId xmlns:a16="http://schemas.microsoft.com/office/drawing/2014/main" id="{D8767ED3-67B3-4EB9-BE04-5899480D1A7C}"/>
                </a:ext>
              </a:extLst>
            </p:cNvPr>
            <p:cNvSpPr/>
            <p:nvPr/>
          </p:nvSpPr>
          <p:spPr>
            <a:xfrm>
              <a:off x="253953" y="5661248"/>
              <a:ext cx="8565098" cy="784043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c.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3" action="ppaction://hlinksldjump"/>
                </a:rPr>
                <a:t>Avaliar o estado de consciência, avaliar o estado de ventilação, colocação da vítima na posição lateral, avaliar a circulação, ativar o serviço de emergência médica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</p:txBody>
        </p:sp>
        <p:sp>
          <p:nvSpPr>
            <p:cNvPr id="9" name="Rectângulo 4">
              <a:extLst>
                <a:ext uri="{FF2B5EF4-FFF2-40B4-BE49-F238E27FC236}">
                  <a16:creationId xmlns:a16="http://schemas.microsoft.com/office/drawing/2014/main" id="{E8E2BE26-9D11-4C81-BD6B-AE8DE2F65AA4}"/>
                </a:ext>
              </a:extLst>
            </p:cNvPr>
            <p:cNvSpPr/>
            <p:nvPr/>
          </p:nvSpPr>
          <p:spPr>
            <a:xfrm>
              <a:off x="253953" y="4869161"/>
              <a:ext cx="8565098" cy="792088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b.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2" action="ppaction://hlinksldjump"/>
                </a:rPr>
                <a:t>Ativar o serviço de emergência médica, avaliar o estado de consciência, avaliar o estado de ventilação, colocação da vítima na posição lateral, avaliar a circulação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9082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177197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124744"/>
            <a:ext cx="7200000" cy="4680000"/>
          </a:xfrm>
          <a:solidFill>
            <a:schemeClr val="accent2">
              <a:lumMod val="60000"/>
              <a:lumOff val="40000"/>
            </a:schemeClr>
          </a:solidFill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indent="0" algn="ctr">
              <a:buNone/>
            </a:pPr>
            <a:r>
              <a:rPr lang="pt-PT" sz="3600" b="1" dirty="0">
                <a:solidFill>
                  <a:schemeClr val="accent6">
                    <a:lumMod val="50000"/>
                  </a:schemeClr>
                </a:solidFill>
              </a:rPr>
              <a:t>Errado </a:t>
            </a:r>
            <a:r>
              <a:rPr lang="pt-PT" sz="4800" b="1" dirty="0">
                <a:solidFill>
                  <a:schemeClr val="accent6">
                    <a:lumMod val="50000"/>
                  </a:schemeClr>
                </a:solidFill>
                <a:sym typeface="Wingdings"/>
              </a:rPr>
              <a:t></a:t>
            </a:r>
            <a:endParaRPr lang="pt-PT" sz="36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pt-PT" sz="6000" b="1" dirty="0">
                <a:solidFill>
                  <a:schemeClr val="accent6">
                    <a:lumMod val="50000"/>
                  </a:schemeClr>
                </a:solidFill>
              </a:rPr>
              <a:t>Tenta outra vez</a:t>
            </a:r>
            <a:r>
              <a:rPr lang="pt-PT" sz="4800" b="1" dirty="0">
                <a:solidFill>
                  <a:schemeClr val="accent6">
                    <a:lumMod val="50000"/>
                  </a:schemeClr>
                </a:solidFill>
              </a:rPr>
              <a:t>!</a:t>
            </a:r>
          </a:p>
        </p:txBody>
      </p:sp>
      <p:sp>
        <p:nvSpPr>
          <p:cNvPr id="2" name="Rectangle 1"/>
          <p:cNvSpPr/>
          <p:nvPr/>
        </p:nvSpPr>
        <p:spPr>
          <a:xfrm>
            <a:off x="2536509" y="5863883"/>
            <a:ext cx="40318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(clica 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hlinkClick r:id="rId2" action="ppaction://hlinksldjump"/>
              </a:rPr>
              <a:t>aqui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 para voltares à questão)</a:t>
            </a:r>
          </a:p>
        </p:txBody>
      </p:sp>
    </p:spTree>
    <p:extLst>
      <p:ext uri="{BB962C8B-B14F-4D97-AF65-F5344CB8AC3E}">
        <p14:creationId xmlns:p14="http://schemas.microsoft.com/office/powerpoint/2010/main" val="17120641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07554" y="1125314"/>
            <a:ext cx="7200900" cy="4679950"/>
          </a:xfr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pt-PT" sz="4400" b="1" dirty="0">
                <a:solidFill>
                  <a:schemeClr val="accent6">
                    <a:lumMod val="75000"/>
                  </a:schemeClr>
                </a:solidFill>
              </a:rPr>
              <a:t>Parabéns! </a:t>
            </a:r>
          </a:p>
          <a:p>
            <a:pPr marL="0" indent="0" algn="ctr">
              <a:buNone/>
            </a:pPr>
            <a:r>
              <a:rPr lang="pt-PT" sz="6600" b="1" dirty="0">
                <a:solidFill>
                  <a:schemeClr val="accent6">
                    <a:lumMod val="75000"/>
                  </a:schemeClr>
                </a:solidFill>
              </a:rPr>
              <a:t>Acertaste</a:t>
            </a:r>
            <a:r>
              <a:rPr lang="pt-PT" sz="44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pt-PT" sz="6600" b="1" dirty="0">
                <a:solidFill>
                  <a:schemeClr val="accent6">
                    <a:lumMod val="75000"/>
                  </a:schemeClr>
                </a:solidFill>
                <a:sym typeface="Wingdings"/>
              </a:rPr>
              <a:t></a:t>
            </a:r>
          </a:p>
        </p:txBody>
      </p:sp>
      <p:sp>
        <p:nvSpPr>
          <p:cNvPr id="4" name="Rectangle 3"/>
          <p:cNvSpPr/>
          <p:nvPr/>
        </p:nvSpPr>
        <p:spPr>
          <a:xfrm>
            <a:off x="2339752" y="5867980"/>
            <a:ext cx="45365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(clica 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hlinkClick r:id="rId2" action="ppaction://hlinksldjump"/>
              </a:rPr>
              <a:t>aqui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 para voltares à questão)</a:t>
            </a:r>
          </a:p>
        </p:txBody>
      </p:sp>
    </p:spTree>
    <p:extLst>
      <p:ext uri="{BB962C8B-B14F-4D97-AF65-F5344CB8AC3E}">
        <p14:creationId xmlns:p14="http://schemas.microsoft.com/office/powerpoint/2010/main" val="168739912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373</TotalTime>
  <Words>314</Words>
  <Application>Microsoft Office PowerPoint</Application>
  <PresentationFormat>On-screen Show (4:3)</PresentationFormat>
  <Paragraphs>43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Wingdings</vt:lpstr>
      <vt:lpstr>1_Office Theme</vt:lpstr>
      <vt:lpstr>Saúde do sistema cardiovascular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Clica nas respostas corretas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Constituintes do sangue</dc:title>
  <dc:creator>Arménio Rodrigues</dc:creator>
  <cp:lastModifiedBy>Joana Fernandes Gomes</cp:lastModifiedBy>
  <cp:revision>33</cp:revision>
  <dcterms:created xsi:type="dcterms:W3CDTF">2017-06-11T15:49:46Z</dcterms:created>
  <dcterms:modified xsi:type="dcterms:W3CDTF">2017-09-01T17:23:12Z</dcterms:modified>
</cp:coreProperties>
</file>