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7"/>
  </p:notesMasterIdLst>
  <p:sldIdLst>
    <p:sldId id="256" r:id="rId2"/>
    <p:sldId id="282" r:id="rId3"/>
    <p:sldId id="289" r:id="rId4"/>
    <p:sldId id="290" r:id="rId5"/>
    <p:sldId id="291" r:id="rId6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28D33"/>
    <a:srgbClr val="15D95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2066" autoAdjust="0"/>
  </p:normalViewPr>
  <p:slideViewPr>
    <p:cSldViewPr>
      <p:cViewPr varScale="1">
        <p:scale>
          <a:sx n="73" d="100"/>
          <a:sy n="73" d="100"/>
        </p:scale>
        <p:origin x="66" y="63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E14506-E360-2E41-B295-2A29540C8B8B}" type="datetimeFigureOut">
              <a:t>01-08-2017</a:t>
            </a:fld>
            <a:endParaRPr lang="pt-PT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72F746-E96F-D14F-AD6A-7D3F5F61799B}" type="slidenum"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1293401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solidFill>
                  <a:srgbClr val="555555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pt-PT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accent3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25634457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16098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 userDrawn="1"/>
        </p:nvSpPr>
        <p:spPr>
          <a:xfrm>
            <a:off x="179512" y="6642556"/>
            <a:ext cx="864096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Estes  conteúdos não podem ser reproduzidos, copiados, alterados ou partilhados, no todo ou em parte, sem a autorização escrita da Raiz Editora.</a:t>
            </a:r>
            <a:endParaRPr lang="en-US" sz="800" dirty="0"/>
          </a:p>
        </p:txBody>
      </p:sp>
    </p:spTree>
    <p:extLst>
      <p:ext uri="{BB962C8B-B14F-4D97-AF65-F5344CB8AC3E}">
        <p14:creationId xmlns:p14="http://schemas.microsoft.com/office/powerpoint/2010/main" val="17570113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C270875-E729-438F-AD64-DA10B3256A5A}" type="datetimeFigureOut">
              <a:rPr lang="pt-PT" smtClean="0"/>
              <a:t>01-08-2017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7AC85B3-BB92-4040-8F52-E774985663BC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0122489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70875-E729-438F-AD64-DA10B3256A5A}" type="datetimeFigureOut">
              <a:rPr lang="pt-PT" smtClean="0"/>
              <a:t>01-08-2017</a:t>
            </a:fld>
            <a:endParaRPr lang="pt-PT"/>
          </a:p>
        </p:txBody>
      </p:sp>
      <p:sp>
        <p:nvSpPr>
          <p:cNvPr id="3" name="Marcador de Posição do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C85B3-BB92-4040-8F52-E774985663BC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619375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835696" y="172269"/>
            <a:ext cx="6192688" cy="80845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Click to edit Master title style</a:t>
            </a:r>
            <a:endParaRPr lang="pt-PT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75340"/>
            <a:ext cx="8229600" cy="44930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pt-PT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8695" y="116632"/>
            <a:ext cx="675793" cy="827998"/>
          </a:xfrm>
          <a:prstGeom prst="rect">
            <a:avLst/>
          </a:prstGeom>
        </p:spPr>
      </p:pic>
      <p:sp>
        <p:nvSpPr>
          <p:cNvPr id="12" name="TextBox 11"/>
          <p:cNvSpPr txBox="1"/>
          <p:nvPr userDrawn="1"/>
        </p:nvSpPr>
        <p:spPr>
          <a:xfrm>
            <a:off x="179512" y="6381328"/>
            <a:ext cx="87849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800" b="1" dirty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Ciência viva</a:t>
            </a:r>
            <a:r>
              <a:rPr lang="pt-PT" sz="800" b="1" baseline="0" dirty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/ 6.º ano </a:t>
            </a:r>
            <a:endParaRPr lang="pt-PT" sz="8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pt-PT" sz="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© Raiz Editora, 2017.</a:t>
            </a:r>
            <a:r>
              <a:rPr lang="en-US" sz="8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Todos os direitos reservados. </a:t>
            </a:r>
            <a:endParaRPr lang="en-US" sz="800" dirty="0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64" y="44624"/>
            <a:ext cx="2125072" cy="971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9960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 algn="ctr" defTabSz="914400" rtl="0" eaLnBrk="1" latinLnBrk="0" hangingPunct="1">
        <a:spcBef>
          <a:spcPct val="0"/>
        </a:spcBef>
        <a:buNone/>
        <a:defRPr sz="3600" kern="1200">
          <a:solidFill>
            <a:srgbClr val="96C832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rgbClr val="555555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accent3">
              <a:lumMod val="75000"/>
            </a:schemeClr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accent4">
              <a:lumMod val="60000"/>
              <a:lumOff val="40000"/>
            </a:schemeClr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accent4">
              <a:lumMod val="75000"/>
            </a:schemeClr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/>
          <p:cNvSpPr txBox="1">
            <a:spLocks/>
          </p:cNvSpPr>
          <p:nvPr/>
        </p:nvSpPr>
        <p:spPr>
          <a:xfrm>
            <a:off x="0" y="2492896"/>
            <a:ext cx="9144000" cy="1512168"/>
          </a:xfrm>
          <a:prstGeom prst="rect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fontScale="92500" lnSpcReduction="20000"/>
          </a:bodyPr>
          <a:lstStyle>
            <a:defPPr>
              <a:defRPr lang="pt-PT"/>
            </a:defPPr>
            <a:lvl1pPr algn="ctr">
              <a:spcBef>
                <a:spcPct val="0"/>
              </a:spcBef>
              <a:buNone/>
              <a:defRPr sz="6000" b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+mj-lt"/>
                <a:ea typeface="+mj-ea"/>
                <a:cs typeface="+mj-cs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pt-PT" dirty="0"/>
              <a:t>Saúde do sistema digestivo</a:t>
            </a:r>
          </a:p>
        </p:txBody>
      </p:sp>
    </p:spTree>
    <p:extLst>
      <p:ext uri="{BB962C8B-B14F-4D97-AF65-F5344CB8AC3E}">
        <p14:creationId xmlns:p14="http://schemas.microsoft.com/office/powerpoint/2010/main" val="342867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835696" y="343944"/>
            <a:ext cx="6192688" cy="808459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pt-PT" sz="4000" b="1" dirty="0">
                <a:ln w="19050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+mj-lt"/>
                <a:cs typeface="+mj-cs"/>
              </a:rPr>
              <a:t>Cuidados com o </a:t>
            </a:r>
            <a:br>
              <a:rPr lang="pt-PT" sz="4000" b="1" dirty="0">
                <a:ln w="19050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+mj-lt"/>
                <a:cs typeface="+mj-cs"/>
              </a:rPr>
            </a:br>
            <a:r>
              <a:rPr lang="pt-PT" sz="4000" b="1" dirty="0">
                <a:ln w="19050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+mj-lt"/>
                <a:cs typeface="+mj-cs"/>
              </a:rPr>
              <a:t>sistema digestivo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4644008" y="1417637"/>
            <a:ext cx="4320480" cy="3182163"/>
          </a:xfrm>
          <a:prstGeom prst="wedgeEllipseCallout">
            <a:avLst>
              <a:gd name="adj1" fmla="val -57796"/>
              <a:gd name="adj2" fmla="val -33294"/>
            </a:avLst>
          </a:prstGeom>
          <a:solidFill>
            <a:schemeClr val="bg2">
              <a:lumMod val="85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marL="0" indent="0" algn="just">
              <a:buNone/>
            </a:pPr>
            <a:r>
              <a:rPr lang="pt-PT" sz="2000" dirty="0"/>
              <a:t>Não comas a «correr». As refeições são para se fazer </a:t>
            </a:r>
            <a:r>
              <a:rPr lang="pt-PT" sz="2000" b="1" dirty="0"/>
              <a:t>com calma e, de preferência, em família</a:t>
            </a:r>
            <a:r>
              <a:rPr lang="pt-PT" sz="2000" dirty="0"/>
              <a:t>. Não te esqueças de </a:t>
            </a:r>
            <a:r>
              <a:rPr lang="pt-PT" sz="2000" b="1" dirty="0"/>
              <a:t>mastigar</a:t>
            </a:r>
            <a:r>
              <a:rPr lang="pt-PT" sz="2000" dirty="0"/>
              <a:t> bem os alimentos!</a:t>
            </a: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271805"/>
            <a:ext cx="4447500" cy="295110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3905" y="4599801"/>
            <a:ext cx="3203768" cy="212917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Marcador de Posição de Conteúdo 2"/>
          <p:cNvSpPr txBox="1">
            <a:spLocks/>
          </p:cNvSpPr>
          <p:nvPr/>
        </p:nvSpPr>
        <p:spPr>
          <a:xfrm>
            <a:off x="1331640" y="4222906"/>
            <a:ext cx="4353260" cy="2306091"/>
          </a:xfrm>
          <a:prstGeom prst="wedgeEllipseCallout">
            <a:avLst>
              <a:gd name="adj1" fmla="val 58069"/>
              <a:gd name="adj2" fmla="val -13981"/>
            </a:avLst>
          </a:prstGeom>
          <a:solidFill>
            <a:schemeClr val="bg2">
              <a:lumMod val="85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vert="horz" lIns="91440" tIns="45720" rIns="91440" bIns="45720" rtlCol="0">
            <a:noAutofit/>
          </a:bodyPr>
          <a:lstStyle>
            <a:lvl1pPr indent="0" algn="just">
              <a:spcBef>
                <a:spcPct val="20000"/>
              </a:spcBef>
              <a:buFont typeface="Arial" pitchFamily="34" charset="0"/>
              <a:buNone/>
              <a:defRPr sz="2000">
                <a:solidFill>
                  <a:schemeClr val="lt1"/>
                </a:solidFill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lt1"/>
                </a:solidFill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lt1"/>
                </a:solidFill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lt1"/>
                </a:solidFill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lt1"/>
                </a:solidFill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solidFill>
                  <a:schemeClr val="lt1"/>
                </a:solidFill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solidFill>
                  <a:schemeClr val="lt1"/>
                </a:solidFill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solidFill>
                  <a:schemeClr val="lt1"/>
                </a:solidFill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solidFill>
                  <a:schemeClr val="lt1"/>
                </a:solidFill>
              </a:defRPr>
            </a:lvl9pPr>
          </a:lstStyle>
          <a:p>
            <a:r>
              <a:rPr lang="pt-PT" dirty="0"/>
              <a:t>Após as refeições, </a:t>
            </a:r>
            <a:r>
              <a:rPr lang="pt-PT" b="1" dirty="0"/>
              <a:t>lava sempre os dentes</a:t>
            </a:r>
            <a:r>
              <a:rPr lang="pt-PT" dirty="0"/>
              <a:t>. Uma boa higiene oral é essencial para evitar as cáries dentárias.</a:t>
            </a:r>
          </a:p>
        </p:txBody>
      </p:sp>
    </p:spTree>
    <p:extLst>
      <p:ext uri="{BB962C8B-B14F-4D97-AF65-F5344CB8AC3E}">
        <p14:creationId xmlns:p14="http://schemas.microsoft.com/office/powerpoint/2010/main" val="1418112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2" name="Picture 8" descr="Dentista, Dor, Borować, Cura, Nfz, Poltrona, Sofriment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4962" y="3857266"/>
            <a:ext cx="4417023" cy="292167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Marcador de Posição de Conteúdo 2"/>
          <p:cNvSpPr txBox="1">
            <a:spLocks/>
          </p:cNvSpPr>
          <p:nvPr/>
        </p:nvSpPr>
        <p:spPr>
          <a:xfrm>
            <a:off x="235658" y="4200160"/>
            <a:ext cx="4009017" cy="2207579"/>
          </a:xfrm>
          <a:prstGeom prst="wedgeEllipseCallout">
            <a:avLst>
              <a:gd name="adj1" fmla="val 57232"/>
              <a:gd name="adj2" fmla="val -26479"/>
            </a:avLst>
          </a:prstGeom>
          <a:solidFill>
            <a:schemeClr val="bg2">
              <a:lumMod val="85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vert="horz" lIns="91440" tIns="45720" rIns="91440" bIns="45720" rtlCol="0">
            <a:noAutofit/>
          </a:bodyPr>
          <a:lstStyle>
            <a:lvl1pPr indent="0" algn="just">
              <a:spcBef>
                <a:spcPct val="20000"/>
              </a:spcBef>
              <a:buFont typeface="Arial" pitchFamily="34" charset="0"/>
              <a:buNone/>
              <a:defRPr sz="2000" b="1">
                <a:solidFill>
                  <a:schemeClr val="lt1"/>
                </a:solidFill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lt1"/>
                </a:solidFill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lt1"/>
                </a:solidFill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lt1"/>
                </a:solidFill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lt1"/>
                </a:solidFill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solidFill>
                  <a:schemeClr val="lt1"/>
                </a:solidFill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solidFill>
                  <a:schemeClr val="lt1"/>
                </a:solidFill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solidFill>
                  <a:schemeClr val="lt1"/>
                </a:solidFill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solidFill>
                  <a:schemeClr val="lt1"/>
                </a:solidFill>
              </a:defRPr>
            </a:lvl9pPr>
          </a:lstStyle>
          <a:p>
            <a:r>
              <a:rPr lang="pt-PT" b="0" dirty="0"/>
              <a:t>Deves ir ao dentista </a:t>
            </a:r>
            <a:r>
              <a:rPr lang="pt-PT" dirty="0"/>
              <a:t>uma a duas vezes por ano</a:t>
            </a:r>
            <a:r>
              <a:rPr lang="pt-PT" b="0" dirty="0"/>
              <a:t>, para que haja uma vigilância da tua saúde dentária.</a:t>
            </a:r>
          </a:p>
        </p:txBody>
      </p:sp>
      <p:sp>
        <p:nvSpPr>
          <p:cNvPr id="4" name="AutoShape 2" descr="Caramelo, Doces, Doce, Comida, Colorido, Brilhante"/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PT"/>
          </a:p>
        </p:txBody>
      </p:sp>
      <p:sp>
        <p:nvSpPr>
          <p:cNvPr id="6" name="AutoShape 10" descr="Doces, Caramelo, Sobremesa, Comida, Colorido, Brilhante"/>
          <p:cNvSpPr>
            <a:spLocks noChangeAspect="1" noChangeArrowheads="1"/>
          </p:cNvSpPr>
          <p:nvPr/>
        </p:nvSpPr>
        <p:spPr bwMode="auto">
          <a:xfrm>
            <a:off x="4572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PT"/>
          </a:p>
        </p:txBody>
      </p:sp>
      <p:sp>
        <p:nvSpPr>
          <p:cNvPr id="8" name="AutoShape 12" descr="Doces, Caramelo, Sobremesa, Comida, Colorido, Brilhante"/>
          <p:cNvSpPr>
            <a:spLocks noChangeAspect="1" noChangeArrowheads="1"/>
          </p:cNvSpPr>
          <p:nvPr/>
        </p:nvSpPr>
        <p:spPr bwMode="auto">
          <a:xfrm>
            <a:off x="4724400" y="35814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PT"/>
          </a:p>
        </p:txBody>
      </p:sp>
      <p:pic>
        <p:nvPicPr>
          <p:cNvPr id="1038" name="Picture 14" descr="Doces, Caramelo, Sobremesa, Comida, Colorido, Brilhant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506" y="1268499"/>
            <a:ext cx="3955462" cy="263285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Sem Entrada, Parar, Negócios, Restrito, Proibição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3358" y="2052943"/>
            <a:ext cx="2442214" cy="18149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ítulo 1"/>
          <p:cNvSpPr>
            <a:spLocks noGrp="1"/>
          </p:cNvSpPr>
          <p:nvPr>
            <p:ph type="title"/>
          </p:nvPr>
        </p:nvSpPr>
        <p:spPr>
          <a:xfrm>
            <a:off x="1835696" y="343944"/>
            <a:ext cx="6192688" cy="808459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pt-PT" sz="4000" b="1" dirty="0">
                <a:ln w="19050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+mj-lt"/>
                <a:cs typeface="+mj-cs"/>
              </a:rPr>
              <a:t>Cuidados com o </a:t>
            </a:r>
            <a:br>
              <a:rPr lang="pt-PT" sz="4000" b="1" dirty="0">
                <a:ln w="19050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+mj-lt"/>
                <a:cs typeface="+mj-cs"/>
              </a:rPr>
            </a:br>
            <a:r>
              <a:rPr lang="pt-PT" sz="4000" b="1" dirty="0">
                <a:ln w="19050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+mj-lt"/>
                <a:cs typeface="+mj-cs"/>
              </a:rPr>
              <a:t>sistema digestivo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5137288" y="1495675"/>
            <a:ext cx="3755191" cy="2086832"/>
          </a:xfrm>
          <a:prstGeom prst="wedgeEllipseCallout">
            <a:avLst>
              <a:gd name="adj1" fmla="val -58696"/>
              <a:gd name="adj2" fmla="val 11149"/>
            </a:avLst>
          </a:prstGeom>
          <a:solidFill>
            <a:schemeClr val="bg2">
              <a:lumMod val="85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vert="horz" lIns="91440" tIns="45720" rIns="91440" bIns="45720" rtlCol="0">
            <a:noAutofit/>
          </a:bodyPr>
          <a:lstStyle/>
          <a:p>
            <a:pPr marL="0" indent="0" algn="just">
              <a:buNone/>
            </a:pPr>
            <a:r>
              <a:rPr lang="pt-PT" sz="2000" b="1" dirty="0">
                <a:solidFill>
                  <a:schemeClr val="lt1"/>
                </a:solidFill>
              </a:rPr>
              <a:t>Evita comer doces </a:t>
            </a:r>
            <a:r>
              <a:rPr lang="pt-PT" sz="2000" dirty="0">
                <a:solidFill>
                  <a:schemeClr val="lt1"/>
                </a:solidFill>
              </a:rPr>
              <a:t>pois estes favorecem o aparecimento das cáries dentárias.</a:t>
            </a:r>
          </a:p>
        </p:txBody>
      </p:sp>
    </p:spTree>
    <p:extLst>
      <p:ext uri="{BB962C8B-B14F-4D97-AF65-F5344CB8AC3E}">
        <p14:creationId xmlns:p14="http://schemas.microsoft.com/office/powerpoint/2010/main" val="11234378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Mergulho, Crianças, Meninos, Rio, Krishna, Águ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685" y="1212352"/>
            <a:ext cx="4475328" cy="297889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4573974" y="1355658"/>
            <a:ext cx="4570025" cy="2340221"/>
          </a:xfrm>
          <a:prstGeom prst="wedgeEllipseCallout">
            <a:avLst>
              <a:gd name="adj1" fmla="val -57796"/>
              <a:gd name="adj2" fmla="val -33294"/>
            </a:avLst>
          </a:prstGeom>
          <a:solidFill>
            <a:schemeClr val="bg2">
              <a:lumMod val="85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vert="horz" lIns="91440" tIns="45720" rIns="91440" bIns="45720" rtlCol="0">
            <a:noAutofit/>
          </a:bodyPr>
          <a:lstStyle/>
          <a:p>
            <a:pPr marL="0" indent="0" algn="just">
              <a:buNone/>
            </a:pPr>
            <a:r>
              <a:rPr lang="pt-PT" sz="1800" dirty="0">
                <a:solidFill>
                  <a:schemeClr val="lt1"/>
                </a:solidFill>
              </a:rPr>
              <a:t>Na piscina, rio ou mar, ao entrar na água fria, </a:t>
            </a:r>
            <a:r>
              <a:rPr lang="pt-PT" sz="1800" b="1" dirty="0">
                <a:solidFill>
                  <a:schemeClr val="lt1"/>
                </a:solidFill>
              </a:rPr>
              <a:t>entra devagar</a:t>
            </a:r>
            <a:r>
              <a:rPr lang="pt-PT" sz="1800" dirty="0">
                <a:solidFill>
                  <a:schemeClr val="lt1"/>
                </a:solidFill>
              </a:rPr>
              <a:t>, de modo a habituar o corpo gradualmente às mudanças de temperatura.</a:t>
            </a:r>
          </a:p>
        </p:txBody>
      </p:sp>
      <p:sp>
        <p:nvSpPr>
          <p:cNvPr id="9" name="Marcador de Posição de Conteúdo 2"/>
          <p:cNvSpPr txBox="1">
            <a:spLocks/>
          </p:cNvSpPr>
          <p:nvPr/>
        </p:nvSpPr>
        <p:spPr>
          <a:xfrm>
            <a:off x="251520" y="4321005"/>
            <a:ext cx="5646211" cy="2124197"/>
          </a:xfrm>
          <a:prstGeom prst="wedgeEllipseCallout">
            <a:avLst>
              <a:gd name="adj1" fmla="val 55223"/>
              <a:gd name="adj2" fmla="val -36213"/>
            </a:avLst>
          </a:prstGeom>
          <a:solidFill>
            <a:schemeClr val="bg2">
              <a:lumMod val="85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vert="horz" lIns="91440" tIns="45720" rIns="91440" bIns="45720" rtlCol="0">
            <a:noAutofit/>
          </a:bodyPr>
          <a:lstStyle>
            <a:lvl1pPr indent="0" algn="just">
              <a:spcBef>
                <a:spcPct val="20000"/>
              </a:spcBef>
              <a:buFont typeface="Arial" pitchFamily="34" charset="0"/>
              <a:buNone/>
              <a:defRPr sz="2000">
                <a:solidFill>
                  <a:schemeClr val="lt1"/>
                </a:solidFill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lt1"/>
                </a:solidFill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lt1"/>
                </a:solidFill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lt1"/>
                </a:solidFill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lt1"/>
                </a:solidFill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solidFill>
                  <a:schemeClr val="lt1"/>
                </a:solidFill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solidFill>
                  <a:schemeClr val="lt1"/>
                </a:solidFill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solidFill>
                  <a:schemeClr val="lt1"/>
                </a:solidFill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solidFill>
                  <a:schemeClr val="lt1"/>
                </a:solidFill>
              </a:defRPr>
            </a:lvl9pPr>
          </a:lstStyle>
          <a:p>
            <a:r>
              <a:rPr lang="pt-PT" dirty="0"/>
              <a:t>Os alimentos devem estar </a:t>
            </a:r>
            <a:r>
              <a:rPr lang="pt-PT" b="1" dirty="0"/>
              <a:t>muito bem lavados e cozinh</a:t>
            </a:r>
            <a:r>
              <a:rPr lang="pt-PT" dirty="0"/>
              <a:t>ados para que não haja possibilidade de teres gastroenterites. </a:t>
            </a:r>
          </a:p>
        </p:txBody>
      </p:sp>
      <p:sp>
        <p:nvSpPr>
          <p:cNvPr id="4" name="AutoShape 2" descr="Caramelo, Doces, Doce, Comida, Colorido, Brilhante"/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PT"/>
          </a:p>
        </p:txBody>
      </p:sp>
      <p:sp>
        <p:nvSpPr>
          <p:cNvPr id="6" name="AutoShape 10" descr="Doces, Caramelo, Sobremesa, Comida, Colorido, Brilhante"/>
          <p:cNvSpPr>
            <a:spLocks noChangeAspect="1" noChangeArrowheads="1"/>
          </p:cNvSpPr>
          <p:nvPr/>
        </p:nvSpPr>
        <p:spPr bwMode="auto">
          <a:xfrm>
            <a:off x="4572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PT"/>
          </a:p>
        </p:txBody>
      </p:sp>
      <p:sp>
        <p:nvSpPr>
          <p:cNvPr id="8" name="AutoShape 12" descr="Doces, Caramelo, Sobremesa, Comida, Colorido, Brilhante"/>
          <p:cNvSpPr>
            <a:spLocks noChangeAspect="1" noChangeArrowheads="1"/>
          </p:cNvSpPr>
          <p:nvPr/>
        </p:nvSpPr>
        <p:spPr bwMode="auto">
          <a:xfrm>
            <a:off x="4724400" y="35814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PT"/>
          </a:p>
        </p:txBody>
      </p:sp>
      <p:sp>
        <p:nvSpPr>
          <p:cNvPr id="11" name="Título 1"/>
          <p:cNvSpPr>
            <a:spLocks noGrp="1"/>
          </p:cNvSpPr>
          <p:nvPr>
            <p:ph type="title"/>
          </p:nvPr>
        </p:nvSpPr>
        <p:spPr>
          <a:xfrm>
            <a:off x="1835696" y="260648"/>
            <a:ext cx="6192688" cy="808459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pt-PT" sz="4000" b="1" dirty="0">
                <a:ln w="19050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+mj-lt"/>
                <a:cs typeface="+mj-cs"/>
              </a:rPr>
              <a:t>Cuidados com o </a:t>
            </a:r>
            <a:br>
              <a:rPr lang="pt-PT" sz="4000" b="1" dirty="0">
                <a:ln w="19050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+mj-lt"/>
                <a:cs typeface="+mj-cs"/>
              </a:rPr>
            </a:br>
            <a:r>
              <a:rPr lang="pt-PT" sz="4000" b="1" dirty="0">
                <a:ln w="19050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+mj-lt"/>
                <a:cs typeface="+mj-cs"/>
              </a:rPr>
              <a:t>sistema digestivo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580" b="12616"/>
          <a:stretch/>
        </p:blipFill>
        <p:spPr>
          <a:xfrm>
            <a:off x="6002096" y="3751562"/>
            <a:ext cx="2789282" cy="3004226"/>
          </a:xfrm>
          <a:prstGeom prst="rect">
            <a:avLst/>
          </a:prstGeom>
          <a:effectLst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val="3911967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Torneira, Fonte, Dispensador De Água, Água Corrent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061" y="1133128"/>
            <a:ext cx="3803339" cy="253555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Salada, Frescos, Vegetais, Produtos Hortícolas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497638" y="3494113"/>
            <a:ext cx="3393196" cy="296989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Marcador de Posição de Conteúdo 2"/>
          <p:cNvSpPr>
            <a:spLocks noGrp="1"/>
          </p:cNvSpPr>
          <p:nvPr>
            <p:ph idx="4294967295"/>
          </p:nvPr>
        </p:nvSpPr>
        <p:spPr>
          <a:xfrm>
            <a:off x="4140200" y="1203325"/>
            <a:ext cx="5003800" cy="2073275"/>
          </a:xfrm>
          <a:prstGeom prst="wedgeEllipseCallout">
            <a:avLst>
              <a:gd name="adj1" fmla="val -57796"/>
              <a:gd name="adj2" fmla="val -33294"/>
            </a:avLst>
          </a:prstGeom>
          <a:solidFill>
            <a:schemeClr val="bg2">
              <a:lumMod val="85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vert="horz" lIns="91440" tIns="45720" rIns="91440" bIns="45720" rtlCol="0">
            <a:noAutofit/>
          </a:bodyPr>
          <a:lstStyle/>
          <a:p>
            <a:pPr marL="0" indent="0" algn="just">
              <a:buNone/>
            </a:pPr>
            <a:r>
              <a:rPr lang="pt-PT" sz="2000" b="1" dirty="0">
                <a:solidFill>
                  <a:schemeClr val="lt1"/>
                </a:solidFill>
              </a:rPr>
              <a:t>Não bebas água em locais que desconheces</a:t>
            </a:r>
            <a:r>
              <a:rPr lang="pt-PT" sz="2000" dirty="0">
                <a:solidFill>
                  <a:schemeClr val="lt1"/>
                </a:solidFill>
              </a:rPr>
              <a:t> e cuja qualidade seja duvidosa, pois pode estar </a:t>
            </a:r>
            <a:r>
              <a:rPr lang="pt-PT" sz="2000" b="1" dirty="0">
                <a:solidFill>
                  <a:schemeClr val="lt1"/>
                </a:solidFill>
              </a:rPr>
              <a:t>contaminada</a:t>
            </a:r>
            <a:r>
              <a:rPr lang="pt-PT" sz="2000" dirty="0">
                <a:solidFill>
                  <a:schemeClr val="lt1"/>
                </a:solidFill>
              </a:rPr>
              <a:t>!</a:t>
            </a:r>
          </a:p>
        </p:txBody>
      </p:sp>
      <p:sp>
        <p:nvSpPr>
          <p:cNvPr id="11" name="Título 1"/>
          <p:cNvSpPr>
            <a:spLocks noGrp="1"/>
          </p:cNvSpPr>
          <p:nvPr>
            <p:ph type="title" idx="4294967295"/>
          </p:nvPr>
        </p:nvSpPr>
        <p:spPr>
          <a:xfrm>
            <a:off x="1780381" y="158694"/>
            <a:ext cx="6192837" cy="808037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pt-PT" sz="4000" b="1" dirty="0">
                <a:ln w="19050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+mj-lt"/>
                <a:cs typeface="+mj-cs"/>
              </a:rPr>
              <a:t>Cuidados com o </a:t>
            </a:r>
            <a:br>
              <a:rPr lang="pt-PT" sz="4000" b="1" dirty="0">
                <a:ln w="19050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+mj-lt"/>
                <a:cs typeface="+mj-cs"/>
              </a:rPr>
            </a:br>
            <a:r>
              <a:rPr lang="pt-PT" sz="4000" b="1" dirty="0">
                <a:ln w="19050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+mj-lt"/>
                <a:cs typeface="+mj-cs"/>
              </a:rPr>
              <a:t>sistema digestivo</a:t>
            </a:r>
          </a:p>
        </p:txBody>
      </p:sp>
      <p:sp>
        <p:nvSpPr>
          <p:cNvPr id="9" name="Marcador de Posição de Conteúdo 2"/>
          <p:cNvSpPr txBox="1">
            <a:spLocks/>
          </p:cNvSpPr>
          <p:nvPr/>
        </p:nvSpPr>
        <p:spPr>
          <a:xfrm>
            <a:off x="159061" y="3733800"/>
            <a:ext cx="5472608" cy="2630760"/>
          </a:xfrm>
          <a:prstGeom prst="wedgeEllipseCallout">
            <a:avLst>
              <a:gd name="adj1" fmla="val 55223"/>
              <a:gd name="adj2" fmla="val -36213"/>
            </a:avLst>
          </a:prstGeom>
          <a:solidFill>
            <a:schemeClr val="bg2">
              <a:lumMod val="85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vert="horz" lIns="91440" tIns="45720" rIns="91440" bIns="45720" rtlCol="0">
            <a:noAutofit/>
          </a:bodyPr>
          <a:lstStyle>
            <a:lvl1pPr indent="0" algn="just">
              <a:spcBef>
                <a:spcPct val="20000"/>
              </a:spcBef>
              <a:buFont typeface="Arial" pitchFamily="34" charset="0"/>
              <a:buNone/>
              <a:defRPr sz="2000" b="1">
                <a:solidFill>
                  <a:schemeClr val="lt1"/>
                </a:solidFill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lt1"/>
                </a:solidFill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lt1"/>
                </a:solidFill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lt1"/>
                </a:solidFill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lt1"/>
                </a:solidFill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solidFill>
                  <a:schemeClr val="lt1"/>
                </a:solidFill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solidFill>
                  <a:schemeClr val="lt1"/>
                </a:solidFill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solidFill>
                  <a:schemeClr val="lt1"/>
                </a:solidFill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solidFill>
                  <a:schemeClr val="lt1"/>
                </a:solidFill>
              </a:defRPr>
            </a:lvl9pPr>
          </a:lstStyle>
          <a:p>
            <a:r>
              <a:rPr lang="pt-PT" b="0" dirty="0"/>
              <a:t>Ingere alimentos que sejam </a:t>
            </a:r>
            <a:r>
              <a:rPr lang="pt-PT" dirty="0"/>
              <a:t>ricos em fibras</a:t>
            </a:r>
            <a:r>
              <a:rPr lang="pt-PT" b="0" dirty="0"/>
              <a:t> (fruta e vegetais), pois estas ajudam na formação de fezes, previnem diabetes, evitam o mau colesterol e o cancro do cólon.</a:t>
            </a:r>
          </a:p>
        </p:txBody>
      </p:sp>
      <p:sp>
        <p:nvSpPr>
          <p:cNvPr id="4" name="AutoShape 2" descr="Caramelo, Doces, Doce, Comida, Colorido, Brilhante"/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PT"/>
          </a:p>
        </p:txBody>
      </p:sp>
      <p:sp>
        <p:nvSpPr>
          <p:cNvPr id="8" name="AutoShape 12" descr="Doces, Caramelo, Sobremesa, Comida, Colorido, Brilhante"/>
          <p:cNvSpPr>
            <a:spLocks noChangeAspect="1" noChangeArrowheads="1"/>
          </p:cNvSpPr>
          <p:nvPr/>
        </p:nvSpPr>
        <p:spPr bwMode="auto">
          <a:xfrm>
            <a:off x="4724400" y="35814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625664504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Raiz">
      <a:dk1>
        <a:srgbClr val="555555"/>
      </a:dk1>
      <a:lt1>
        <a:srgbClr val="555555"/>
      </a:lt1>
      <a:dk2>
        <a:srgbClr val="FFFFFF"/>
      </a:dk2>
      <a:lt2>
        <a:srgbClr val="FFFFFF"/>
      </a:lt2>
      <a:accent1>
        <a:srgbClr val="96C832"/>
      </a:accent1>
      <a:accent2>
        <a:srgbClr val="7F7F7F"/>
      </a:accent2>
      <a:accent3>
        <a:srgbClr val="92D050"/>
      </a:accent3>
      <a:accent4>
        <a:srgbClr val="96C832"/>
      </a:accent4>
      <a:accent5>
        <a:srgbClr val="7F7F7F"/>
      </a:accent5>
      <a:accent6>
        <a:srgbClr val="555555"/>
      </a:accent6>
      <a:hlink>
        <a:srgbClr val="96C832"/>
      </a:hlink>
      <a:folHlink>
        <a:srgbClr val="555555"/>
      </a:folHlink>
    </a:clrScheme>
    <a:fontScheme name="Personalizado 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1552</TotalTime>
  <Words>198</Words>
  <Application>Microsoft Office PowerPoint</Application>
  <PresentationFormat>On-screen Show (4:3)</PresentationFormat>
  <Paragraphs>13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1_Office Theme</vt:lpstr>
      <vt:lpstr>PowerPoint Presentation</vt:lpstr>
      <vt:lpstr>Cuidados com o  sistema digestivo</vt:lpstr>
      <vt:lpstr>Cuidados com o  sistema digestivo</vt:lpstr>
      <vt:lpstr>Cuidados com o  sistema digestivo</vt:lpstr>
      <vt:lpstr>Cuidados com o  sistema digestivo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Susana Lourenço</dc:creator>
  <cp:lastModifiedBy>Joana Fernandes Gomes</cp:lastModifiedBy>
  <cp:revision>180</cp:revision>
  <dcterms:created xsi:type="dcterms:W3CDTF">2015-12-28T12:05:59Z</dcterms:created>
  <dcterms:modified xsi:type="dcterms:W3CDTF">2017-08-01T09:24:02Z</dcterms:modified>
</cp:coreProperties>
</file>