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7671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499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954832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24-07-2017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50109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24-07-2017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65333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44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ctrTitle"/>
          </p:nvPr>
        </p:nvSpPr>
        <p:spPr>
          <a:xfrm>
            <a:off x="-3246" y="2564904"/>
            <a:ext cx="9144000" cy="1470025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n-ea"/>
                <a:cs typeface="+mj-cs"/>
              </a:rPr>
              <a:t>Seiva bruta e </a:t>
            </a:r>
            <a:b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n-ea"/>
                <a:cs typeface="+mj-cs"/>
              </a:rPr>
            </a:br>
            <a: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n-ea"/>
                <a:cs typeface="+mj-cs"/>
              </a:rPr>
              <a:t>seiva elaborada</a:t>
            </a:r>
          </a:p>
        </p:txBody>
      </p:sp>
    </p:spTree>
    <p:extLst>
      <p:ext uri="{BB962C8B-B14F-4D97-AF65-F5344CB8AC3E}">
        <p14:creationId xmlns:p14="http://schemas.microsoft.com/office/powerpoint/2010/main" val="974976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750768" y="160094"/>
            <a:ext cx="7631427" cy="832738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Seiva bruta</a:t>
            </a:r>
          </a:p>
        </p:txBody>
      </p:sp>
      <p:sp>
        <p:nvSpPr>
          <p:cNvPr id="8" name="Retângulo 7"/>
          <p:cNvSpPr/>
          <p:nvPr/>
        </p:nvSpPr>
        <p:spPr>
          <a:xfrm>
            <a:off x="5335334" y="2218055"/>
            <a:ext cx="3557146" cy="1938992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algn="just">
              <a:lnSpc>
                <a:spcPct val="150000"/>
              </a:lnSpc>
              <a:spcBef>
                <a:spcPct val="20000"/>
              </a:spcBef>
            </a:pPr>
            <a:r>
              <a:rPr lang="pt-PT" sz="1600" dirty="0">
                <a:solidFill>
                  <a:schemeClr val="lt1"/>
                </a:solidFill>
              </a:rPr>
              <a:t>A </a:t>
            </a:r>
            <a:r>
              <a:rPr lang="pt-PT" sz="1600" b="1" dirty="0">
                <a:solidFill>
                  <a:srgbClr val="0070C0"/>
                </a:solidFill>
              </a:rPr>
              <a:t>seiva bruta </a:t>
            </a:r>
            <a:r>
              <a:rPr lang="pt-PT" sz="1600" dirty="0">
                <a:solidFill>
                  <a:schemeClr val="lt1"/>
                </a:solidFill>
              </a:rPr>
              <a:t>sobe da raiz até ao caule e daí é distribuída por todas as folhas</a:t>
            </a:r>
            <a:r>
              <a:rPr lang="pt-PT" sz="1600" dirty="0"/>
              <a:t>. É através dos </a:t>
            </a:r>
            <a:r>
              <a:rPr lang="pt-PT" sz="1600" b="1" dirty="0"/>
              <a:t>pelos absorventes</a:t>
            </a:r>
            <a:r>
              <a:rPr lang="pt-PT" sz="1600" dirty="0"/>
              <a:t>, presentes na raiz, que a planta absorve a </a:t>
            </a:r>
            <a:r>
              <a:rPr lang="pt-PT" sz="1600" b="1" dirty="0">
                <a:solidFill>
                  <a:srgbClr val="0070C0"/>
                </a:solidFill>
              </a:rPr>
              <a:t>seiva bruta </a:t>
            </a:r>
            <a:r>
              <a:rPr lang="pt-PT" sz="1600" dirty="0"/>
              <a:t>. </a:t>
            </a:r>
            <a:r>
              <a:rPr lang="pt-PT" sz="1600" dirty="0">
                <a:solidFill>
                  <a:schemeClr val="lt1"/>
                </a:solidFill>
              </a:rPr>
              <a:t> </a:t>
            </a:r>
          </a:p>
        </p:txBody>
      </p:sp>
      <p:sp>
        <p:nvSpPr>
          <p:cNvPr id="10" name="Retângulo 9"/>
          <p:cNvSpPr/>
          <p:nvPr/>
        </p:nvSpPr>
        <p:spPr>
          <a:xfrm>
            <a:off x="5335334" y="5152416"/>
            <a:ext cx="3557146" cy="785343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algn="just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pt-PT" sz="1600" dirty="0">
                <a:solidFill>
                  <a:schemeClr val="lt1"/>
                </a:solidFill>
              </a:rPr>
              <a:t>No caule a seiva circula através dos </a:t>
            </a:r>
            <a:r>
              <a:rPr lang="pt-PT" sz="1600" b="1" dirty="0">
                <a:solidFill>
                  <a:schemeClr val="accent3">
                    <a:lumMod val="75000"/>
                  </a:schemeClr>
                </a:solidFill>
              </a:rPr>
              <a:t>vasos condutores</a:t>
            </a:r>
            <a:r>
              <a:rPr lang="pt-PT" sz="1600" dirty="0"/>
              <a:t>.</a:t>
            </a:r>
            <a:endParaRPr lang="pt-PT" sz="16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390018" y="995617"/>
            <a:ext cx="8352928" cy="70788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indent="0" algn="just">
              <a:spcBef>
                <a:spcPct val="20000"/>
              </a:spcBef>
              <a:buFont typeface="Arial" pitchFamily="34" charset="0"/>
              <a:buNone/>
              <a:defRPr sz="2000">
                <a:solidFill>
                  <a:srgbClr val="555555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Arial" pitchFamily="34" charset="0"/>
                <a:cs typeface="Arial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>
              <a:lnSpc>
                <a:spcPct val="170000"/>
              </a:lnSpc>
            </a:pPr>
            <a:r>
              <a:rPr lang="pt-PT" dirty="0"/>
              <a:t>A água com os sais minerais dissolvidos que a planta absorve terra é a  </a:t>
            </a:r>
            <a:r>
              <a:rPr lang="pt-PT" sz="2800" b="1" dirty="0">
                <a:solidFill>
                  <a:srgbClr val="FF0000"/>
                </a:solidFill>
              </a:rPr>
              <a:t>seiva bruta</a:t>
            </a:r>
            <a:r>
              <a:rPr lang="pt-PT" dirty="0"/>
              <a:t>.  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0569" y="4581128"/>
            <a:ext cx="1543451" cy="1551952"/>
          </a:xfrm>
          <a:prstGeom prst="ellipse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4118" y="2442789"/>
            <a:ext cx="1746159" cy="17461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clrChange>
              <a:clrFrom>
                <a:srgbClr val="EEF3FA"/>
              </a:clrFrom>
              <a:clrTo>
                <a:srgbClr val="EEF3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5444" y="1585291"/>
            <a:ext cx="3330452" cy="454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733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 idx="4294967295"/>
          </p:nvPr>
        </p:nvSpPr>
        <p:spPr>
          <a:xfrm>
            <a:off x="1058213" y="95803"/>
            <a:ext cx="7631112" cy="831850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Seiva elaborada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251520" y="995617"/>
            <a:ext cx="8491426" cy="101439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defPPr>
              <a:defRPr lang="pt-PT"/>
            </a:defPPr>
            <a:lvl1pPr indent="0" algn="just">
              <a:lnSpc>
                <a:spcPct val="170000"/>
              </a:lnSpc>
              <a:spcBef>
                <a:spcPct val="20000"/>
              </a:spcBef>
              <a:buFont typeface="Arial" pitchFamily="34" charset="0"/>
              <a:buNone/>
              <a:defRPr sz="2000">
                <a:solidFill>
                  <a:srgbClr val="555555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Arial" pitchFamily="34" charset="0"/>
                <a:cs typeface="Arial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pt-PT" sz="1800" dirty="0"/>
              <a:t>A seiva bruta é transformada em </a:t>
            </a:r>
            <a:r>
              <a:rPr lang="pt-PT" sz="1800" b="1" dirty="0">
                <a:solidFill>
                  <a:srgbClr val="FF0000"/>
                </a:solidFill>
              </a:rPr>
              <a:t>seiva elaborada</a:t>
            </a:r>
            <a:r>
              <a:rPr lang="pt-PT" sz="1800" dirty="0"/>
              <a:t>. Esta é composta por água e matéria orgânica (açúcares). A seiva elaborada constitui o alimento da planta. </a:t>
            </a:r>
          </a:p>
        </p:txBody>
      </p:sp>
      <p:sp>
        <p:nvSpPr>
          <p:cNvPr id="7" name="Retângulo 6"/>
          <p:cNvSpPr/>
          <p:nvPr/>
        </p:nvSpPr>
        <p:spPr>
          <a:xfrm>
            <a:off x="325946" y="2073496"/>
            <a:ext cx="3556800" cy="1200329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algn="just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pt-PT" sz="1600" dirty="0">
                <a:solidFill>
                  <a:schemeClr val="lt1"/>
                </a:solidFill>
              </a:rPr>
              <a:t>A seiva bruta chega às folhas e, através da fotossíntese, é transformada em </a:t>
            </a:r>
            <a:r>
              <a:rPr lang="pt-PT" sz="1600" b="1" dirty="0">
                <a:solidFill>
                  <a:srgbClr val="FF0000"/>
                </a:solidFill>
              </a:rPr>
              <a:t>seiva elaborada</a:t>
            </a:r>
            <a:r>
              <a:rPr lang="pt-PT" sz="1600" dirty="0">
                <a:solidFill>
                  <a:schemeClr val="lt1"/>
                </a:solidFill>
              </a:rPr>
              <a:t>.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323528" y="3425229"/>
            <a:ext cx="3556800" cy="1524007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algn="just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pt-PT" sz="1600" dirty="0">
                <a:solidFill>
                  <a:schemeClr val="lt1"/>
                </a:solidFill>
              </a:rPr>
              <a:t>As substâncias contidas na </a:t>
            </a:r>
            <a:r>
              <a:rPr lang="pt-PT" sz="1600" b="1" dirty="0">
                <a:solidFill>
                  <a:srgbClr val="FF0000"/>
                </a:solidFill>
              </a:rPr>
              <a:t>seiva elaborada</a:t>
            </a:r>
            <a:r>
              <a:rPr lang="pt-PT" sz="1600" dirty="0">
                <a:solidFill>
                  <a:schemeClr val="lt1"/>
                </a:solidFill>
              </a:rPr>
              <a:t> são distribuídas por toda a planta e utilizadas como fonte de energia. 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316085" y="5137371"/>
            <a:ext cx="3571685" cy="1200329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algn="just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pt-PT" sz="1600" dirty="0">
                <a:solidFill>
                  <a:schemeClr val="lt1"/>
                </a:solidFill>
              </a:rPr>
              <a:t>O alimento da planta circula pela planta através dos </a:t>
            </a:r>
            <a:r>
              <a:rPr lang="pt-PT" sz="1600" b="1" dirty="0">
                <a:solidFill>
                  <a:schemeClr val="accent3">
                    <a:lumMod val="75000"/>
                  </a:schemeClr>
                </a:solidFill>
              </a:rPr>
              <a:t>vasos condutores</a:t>
            </a:r>
            <a:r>
              <a:rPr lang="pt-PT" sz="1600" dirty="0">
                <a:solidFill>
                  <a:schemeClr val="lt1"/>
                </a:solidFill>
              </a:rPr>
              <a:t>.   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 cstate="email">
            <a:clrChange>
              <a:clrFrom>
                <a:srgbClr val="EEF3FA"/>
              </a:clrFrom>
              <a:clrTo>
                <a:srgbClr val="EEF3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11960" y="5240018"/>
            <a:ext cx="1764209" cy="157073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3984" y="3532974"/>
            <a:ext cx="1405508" cy="180206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EEF3FA"/>
              </a:clrFrom>
              <a:clrTo>
                <a:srgbClr val="EEF3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35188" y="1852348"/>
            <a:ext cx="1677162" cy="1599540"/>
          </a:xfrm>
          <a:prstGeom prst="ellipse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2350" y="2021242"/>
            <a:ext cx="3425901" cy="4610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8854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</TotalTime>
  <Words>148</Words>
  <Application>Microsoft Office PowerPoint</Application>
  <PresentationFormat>On-screen Show (4:3)</PresentationFormat>
  <Paragraphs>10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Arial</vt:lpstr>
      <vt:lpstr>1_Office Theme</vt:lpstr>
      <vt:lpstr>Seiva bruta e  seiva elaborada</vt:lpstr>
      <vt:lpstr>Seiva bruta</vt:lpstr>
      <vt:lpstr>Seiva elaborada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SEIVA BRUTA E SEIVA ELABORADA</dc:title>
  <dc:creator>Alexandra</dc:creator>
  <cp:lastModifiedBy>Joana Fernandes Gomes</cp:lastModifiedBy>
  <cp:revision>12</cp:revision>
  <dcterms:created xsi:type="dcterms:W3CDTF">2017-07-16T15:02:49Z</dcterms:created>
  <dcterms:modified xsi:type="dcterms:W3CDTF">2017-07-24T16:00:38Z</dcterms:modified>
</cp:coreProperties>
</file>