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82" r:id="rId3"/>
    <p:sldId id="287" r:id="rId4"/>
    <p:sldId id="286" r:id="rId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8D33"/>
    <a:srgbClr val="15D9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66" autoAdjust="0"/>
  </p:normalViewPr>
  <p:slideViewPr>
    <p:cSldViewPr>
      <p:cViewPr varScale="1">
        <p:scale>
          <a:sx n="73" d="100"/>
          <a:sy n="73" d="100"/>
        </p:scale>
        <p:origin x="66" y="6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14506-E360-2E41-B295-2A29540C8B8B}" type="datetimeFigureOut">
              <a:t>01-08-2017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72F746-E96F-D14F-AD6A-7D3F5F61799B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29340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72F746-E96F-D14F-AD6A-7D3F5F61799B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26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1789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43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649433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01269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9618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610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 txBox="1">
            <a:spLocks/>
          </p:cNvSpPr>
          <p:nvPr/>
        </p:nvSpPr>
        <p:spPr>
          <a:xfrm>
            <a:off x="0" y="2492896"/>
            <a:ext cx="9144000" cy="1512168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4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/>
              <a:t>Sistema digestivo humano</a:t>
            </a:r>
          </a:p>
        </p:txBody>
      </p:sp>
    </p:spTree>
    <p:extLst>
      <p:ext uri="{BB962C8B-B14F-4D97-AF65-F5344CB8AC3E}">
        <p14:creationId xmlns:p14="http://schemas.microsoft.com/office/powerpoint/2010/main" val="3428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3457616" y="790575"/>
            <a:ext cx="5686384" cy="6067425"/>
            <a:chOff x="3457616" y="790575"/>
            <a:chExt cx="5686384" cy="606742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53994" y="790575"/>
              <a:ext cx="3495675" cy="6067425"/>
            </a:xfrm>
            <a:prstGeom prst="rect">
              <a:avLst/>
            </a:prstGeom>
          </p:spPr>
        </p:pic>
        <p:grpSp>
          <p:nvGrpSpPr>
            <p:cNvPr id="23" name="Grupo 22"/>
            <p:cNvGrpSpPr/>
            <p:nvPr/>
          </p:nvGrpSpPr>
          <p:grpSpPr>
            <a:xfrm>
              <a:off x="3457616" y="1171007"/>
              <a:ext cx="5686384" cy="4502950"/>
              <a:chOff x="3457616" y="1171007"/>
              <a:chExt cx="5686384" cy="4502950"/>
            </a:xfrm>
          </p:grpSpPr>
          <p:grpSp>
            <p:nvGrpSpPr>
              <p:cNvPr id="21" name="Grupo 20"/>
              <p:cNvGrpSpPr/>
              <p:nvPr/>
            </p:nvGrpSpPr>
            <p:grpSpPr>
              <a:xfrm>
                <a:off x="3457616" y="1171007"/>
                <a:ext cx="5686384" cy="4502950"/>
                <a:chOff x="3457616" y="1171007"/>
                <a:chExt cx="5686384" cy="4502950"/>
              </a:xfrm>
            </p:grpSpPr>
            <p:sp>
              <p:nvSpPr>
                <p:cNvPr id="5" name="CaixaDeTexto 4"/>
                <p:cNvSpPr txBox="1"/>
                <p:nvPr/>
              </p:nvSpPr>
              <p:spPr>
                <a:xfrm>
                  <a:off x="4464218" y="1747569"/>
                  <a:ext cx="1008112" cy="369332"/>
                </a:xfrm>
                <a:prstGeom prst="rect">
                  <a:avLst/>
                </a:prstGeom>
                <a:solidFill>
                  <a:schemeClr val="bg2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pt-PT" dirty="0"/>
                    <a:t>Boca</a:t>
                  </a:r>
                </a:p>
              </p:txBody>
            </p:sp>
            <p:sp>
              <p:nvSpPr>
                <p:cNvPr id="9" name="CaixaDeTexto 8"/>
                <p:cNvSpPr txBox="1"/>
                <p:nvPr/>
              </p:nvSpPr>
              <p:spPr>
                <a:xfrm>
                  <a:off x="7470403" y="2013104"/>
                  <a:ext cx="1330970" cy="369332"/>
                </a:xfrm>
                <a:prstGeom prst="rect">
                  <a:avLst/>
                </a:prstGeom>
                <a:solidFill>
                  <a:schemeClr val="bg2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pt-PT" dirty="0"/>
                    <a:t>Esófago</a:t>
                  </a:r>
                </a:p>
              </p:txBody>
            </p:sp>
            <p:sp>
              <p:nvSpPr>
                <p:cNvPr id="11" name="CaixaDeTexto 10"/>
                <p:cNvSpPr txBox="1"/>
                <p:nvPr/>
              </p:nvSpPr>
              <p:spPr>
                <a:xfrm>
                  <a:off x="4480076" y="2033638"/>
                  <a:ext cx="1135257" cy="646331"/>
                </a:xfrm>
                <a:prstGeom prst="rect">
                  <a:avLst/>
                </a:prstGeom>
                <a:solidFill>
                  <a:schemeClr val="bg2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pt-PT" dirty="0"/>
                    <a:t>Língua e dentes</a:t>
                  </a:r>
                </a:p>
              </p:txBody>
            </p:sp>
            <p:sp>
              <p:nvSpPr>
                <p:cNvPr id="12" name="CaixaDeTexto 11"/>
                <p:cNvSpPr txBox="1"/>
                <p:nvPr/>
              </p:nvSpPr>
              <p:spPr>
                <a:xfrm>
                  <a:off x="4355976" y="3267666"/>
                  <a:ext cx="1008112" cy="369332"/>
                </a:xfrm>
                <a:prstGeom prst="rect">
                  <a:avLst/>
                </a:prstGeom>
                <a:solidFill>
                  <a:schemeClr val="bg2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pt-PT" dirty="0"/>
                    <a:t>Fígado</a:t>
                  </a:r>
                </a:p>
              </p:txBody>
            </p:sp>
            <p:sp>
              <p:nvSpPr>
                <p:cNvPr id="13" name="CaixaDeTexto 12"/>
                <p:cNvSpPr txBox="1"/>
                <p:nvPr/>
              </p:nvSpPr>
              <p:spPr>
                <a:xfrm>
                  <a:off x="3788232" y="3883666"/>
                  <a:ext cx="1403585" cy="646331"/>
                </a:xfrm>
                <a:prstGeom prst="rect">
                  <a:avLst/>
                </a:prstGeom>
                <a:solidFill>
                  <a:schemeClr val="bg2"/>
                </a:solidFill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PT" dirty="0"/>
                    <a:t>Vesícula biliar</a:t>
                  </a:r>
                </a:p>
              </p:txBody>
            </p:sp>
            <p:sp>
              <p:nvSpPr>
                <p:cNvPr id="14" name="CaixaDeTexto 13"/>
                <p:cNvSpPr txBox="1"/>
                <p:nvPr/>
              </p:nvSpPr>
              <p:spPr>
                <a:xfrm>
                  <a:off x="7596336" y="3260301"/>
                  <a:ext cx="1440160" cy="369332"/>
                </a:xfrm>
                <a:prstGeom prst="rect">
                  <a:avLst/>
                </a:prstGeom>
                <a:solidFill>
                  <a:schemeClr val="bg2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pt-PT" dirty="0"/>
                    <a:t>Estômago</a:t>
                  </a:r>
                </a:p>
              </p:txBody>
            </p:sp>
            <p:sp>
              <p:nvSpPr>
                <p:cNvPr id="15" name="CaixaDeTexto 14"/>
                <p:cNvSpPr txBox="1"/>
                <p:nvPr/>
              </p:nvSpPr>
              <p:spPr>
                <a:xfrm>
                  <a:off x="3457616" y="5303051"/>
                  <a:ext cx="1916808" cy="369332"/>
                </a:xfrm>
                <a:prstGeom prst="rect">
                  <a:avLst/>
                </a:prstGeom>
                <a:solidFill>
                  <a:schemeClr val="bg2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pt-PT" dirty="0"/>
                    <a:t>Intestino grosso</a:t>
                  </a:r>
                </a:p>
              </p:txBody>
            </p:sp>
            <p:sp>
              <p:nvSpPr>
                <p:cNvPr id="16" name="CaixaDeTexto 15"/>
                <p:cNvSpPr txBox="1"/>
                <p:nvPr/>
              </p:nvSpPr>
              <p:spPr>
                <a:xfrm>
                  <a:off x="7812360" y="5027626"/>
                  <a:ext cx="1331640" cy="646331"/>
                </a:xfrm>
                <a:prstGeom prst="rect">
                  <a:avLst/>
                </a:prstGeom>
                <a:solidFill>
                  <a:schemeClr val="bg2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pt-PT" dirty="0"/>
                    <a:t>Intestino delgado</a:t>
                  </a:r>
                </a:p>
              </p:txBody>
            </p:sp>
            <p:sp>
              <p:nvSpPr>
                <p:cNvPr id="18" name="CaixaDeTexto 17"/>
                <p:cNvSpPr txBox="1"/>
                <p:nvPr/>
              </p:nvSpPr>
              <p:spPr>
                <a:xfrm>
                  <a:off x="7452320" y="1171007"/>
                  <a:ext cx="1234480" cy="646331"/>
                </a:xfrm>
                <a:prstGeom prst="rect">
                  <a:avLst/>
                </a:prstGeom>
                <a:solidFill>
                  <a:schemeClr val="bg2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pt-PT" dirty="0"/>
                    <a:t>Glândulas salivares</a:t>
                  </a:r>
                </a:p>
              </p:txBody>
            </p:sp>
          </p:grpSp>
          <p:sp>
            <p:nvSpPr>
              <p:cNvPr id="25" name="CaixaDeTexto 24"/>
              <p:cNvSpPr txBox="1"/>
              <p:nvPr/>
            </p:nvSpPr>
            <p:spPr>
              <a:xfrm>
                <a:off x="5421738" y="3205065"/>
                <a:ext cx="1008112" cy="369332"/>
              </a:xfrm>
              <a:prstGeom prst="rect">
                <a:avLst/>
              </a:prstGeom>
              <a:solidFill>
                <a:schemeClr val="bg2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dirty="0"/>
                  <a:t>Faringe</a:t>
                </a:r>
              </a:p>
            </p:txBody>
          </p:sp>
        </p:grp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91910" y="158151"/>
            <a:ext cx="6552728" cy="808459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Função do sistema digestivo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09941" y="1374016"/>
            <a:ext cx="2935309" cy="452596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t-PT" sz="2400" dirty="0"/>
              <a:t>O sistema digestivo </a:t>
            </a:r>
            <a:r>
              <a:rPr lang="pt-P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transforma</a:t>
            </a:r>
            <a:r>
              <a:rPr lang="pt-PT" sz="2400" dirty="0"/>
              <a:t> os alimentos em substâncias mais simples capazes de serem aproveitados pelo organismo –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PT" sz="2400" dirty="0"/>
              <a:t>os nutrientes.</a:t>
            </a:r>
          </a:p>
          <a:p>
            <a:pPr>
              <a:lnSpc>
                <a:spcPct val="150000"/>
              </a:lnSpc>
            </a:pPr>
            <a:endParaRPr lang="pt-PT" sz="2400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6084168" y="2132856"/>
            <a:ext cx="517663" cy="1008112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8" idx="1"/>
          </p:cNvCxnSpPr>
          <p:nvPr/>
        </p:nvCxnSpPr>
        <p:spPr>
          <a:xfrm flipH="1">
            <a:off x="6732240" y="1494173"/>
            <a:ext cx="720080" cy="292797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292456" y="1928141"/>
            <a:ext cx="542703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811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ixaDeTexto 12"/>
          <p:cNvSpPr txBox="1"/>
          <p:nvPr/>
        </p:nvSpPr>
        <p:spPr>
          <a:xfrm>
            <a:off x="32982" y="1831266"/>
            <a:ext cx="2345924" cy="286232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/>
            </a:lvl1pPr>
            <a:lvl2pPr lvl="1">
              <a:defRPr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r>
              <a:rPr lang="pt-PT" b="1" dirty="0">
                <a:solidFill>
                  <a:srgbClr val="128D33"/>
                </a:solidFill>
              </a:rPr>
              <a:t>Glândulas anexas</a:t>
            </a:r>
          </a:p>
          <a:p>
            <a:endParaRPr lang="pt-PT" dirty="0"/>
          </a:p>
          <a:p>
            <a:r>
              <a:rPr lang="pt-PT" dirty="0"/>
              <a:t>Produzem sucos digestivos que ajudam a decompor os alimentos em partículas mais simples.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6804247" y="2783986"/>
            <a:ext cx="2381749" cy="224676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solidFill>
                  <a:schemeClr val="lt1"/>
                </a:solidFill>
              </a:defRPr>
            </a:lvl1pPr>
            <a:lvl2pPr lvl="1">
              <a:defRPr sz="2400" b="1" u="sng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>
                <a:solidFill>
                  <a:srgbClr val="FF0000"/>
                </a:solidFill>
              </a:rPr>
              <a:t>Tubo digestivo</a:t>
            </a:r>
          </a:p>
          <a:p>
            <a:endParaRPr lang="pt-PT" dirty="0"/>
          </a:p>
          <a:p>
            <a:r>
              <a:rPr lang="pt-PT" b="0" dirty="0"/>
              <a:t>Órgãos através dos quais os alimentos se deslocam durante a digestão.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2495" y="89676"/>
            <a:ext cx="8229600" cy="906863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Constituição do </a:t>
            </a:r>
            <a:b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sistema digestivo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763688" y="1154054"/>
            <a:ext cx="4217054" cy="5733256"/>
            <a:chOff x="2151683" y="1154054"/>
            <a:chExt cx="4217054" cy="5733256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88762" l="39881" r="6006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37401" t="9680" r="37400" b="10940"/>
            <a:stretch/>
          </p:blipFill>
          <p:spPr>
            <a:xfrm>
              <a:off x="3456607" y="1154054"/>
              <a:ext cx="2912130" cy="57332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CaixaDeTexto 21"/>
            <p:cNvSpPr txBox="1"/>
            <p:nvPr/>
          </p:nvSpPr>
          <p:spPr>
            <a:xfrm>
              <a:off x="2151683" y="2739207"/>
              <a:ext cx="1924162" cy="52322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1pPr algn="ctr">
                <a:defRPr sz="2000"/>
              </a:lvl1pPr>
              <a:lvl2pPr lvl="1">
                <a:defRPr sz="2400" b="1" u="sn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defRPr>
              </a:lvl2pPr>
            </a:lstStyle>
            <a:p>
              <a:r>
                <a:rPr lang="pt-PT" sz="1400" dirty="0"/>
                <a:t>Fígado e </a:t>
              </a:r>
            </a:p>
            <a:p>
              <a:r>
                <a:rPr lang="pt-PT" sz="1400" dirty="0"/>
                <a:t>vesícula biliar</a:t>
              </a:r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2802479" y="3815167"/>
              <a:ext cx="1481246" cy="307777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1pPr algn="ctr">
                <a:defRPr sz="2000"/>
              </a:lvl1pPr>
              <a:lvl2pPr lvl="1">
                <a:defRPr sz="2400" b="1" u="sn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defRPr>
              </a:lvl2pPr>
            </a:lstStyle>
            <a:p>
              <a:r>
                <a:rPr lang="pt-PT" sz="1400" dirty="0"/>
                <a:t>Pâncreas</a:t>
              </a:r>
            </a:p>
          </p:txBody>
        </p:sp>
        <p:sp>
          <p:nvSpPr>
            <p:cNvPr id="23" name="CaixaDeTexto 22"/>
            <p:cNvSpPr txBox="1"/>
            <p:nvPr/>
          </p:nvSpPr>
          <p:spPr>
            <a:xfrm>
              <a:off x="3430378" y="1333279"/>
              <a:ext cx="1584176" cy="52322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>
              <a:defPPr>
                <a:defRPr lang="pt-PT"/>
              </a:defPPr>
              <a:lvl1pPr>
                <a:defRPr sz="4000">
                  <a:solidFill>
                    <a:schemeClr val="lt1"/>
                  </a:solidFill>
                </a:defRPr>
              </a:lvl1pPr>
              <a:lvl2pPr lvl="1">
                <a:defRPr sz="2400" b="1" u="sn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ctr"/>
              <a:r>
                <a:rPr lang="pt-PT" sz="1400" dirty="0"/>
                <a:t>Glândulas </a:t>
              </a:r>
            </a:p>
            <a:p>
              <a:pPr algn="ctr"/>
              <a:r>
                <a:rPr lang="pt-PT" sz="1400" dirty="0"/>
                <a:t>salivares</a:t>
              </a:r>
            </a:p>
          </p:txBody>
        </p:sp>
      </p:grpSp>
      <p:sp>
        <p:nvSpPr>
          <p:cNvPr id="19" name="Right Brace 18"/>
          <p:cNvSpPr/>
          <p:nvPr/>
        </p:nvSpPr>
        <p:spPr>
          <a:xfrm>
            <a:off x="6444208" y="1206797"/>
            <a:ext cx="372026" cy="5524516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CaixaDeTexto 23"/>
          <p:cNvSpPr txBox="1"/>
          <p:nvPr/>
        </p:nvSpPr>
        <p:spPr>
          <a:xfrm>
            <a:off x="5290036" y="1405393"/>
            <a:ext cx="1481246" cy="30777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/>
            </a:lvl1pPr>
            <a:lvl2pPr lvl="1">
              <a:defRPr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r>
              <a:rPr lang="pt-PT" sz="1400" dirty="0"/>
              <a:t>Boca</a:t>
            </a:r>
          </a:p>
        </p:txBody>
      </p:sp>
      <p:sp>
        <p:nvSpPr>
          <p:cNvPr id="31" name="CaixaDeTexto 23"/>
          <p:cNvSpPr txBox="1"/>
          <p:nvPr/>
        </p:nvSpPr>
        <p:spPr>
          <a:xfrm>
            <a:off x="5323001" y="2025432"/>
            <a:ext cx="1481246" cy="30777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/>
            </a:lvl1pPr>
            <a:lvl2pPr lvl="1">
              <a:defRPr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r>
              <a:rPr lang="pt-PT" sz="1400" dirty="0"/>
              <a:t>Faringe</a:t>
            </a:r>
          </a:p>
        </p:txBody>
      </p:sp>
      <p:sp>
        <p:nvSpPr>
          <p:cNvPr id="32" name="CaixaDeTexto 23"/>
          <p:cNvSpPr txBox="1"/>
          <p:nvPr/>
        </p:nvSpPr>
        <p:spPr>
          <a:xfrm>
            <a:off x="5308377" y="2813752"/>
            <a:ext cx="1481246" cy="30777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/>
            </a:lvl1pPr>
            <a:lvl2pPr lvl="1">
              <a:defRPr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r>
              <a:rPr lang="pt-PT" sz="1400" dirty="0"/>
              <a:t>Esófago</a:t>
            </a:r>
          </a:p>
        </p:txBody>
      </p:sp>
      <p:sp>
        <p:nvSpPr>
          <p:cNvPr id="33" name="CaixaDeTexto 23"/>
          <p:cNvSpPr txBox="1"/>
          <p:nvPr/>
        </p:nvSpPr>
        <p:spPr>
          <a:xfrm>
            <a:off x="5308377" y="3602072"/>
            <a:ext cx="1481246" cy="30777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/>
            </a:lvl1pPr>
            <a:lvl2pPr lvl="1">
              <a:defRPr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r>
              <a:rPr lang="pt-PT" sz="1400" dirty="0"/>
              <a:t>Estômago</a:t>
            </a:r>
          </a:p>
        </p:txBody>
      </p:sp>
      <p:sp>
        <p:nvSpPr>
          <p:cNvPr id="34" name="CaixaDeTexto 23"/>
          <p:cNvSpPr txBox="1"/>
          <p:nvPr/>
        </p:nvSpPr>
        <p:spPr>
          <a:xfrm>
            <a:off x="5293752" y="4431978"/>
            <a:ext cx="1481246" cy="5232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/>
            </a:lvl1pPr>
            <a:lvl2pPr lvl="1">
              <a:defRPr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r>
              <a:rPr lang="pt-PT" sz="1400" dirty="0"/>
              <a:t>Intestino delgado</a:t>
            </a:r>
          </a:p>
        </p:txBody>
      </p:sp>
      <p:sp>
        <p:nvSpPr>
          <p:cNvPr id="35" name="CaixaDeTexto 23"/>
          <p:cNvSpPr txBox="1"/>
          <p:nvPr/>
        </p:nvSpPr>
        <p:spPr>
          <a:xfrm>
            <a:off x="5502016" y="5841961"/>
            <a:ext cx="1131775" cy="5232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/>
            </a:lvl1pPr>
            <a:lvl2pPr lvl="1">
              <a:defRPr sz="2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</a:lstStyle>
          <a:p>
            <a:r>
              <a:rPr lang="pt-PT" sz="1400" dirty="0"/>
              <a:t>Intestino </a:t>
            </a:r>
          </a:p>
          <a:p>
            <a:r>
              <a:rPr lang="pt-PT" sz="1400" dirty="0"/>
              <a:t>grosso</a:t>
            </a:r>
          </a:p>
        </p:txBody>
      </p:sp>
    </p:spTree>
    <p:extLst>
      <p:ext uri="{BB962C8B-B14F-4D97-AF65-F5344CB8AC3E}">
        <p14:creationId xmlns:p14="http://schemas.microsoft.com/office/powerpoint/2010/main" val="3951925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mer, Alimentar, Nibble, Alimentos, Mastigar, Boca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16308" y="1100373"/>
            <a:ext cx="2831865" cy="2635490"/>
          </a:xfrm>
          <a:prstGeom prst="ellipse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ítulo 1"/>
          <p:cNvSpPr>
            <a:spLocks noGrp="1"/>
          </p:cNvSpPr>
          <p:nvPr>
            <p:ph type="title" idx="4294967295"/>
          </p:nvPr>
        </p:nvSpPr>
        <p:spPr>
          <a:xfrm>
            <a:off x="3635896" y="0"/>
            <a:ext cx="2638425" cy="969962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Digestão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971600" y="1340768"/>
            <a:ext cx="3420380" cy="19389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solidFill>
                  <a:srgbClr val="FF0000"/>
                </a:solidFill>
              </a:defRPr>
            </a:lvl1pPr>
            <a:lvl2pPr lvl="1">
              <a:defRPr sz="2400" b="1" u="sng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Ação mecânica</a:t>
            </a:r>
          </a:p>
          <a:p>
            <a:endParaRPr lang="pt-PT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pt-PT" b="0" dirty="0">
                <a:solidFill>
                  <a:schemeClr val="bg1">
                    <a:lumMod val="50000"/>
                  </a:schemeClr>
                </a:solidFill>
              </a:rPr>
              <a:t>Mastigação e movimentos peristálticos (movimentos involuntários do esófago, do estômago e dos intestinos).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076056" y="4149080"/>
            <a:ext cx="3312368" cy="19389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2000" b="1">
                <a:solidFill>
                  <a:schemeClr val="bg1">
                    <a:lumMod val="50000"/>
                  </a:schemeClr>
                </a:solidFill>
              </a:defRPr>
            </a:lvl1pPr>
            <a:lvl2pPr lvl="1">
              <a:defRPr sz="2400" b="1" u="sng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pt-PT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Ação química</a:t>
            </a:r>
          </a:p>
          <a:p>
            <a:endParaRPr lang="pt-PT" dirty="0"/>
          </a:p>
          <a:p>
            <a:r>
              <a:rPr lang="pt-PT" b="0" dirty="0"/>
              <a:t>Ação dos sucos digestivos (saliva, bílis, suco pancreático, suco gástrico e suco intestinal.</a:t>
            </a:r>
          </a:p>
        </p:txBody>
      </p:sp>
      <p:pic>
        <p:nvPicPr>
          <p:cNvPr id="2052" name="Picture 4" descr="Ícone Do Estômago, Estômago, Ícone, Intestino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7330" y="3595176"/>
            <a:ext cx="2708920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41147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1560</TotalTime>
  <Words>130</Words>
  <Application>Microsoft Office PowerPoint</Application>
  <PresentationFormat>On-screen Show (4:3)</PresentationFormat>
  <Paragraphs>41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1_Office Theme</vt:lpstr>
      <vt:lpstr>PowerPoint Presentation</vt:lpstr>
      <vt:lpstr>Função do sistema digestivo</vt:lpstr>
      <vt:lpstr>Constituição do  sistema digestivo</vt:lpstr>
      <vt:lpstr>Digestão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Lourenço</dc:creator>
  <cp:lastModifiedBy>Joana Fernandes Gomes</cp:lastModifiedBy>
  <cp:revision>185</cp:revision>
  <dcterms:created xsi:type="dcterms:W3CDTF">2015-12-28T12:05:59Z</dcterms:created>
  <dcterms:modified xsi:type="dcterms:W3CDTF">2017-08-01T09:24:49Z</dcterms:modified>
</cp:coreProperties>
</file>